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97"/>
  </p:notesMasterIdLst>
  <p:handoutMasterIdLst>
    <p:handoutMasterId r:id="rId98"/>
  </p:handoutMasterIdLst>
  <p:sldIdLst>
    <p:sldId id="329" r:id="rId3"/>
    <p:sldId id="492" r:id="rId4"/>
    <p:sldId id="417" r:id="rId5"/>
    <p:sldId id="412" r:id="rId6"/>
    <p:sldId id="419" r:id="rId7"/>
    <p:sldId id="420" r:id="rId8"/>
    <p:sldId id="421" r:id="rId9"/>
    <p:sldId id="422" r:id="rId10"/>
    <p:sldId id="513" r:id="rId11"/>
    <p:sldId id="426" r:id="rId12"/>
    <p:sldId id="514" r:id="rId13"/>
    <p:sldId id="423" r:id="rId14"/>
    <p:sldId id="449" r:id="rId15"/>
    <p:sldId id="403" r:id="rId16"/>
    <p:sldId id="450" r:id="rId17"/>
    <p:sldId id="452" r:id="rId18"/>
    <p:sldId id="453" r:id="rId19"/>
    <p:sldId id="454" r:id="rId20"/>
    <p:sldId id="455" r:id="rId21"/>
    <p:sldId id="456" r:id="rId22"/>
    <p:sldId id="457" r:id="rId23"/>
    <p:sldId id="458" r:id="rId24"/>
    <p:sldId id="459" r:id="rId25"/>
    <p:sldId id="460" r:id="rId26"/>
    <p:sldId id="461" r:id="rId27"/>
    <p:sldId id="451" r:id="rId28"/>
    <p:sldId id="462" r:id="rId29"/>
    <p:sldId id="288" r:id="rId30"/>
    <p:sldId id="522" r:id="rId31"/>
    <p:sldId id="523" r:id="rId32"/>
    <p:sldId id="364" r:id="rId33"/>
    <p:sldId id="365" r:id="rId34"/>
    <p:sldId id="527" r:id="rId35"/>
    <p:sldId id="528" r:id="rId36"/>
    <p:sldId id="530" r:id="rId37"/>
    <p:sldId id="427" r:id="rId38"/>
    <p:sldId id="468" r:id="rId39"/>
    <p:sldId id="467" r:id="rId40"/>
    <p:sldId id="428" r:id="rId41"/>
    <p:sldId id="471" r:id="rId42"/>
    <p:sldId id="472" r:id="rId43"/>
    <p:sldId id="474" r:id="rId44"/>
    <p:sldId id="476" r:id="rId45"/>
    <p:sldId id="477" r:id="rId46"/>
    <p:sldId id="478" r:id="rId47"/>
    <p:sldId id="479" r:id="rId48"/>
    <p:sldId id="480" r:id="rId49"/>
    <p:sldId id="475" r:id="rId50"/>
    <p:sldId id="481" r:id="rId51"/>
    <p:sldId id="473" r:id="rId52"/>
    <p:sldId id="482" r:id="rId53"/>
    <p:sldId id="483" r:id="rId54"/>
    <p:sldId id="526" r:id="rId55"/>
    <p:sldId id="524" r:id="rId56"/>
    <p:sldId id="463" r:id="rId57"/>
    <p:sldId id="464" r:id="rId58"/>
    <p:sldId id="529" r:id="rId59"/>
    <p:sldId id="525" r:id="rId60"/>
    <p:sldId id="465" r:id="rId61"/>
    <p:sldId id="485" r:id="rId62"/>
    <p:sldId id="486" r:id="rId63"/>
    <p:sldId id="487" r:id="rId64"/>
    <p:sldId id="488" r:id="rId65"/>
    <p:sldId id="489" r:id="rId66"/>
    <p:sldId id="490" r:id="rId67"/>
    <p:sldId id="491" r:id="rId68"/>
    <p:sldId id="400" r:id="rId69"/>
    <p:sldId id="499" r:id="rId70"/>
    <p:sldId id="500" r:id="rId71"/>
    <p:sldId id="501" r:id="rId72"/>
    <p:sldId id="502" r:id="rId73"/>
    <p:sldId id="519" r:id="rId74"/>
    <p:sldId id="520" r:id="rId75"/>
    <p:sldId id="521" r:id="rId76"/>
    <p:sldId id="447" r:id="rId77"/>
    <p:sldId id="448" r:id="rId78"/>
    <p:sldId id="446" r:id="rId79"/>
    <p:sldId id="440" r:id="rId80"/>
    <p:sldId id="441" r:id="rId81"/>
    <p:sldId id="504" r:id="rId82"/>
    <p:sldId id="531" r:id="rId83"/>
    <p:sldId id="512" r:id="rId84"/>
    <p:sldId id="438" r:id="rId85"/>
    <p:sldId id="517" r:id="rId86"/>
    <p:sldId id="494" r:id="rId87"/>
    <p:sldId id="518" r:id="rId88"/>
    <p:sldId id="496" r:id="rId89"/>
    <p:sldId id="497" r:id="rId90"/>
    <p:sldId id="498" r:id="rId91"/>
    <p:sldId id="466" r:id="rId92"/>
    <p:sldId id="515" r:id="rId93"/>
    <p:sldId id="516" r:id="rId94"/>
    <p:sldId id="469" r:id="rId95"/>
    <p:sldId id="470" r:id="rId96"/>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4" autoAdjust="0"/>
    <p:restoredTop sz="87445" autoAdjust="0"/>
  </p:normalViewPr>
  <p:slideViewPr>
    <p:cSldViewPr snapToGrid="0" snapToObjects="1">
      <p:cViewPr varScale="1">
        <p:scale>
          <a:sx n="137" d="100"/>
          <a:sy n="137" d="100"/>
        </p:scale>
        <p:origin x="192" y="2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72"/>
    </p:cViewPr>
  </p:sorterViewPr>
  <p:notesViewPr>
    <p:cSldViewPr snapToGrid="0" snapToObjects="1">
      <p:cViewPr varScale="1">
        <p:scale>
          <a:sx n="72" d="100"/>
          <a:sy n="72" d="100"/>
        </p:scale>
        <p:origin x="-231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yoshiz-k:Google%20&#12489;&#12521;&#12452;&#12502;:RIST:&#12504;&#12523;&#12503;&#12487;&#12473;&#12463;:&#26085;&#31435;&#22269;&#38555;&#38651;&#27671;:PWscf&#24615;&#33021;&#24773;&#2257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yoshiz-k:Google%20&#12489;&#12521;&#12452;&#12502;:RIST:&#12450;&#12503;&#12522;&#25972;&#20633;:H29:QE:Quantum%20ESPRESSOv6.2&#12398;&#12487;&#12540;&#12479;&#12398;&#12414;&#12392;&#124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yoshiz-k:Google%20&#12489;&#12521;&#12452;&#12502;:RIST:&#12450;&#12503;&#12522;&#25972;&#20633;:H29:QE:Quantum%20ESPRESSOv6.2&#12398;&#12487;&#12540;&#12479;&#12398;&#12414;&#12392;&#124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yoshiz-k:Google%20&#12489;&#12521;&#12452;&#12502;:iDFT:iDF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yoshiz-k:Google%20&#12489;&#12521;&#12452;&#12502;:iDFT:iDF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yoshiz-k:Google%20&#12489;&#12521;&#12452;&#12502;:RIST:&#12450;&#12503;&#12522;&#25972;&#20633;:H30:&#12300;&#20140;&#12301;&#12391;&#12398;&#24615;&#33021;&#24773;&#22577;:Quantum%20ESPRESSOv6.2.1&#12398;&#12487;&#12540;&#12479;&#12398;&#12414;&#12392;&#12417;20180731.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yoshiz-k:Google%20&#12489;&#12521;&#12452;&#12502;:RIST:&#12450;&#12503;&#12522;&#25972;&#20633;:H30:&#12300;&#20140;&#12301;&#12391;&#12398;&#24615;&#33021;&#24773;&#22577;:Quantum%20ESPRESSOv6.2.1&#12398;&#12487;&#12540;&#12479;&#12398;&#12414;&#12392;&#12417;201807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a:pPr>
            <a:r>
              <a:rPr lang="ja-JP" altLang="en-US" sz="1600"/>
              <a:t>「京」</a:t>
            </a:r>
            <a:endParaRPr lang="en-US" altLang="ja-JP" sz="1600"/>
          </a:p>
        </c:rich>
      </c:tx>
      <c:overlay val="0"/>
    </c:title>
    <c:autoTitleDeleted val="0"/>
    <c:plotArea>
      <c:layout/>
      <c:barChart>
        <c:barDir val="col"/>
        <c:grouping val="stacked"/>
        <c:varyColors val="0"/>
        <c:ser>
          <c:idx val="0"/>
          <c:order val="0"/>
          <c:tx>
            <c:strRef>
              <c:f>QEの性能情報!$P$8</c:f>
              <c:strCache>
                <c:ptCount val="1"/>
                <c:pt idx="0">
                  <c:v>Wall time [sec]</c:v>
                </c:pt>
              </c:strCache>
            </c:strRef>
          </c:tx>
          <c:invertIfNegative val="0"/>
          <c:dLbls>
            <c:spPr>
              <a:noFill/>
              <a:ln>
                <a:noFill/>
              </a:ln>
              <a:effectLst/>
            </c:spPr>
            <c:txPr>
              <a:bodyPr/>
              <a:lstStyle/>
              <a:p>
                <a:pPr>
                  <a:defRPr sz="1400" b="1"/>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QEの性能情報!$Q$7:$V$7</c:f>
              <c:strCache>
                <c:ptCount val="6"/>
                <c:pt idx="0">
                  <c:v>1 (8)</c:v>
                </c:pt>
                <c:pt idx="1">
                  <c:v>2 (16)</c:v>
                </c:pt>
                <c:pt idx="2">
                  <c:v>4 (32)</c:v>
                </c:pt>
                <c:pt idx="3">
                  <c:v>8 (64)</c:v>
                </c:pt>
                <c:pt idx="4">
                  <c:v>12 (96)</c:v>
                </c:pt>
                <c:pt idx="5">
                  <c:v>24 (192)</c:v>
                </c:pt>
              </c:strCache>
            </c:strRef>
          </c:cat>
          <c:val>
            <c:numRef>
              <c:f>QEの性能情報!$Q$8:$V$8</c:f>
              <c:numCache>
                <c:formatCode>General</c:formatCode>
                <c:ptCount val="6"/>
                <c:pt idx="0">
                  <c:v>40.93</c:v>
                </c:pt>
                <c:pt idx="1">
                  <c:v>21.32</c:v>
                </c:pt>
                <c:pt idx="2">
                  <c:v>12.09</c:v>
                </c:pt>
                <c:pt idx="3">
                  <c:v>8.0299999999999994</c:v>
                </c:pt>
                <c:pt idx="4">
                  <c:v>7.55</c:v>
                </c:pt>
                <c:pt idx="5">
                  <c:v>6.81</c:v>
                </c:pt>
              </c:numCache>
            </c:numRef>
          </c:val>
          <c:extLst>
            <c:ext xmlns:c16="http://schemas.microsoft.com/office/drawing/2014/chart" uri="{C3380CC4-5D6E-409C-BE32-E72D297353CC}">
              <c16:uniqueId val="{00000000-4FAC-D949-A49F-9DB8CAE2C14D}"/>
            </c:ext>
          </c:extLst>
        </c:ser>
        <c:dLbls>
          <c:dLblPos val="ctr"/>
          <c:showLegendKey val="0"/>
          <c:showVal val="1"/>
          <c:showCatName val="0"/>
          <c:showSerName val="0"/>
          <c:showPercent val="0"/>
          <c:showBubbleSize val="0"/>
        </c:dLbls>
        <c:gapWidth val="150"/>
        <c:overlap val="100"/>
        <c:axId val="2147445224"/>
        <c:axId val="2147448264"/>
      </c:barChart>
      <c:catAx>
        <c:axId val="2147445224"/>
        <c:scaling>
          <c:orientation val="minMax"/>
        </c:scaling>
        <c:delete val="0"/>
        <c:axPos val="b"/>
        <c:title>
          <c:tx>
            <c:rich>
              <a:bodyPr/>
              <a:lstStyle/>
              <a:p>
                <a:pPr>
                  <a:defRPr sz="1400"/>
                </a:pPr>
                <a:r>
                  <a:rPr lang="en-US" altLang="en-US" sz="1400" dirty="0" err="1"/>
                  <a:t>ノード数（</a:t>
                </a:r>
                <a:r>
                  <a:rPr lang="en-US" altLang="ja-JP" sz="1400" dirty="0" err="1"/>
                  <a:t>MPI</a:t>
                </a:r>
                <a:r>
                  <a:rPr lang="ja-JP" altLang="en-US" sz="1400" dirty="0"/>
                  <a:t>プロセス数）</a:t>
                </a:r>
              </a:p>
            </c:rich>
          </c:tx>
          <c:overlay val="0"/>
        </c:title>
        <c:numFmt formatCode="General" sourceLinked="1"/>
        <c:majorTickMark val="out"/>
        <c:minorTickMark val="none"/>
        <c:tickLblPos val="nextTo"/>
        <c:txPr>
          <a:bodyPr/>
          <a:lstStyle/>
          <a:p>
            <a:pPr>
              <a:defRPr sz="1400" b="1"/>
            </a:pPr>
            <a:endParaRPr lang="ja-JP"/>
          </a:p>
        </c:txPr>
        <c:crossAx val="2147448264"/>
        <c:crosses val="autoZero"/>
        <c:auto val="1"/>
        <c:lblAlgn val="ctr"/>
        <c:lblOffset val="100"/>
        <c:noMultiLvlLbl val="0"/>
      </c:catAx>
      <c:valAx>
        <c:axId val="2147448264"/>
        <c:scaling>
          <c:orientation val="minMax"/>
          <c:max val="41"/>
          <c:min val="0"/>
        </c:scaling>
        <c:delete val="0"/>
        <c:axPos val="l"/>
        <c:majorGridlines/>
        <c:title>
          <c:tx>
            <c:rich>
              <a:bodyPr rot="-5400000" vert="horz"/>
              <a:lstStyle/>
              <a:p>
                <a:pPr>
                  <a:defRPr sz="1400"/>
                </a:pPr>
                <a:r>
                  <a:rPr lang="en-US" altLang="ja-JP" sz="1400"/>
                  <a:t>Wall time [sec]</a:t>
                </a:r>
                <a:endParaRPr lang="ja-JP" altLang="en-US" sz="1400"/>
              </a:p>
            </c:rich>
          </c:tx>
          <c:overlay val="0"/>
        </c:title>
        <c:numFmt formatCode="0_ " sourceLinked="0"/>
        <c:majorTickMark val="out"/>
        <c:minorTickMark val="none"/>
        <c:tickLblPos val="nextTo"/>
        <c:txPr>
          <a:bodyPr/>
          <a:lstStyle/>
          <a:p>
            <a:pPr>
              <a:defRPr sz="1400" b="1"/>
            </a:pPr>
            <a:endParaRPr lang="ja-JP"/>
          </a:p>
        </c:txPr>
        <c:crossAx val="214744522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PSIWAT_time!$O$8</c:f>
              <c:strCache>
                <c:ptCount val="1"/>
                <c:pt idx="0">
                  <c:v>Wall time [sec]</c:v>
                </c:pt>
              </c:strCache>
            </c:strRef>
          </c:tx>
          <c:invertIfNegative val="0"/>
          <c:dLbls>
            <c:spPr>
              <a:noFill/>
              <a:ln>
                <a:noFill/>
              </a:ln>
              <a:effectLst/>
            </c:spPr>
            <c:txPr>
              <a:bodyPr/>
              <a:lstStyle/>
              <a:p>
                <a:pPr>
                  <a:defRPr sz="1400" b="1"/>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PSIWAT_time!$Q$22:$X$22</c:f>
              <c:numCache>
                <c:formatCode>General</c:formatCode>
                <c:ptCount val="8"/>
                <c:pt idx="0">
                  <c:v>12</c:v>
                </c:pt>
                <c:pt idx="1">
                  <c:v>24</c:v>
                </c:pt>
                <c:pt idx="2">
                  <c:v>48</c:v>
                </c:pt>
                <c:pt idx="3">
                  <c:v>96</c:v>
                </c:pt>
                <c:pt idx="4">
                  <c:v>144</c:v>
                </c:pt>
                <c:pt idx="5">
                  <c:v>192</c:v>
                </c:pt>
                <c:pt idx="6">
                  <c:v>288</c:v>
                </c:pt>
                <c:pt idx="7">
                  <c:v>384</c:v>
                </c:pt>
              </c:numCache>
            </c:numRef>
          </c:cat>
          <c:val>
            <c:numRef>
              <c:f>PSIWAT_time!$Q$23:$X$23</c:f>
              <c:numCache>
                <c:formatCode>#,##0_ </c:formatCode>
                <c:ptCount val="8"/>
                <c:pt idx="0">
                  <c:v>6679</c:v>
                </c:pt>
                <c:pt idx="1">
                  <c:v>3658</c:v>
                </c:pt>
                <c:pt idx="2">
                  <c:v>2188</c:v>
                </c:pt>
                <c:pt idx="3">
                  <c:v>1362</c:v>
                </c:pt>
                <c:pt idx="4">
                  <c:v>1017</c:v>
                </c:pt>
                <c:pt idx="5">
                  <c:v>988</c:v>
                </c:pt>
                <c:pt idx="6">
                  <c:v>794</c:v>
                </c:pt>
                <c:pt idx="7">
                  <c:v>787</c:v>
                </c:pt>
              </c:numCache>
            </c:numRef>
          </c:val>
          <c:extLst>
            <c:ext xmlns:c16="http://schemas.microsoft.com/office/drawing/2014/chart" uri="{C3380CC4-5D6E-409C-BE32-E72D297353CC}">
              <c16:uniqueId val="{00000000-E859-A34E-87F6-AB688096F061}"/>
            </c:ext>
          </c:extLst>
        </c:ser>
        <c:dLbls>
          <c:dLblPos val="ctr"/>
          <c:showLegendKey val="0"/>
          <c:showVal val="1"/>
          <c:showCatName val="0"/>
          <c:showSerName val="0"/>
          <c:showPercent val="0"/>
          <c:showBubbleSize val="0"/>
        </c:dLbls>
        <c:gapWidth val="150"/>
        <c:overlap val="100"/>
        <c:axId val="-2137385128"/>
        <c:axId val="-2137374440"/>
      </c:barChart>
      <c:catAx>
        <c:axId val="-2137385128"/>
        <c:scaling>
          <c:orientation val="minMax"/>
        </c:scaling>
        <c:delete val="0"/>
        <c:axPos val="b"/>
        <c:title>
          <c:tx>
            <c:rich>
              <a:bodyPr/>
              <a:lstStyle/>
              <a:p>
                <a:pPr>
                  <a:defRPr sz="1400"/>
                </a:pPr>
                <a:r>
                  <a:rPr lang="ja-JP" altLang="en-US" sz="1400"/>
                  <a:t>ノード数（＝</a:t>
                </a:r>
                <a:r>
                  <a:rPr lang="en-US" altLang="ja-JP" sz="1400"/>
                  <a:t>MPI</a:t>
                </a:r>
                <a:r>
                  <a:rPr lang="ja-JP" altLang="en-US" sz="1400"/>
                  <a:t>プロセス数）</a:t>
                </a:r>
              </a:p>
            </c:rich>
          </c:tx>
          <c:overlay val="0"/>
        </c:title>
        <c:numFmt formatCode="General" sourceLinked="1"/>
        <c:majorTickMark val="out"/>
        <c:minorTickMark val="none"/>
        <c:tickLblPos val="nextTo"/>
        <c:txPr>
          <a:bodyPr/>
          <a:lstStyle/>
          <a:p>
            <a:pPr>
              <a:defRPr sz="1400" b="1"/>
            </a:pPr>
            <a:endParaRPr lang="ja-JP"/>
          </a:p>
        </c:txPr>
        <c:crossAx val="-2137374440"/>
        <c:crosses val="autoZero"/>
        <c:auto val="1"/>
        <c:lblAlgn val="ctr"/>
        <c:lblOffset val="100"/>
        <c:noMultiLvlLbl val="0"/>
      </c:catAx>
      <c:valAx>
        <c:axId val="-2137374440"/>
        <c:scaling>
          <c:orientation val="minMax"/>
          <c:max val="4000"/>
          <c:min val="0"/>
        </c:scaling>
        <c:delete val="1"/>
        <c:axPos val="l"/>
        <c:majorGridlines/>
        <c:numFmt formatCode="0_ " sourceLinked="0"/>
        <c:majorTickMark val="out"/>
        <c:minorTickMark val="none"/>
        <c:tickLblPos val="nextTo"/>
        <c:crossAx val="-2137385128"/>
        <c:crosses val="autoZero"/>
        <c:crossBetween val="between"/>
        <c:majorUnit val="1000"/>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PSIWAT_time!$O$8</c:f>
              <c:strCache>
                <c:ptCount val="1"/>
                <c:pt idx="0">
                  <c:v>Wall time [sec]</c:v>
                </c:pt>
              </c:strCache>
            </c:strRef>
          </c:tx>
          <c:invertIfNegative val="0"/>
          <c:dLbls>
            <c:spPr>
              <a:noFill/>
              <a:ln>
                <a:noFill/>
              </a:ln>
              <a:effectLst/>
            </c:spPr>
            <c:txPr>
              <a:bodyPr/>
              <a:lstStyle/>
              <a:p>
                <a:pPr>
                  <a:defRPr sz="1400" b="1"/>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PSIWAT_time!$Q$7:$U$7</c:f>
              <c:strCache>
                <c:ptCount val="5"/>
                <c:pt idx="0">
                  <c:v>12 (96)</c:v>
                </c:pt>
                <c:pt idx="1">
                  <c:v>24 (192)</c:v>
                </c:pt>
                <c:pt idx="2">
                  <c:v>48 (384)</c:v>
                </c:pt>
                <c:pt idx="3">
                  <c:v>96 (768)</c:v>
                </c:pt>
                <c:pt idx="4">
                  <c:v>144 (1152)</c:v>
                </c:pt>
              </c:strCache>
            </c:strRef>
          </c:cat>
          <c:val>
            <c:numRef>
              <c:f>PSIWAT_time!$Q$8:$U$8</c:f>
              <c:numCache>
                <c:formatCode>#,##0_ </c:formatCode>
                <c:ptCount val="5"/>
                <c:pt idx="0">
                  <c:v>4005</c:v>
                </c:pt>
                <c:pt idx="1">
                  <c:v>2167</c:v>
                </c:pt>
                <c:pt idx="2">
                  <c:v>1385</c:v>
                </c:pt>
                <c:pt idx="3">
                  <c:v>1236</c:v>
                </c:pt>
                <c:pt idx="4">
                  <c:v>1206</c:v>
                </c:pt>
              </c:numCache>
            </c:numRef>
          </c:val>
          <c:extLst>
            <c:ext xmlns:c16="http://schemas.microsoft.com/office/drawing/2014/chart" uri="{C3380CC4-5D6E-409C-BE32-E72D297353CC}">
              <c16:uniqueId val="{00000000-1DFC-CE47-9868-7E1CED1AEC6C}"/>
            </c:ext>
          </c:extLst>
        </c:ser>
        <c:dLbls>
          <c:dLblPos val="ctr"/>
          <c:showLegendKey val="0"/>
          <c:showVal val="1"/>
          <c:showCatName val="0"/>
          <c:showSerName val="0"/>
          <c:showPercent val="0"/>
          <c:showBubbleSize val="0"/>
        </c:dLbls>
        <c:gapWidth val="150"/>
        <c:overlap val="100"/>
        <c:axId val="-2137353832"/>
        <c:axId val="-2137343384"/>
      </c:barChart>
      <c:catAx>
        <c:axId val="-2137353832"/>
        <c:scaling>
          <c:orientation val="minMax"/>
        </c:scaling>
        <c:delete val="0"/>
        <c:axPos val="b"/>
        <c:title>
          <c:tx>
            <c:rich>
              <a:bodyPr/>
              <a:lstStyle/>
              <a:p>
                <a:pPr>
                  <a:defRPr sz="1400"/>
                </a:pPr>
                <a:r>
                  <a:rPr lang="ja-JP" altLang="en-US" sz="1400"/>
                  <a:t>ノード数（</a:t>
                </a:r>
                <a:r>
                  <a:rPr lang="en-US" altLang="ja-JP" sz="1400"/>
                  <a:t>MPI</a:t>
                </a:r>
                <a:r>
                  <a:rPr lang="ja-JP" altLang="en-US" sz="1400"/>
                  <a:t>プロセス数）</a:t>
                </a:r>
              </a:p>
            </c:rich>
          </c:tx>
          <c:overlay val="0"/>
        </c:title>
        <c:numFmt formatCode="General" sourceLinked="1"/>
        <c:majorTickMark val="out"/>
        <c:minorTickMark val="none"/>
        <c:tickLblPos val="nextTo"/>
        <c:txPr>
          <a:bodyPr/>
          <a:lstStyle/>
          <a:p>
            <a:pPr>
              <a:defRPr sz="1400" b="1"/>
            </a:pPr>
            <a:endParaRPr lang="ja-JP"/>
          </a:p>
        </c:txPr>
        <c:crossAx val="-2137343384"/>
        <c:crosses val="autoZero"/>
        <c:auto val="1"/>
        <c:lblAlgn val="ctr"/>
        <c:lblOffset val="100"/>
        <c:noMultiLvlLbl val="0"/>
      </c:catAx>
      <c:valAx>
        <c:axId val="-2137343384"/>
        <c:scaling>
          <c:orientation val="minMax"/>
          <c:max val="4000"/>
          <c:min val="0"/>
        </c:scaling>
        <c:delete val="0"/>
        <c:axPos val="l"/>
        <c:majorGridlines/>
        <c:title>
          <c:tx>
            <c:rich>
              <a:bodyPr rot="-5400000" vert="horz"/>
              <a:lstStyle/>
              <a:p>
                <a:pPr>
                  <a:defRPr sz="1400"/>
                </a:pPr>
                <a:r>
                  <a:rPr lang="en-US" altLang="ja-JP" sz="1400"/>
                  <a:t>Wall time [sec]</a:t>
                </a:r>
                <a:endParaRPr lang="ja-JP" altLang="en-US" sz="1400"/>
              </a:p>
            </c:rich>
          </c:tx>
          <c:overlay val="0"/>
        </c:title>
        <c:numFmt formatCode="0_ " sourceLinked="0"/>
        <c:majorTickMark val="out"/>
        <c:minorTickMark val="none"/>
        <c:tickLblPos val="nextTo"/>
        <c:txPr>
          <a:bodyPr/>
          <a:lstStyle/>
          <a:p>
            <a:pPr>
              <a:defRPr sz="1400" b="1"/>
            </a:pPr>
            <a:endParaRPr lang="ja-JP"/>
          </a:p>
        </c:txPr>
        <c:crossAx val="-2137353832"/>
        <c:crosses val="autoZero"/>
        <c:crossBetween val="between"/>
        <c:majorUnit val="1000"/>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'オプションなし (2)'!$C$2</c:f>
              <c:strCache>
                <c:ptCount val="1"/>
                <c:pt idx="0">
                  <c:v>Total run time</c:v>
                </c:pt>
              </c:strCache>
            </c:strRef>
          </c:tx>
          <c:spPr>
            <a:ln>
              <a:noFill/>
            </a:ln>
          </c:spPr>
          <c:invertIfNegative val="0"/>
          <c:dLbls>
            <c:spPr>
              <a:noFill/>
              <a:ln>
                <a:noFill/>
              </a:ln>
              <a:effectLst/>
            </c:spPr>
            <c:txPr>
              <a:bodyPr/>
              <a:lstStyle/>
              <a:p>
                <a:pPr>
                  <a:defRPr sz="1800" b="1"/>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'オプションなし (2)'!$B$3:$B$8</c:f>
              <c:numCache>
                <c:formatCode>General</c:formatCode>
                <c:ptCount val="6"/>
                <c:pt idx="0">
                  <c:v>24</c:v>
                </c:pt>
                <c:pt idx="1">
                  <c:v>48</c:v>
                </c:pt>
                <c:pt idx="2">
                  <c:v>96</c:v>
                </c:pt>
                <c:pt idx="3">
                  <c:v>192</c:v>
                </c:pt>
                <c:pt idx="4">
                  <c:v>288</c:v>
                </c:pt>
                <c:pt idx="5">
                  <c:v>384</c:v>
                </c:pt>
              </c:numCache>
            </c:numRef>
          </c:cat>
          <c:val>
            <c:numRef>
              <c:f>'オプションなし (2)'!$C$3:$C$8</c:f>
              <c:numCache>
                <c:formatCode>General</c:formatCode>
                <c:ptCount val="6"/>
                <c:pt idx="0">
                  <c:v>4740</c:v>
                </c:pt>
                <c:pt idx="1">
                  <c:v>2899</c:v>
                </c:pt>
                <c:pt idx="2">
                  <c:v>1871</c:v>
                </c:pt>
                <c:pt idx="3">
                  <c:v>1336</c:v>
                </c:pt>
                <c:pt idx="4">
                  <c:v>1286</c:v>
                </c:pt>
                <c:pt idx="5">
                  <c:v>1256</c:v>
                </c:pt>
              </c:numCache>
            </c:numRef>
          </c:val>
          <c:extLst>
            <c:ext xmlns:c16="http://schemas.microsoft.com/office/drawing/2014/chart" uri="{C3380CC4-5D6E-409C-BE32-E72D297353CC}">
              <c16:uniqueId val="{00000000-BF0B-8C4F-BAB8-36661F5A3758}"/>
            </c:ext>
          </c:extLst>
        </c:ser>
        <c:dLbls>
          <c:showLegendKey val="0"/>
          <c:showVal val="0"/>
          <c:showCatName val="0"/>
          <c:showSerName val="0"/>
          <c:showPercent val="0"/>
          <c:showBubbleSize val="0"/>
        </c:dLbls>
        <c:gapWidth val="150"/>
        <c:overlap val="100"/>
        <c:axId val="-2138742216"/>
        <c:axId val="-2138748648"/>
      </c:barChart>
      <c:catAx>
        <c:axId val="-2138742216"/>
        <c:scaling>
          <c:orientation val="minMax"/>
        </c:scaling>
        <c:delete val="0"/>
        <c:axPos val="b"/>
        <c:title>
          <c:tx>
            <c:rich>
              <a:bodyPr/>
              <a:lstStyle/>
              <a:p>
                <a:pPr>
                  <a:defRPr sz="1600"/>
                </a:pPr>
                <a:r>
                  <a:rPr lang="en-US" altLang="ja-JP" sz="1600" b="1" i="0" baseline="0">
                    <a:effectLst/>
                  </a:rPr>
                  <a:t>Number of nodes</a:t>
                </a:r>
                <a:r>
                  <a:rPr lang="ja-JP" altLang="en-US" sz="1600" b="1" i="0" baseline="0">
                    <a:effectLst/>
                  </a:rPr>
                  <a:t>（＝</a:t>
                </a:r>
                <a:r>
                  <a:rPr lang="en-US" altLang="ja-JP" sz="1600" b="1" i="0" baseline="0">
                    <a:effectLst/>
                  </a:rPr>
                  <a:t>MPI processes</a:t>
                </a:r>
                <a:r>
                  <a:rPr lang="ja-JP" altLang="en-US" sz="1600" b="1" i="0" baseline="0">
                    <a:effectLst/>
                  </a:rPr>
                  <a:t>）</a:t>
                </a:r>
                <a:endParaRPr lang="ja-JP" altLang="en-US" sz="1600">
                  <a:effectLst/>
                </a:endParaRPr>
              </a:p>
            </c:rich>
          </c:tx>
          <c:overlay val="0"/>
        </c:title>
        <c:numFmt formatCode="General" sourceLinked="1"/>
        <c:majorTickMark val="out"/>
        <c:minorTickMark val="none"/>
        <c:tickLblPos val="nextTo"/>
        <c:txPr>
          <a:bodyPr/>
          <a:lstStyle/>
          <a:p>
            <a:pPr>
              <a:defRPr sz="1400" b="1"/>
            </a:pPr>
            <a:endParaRPr lang="ja-JP"/>
          </a:p>
        </c:txPr>
        <c:crossAx val="-2138748648"/>
        <c:crosses val="autoZero"/>
        <c:auto val="1"/>
        <c:lblAlgn val="ctr"/>
        <c:lblOffset val="100"/>
        <c:noMultiLvlLbl val="0"/>
      </c:catAx>
      <c:valAx>
        <c:axId val="-2138748648"/>
        <c:scaling>
          <c:orientation val="minMax"/>
          <c:max val="4800"/>
          <c:min val="0"/>
        </c:scaling>
        <c:delete val="0"/>
        <c:axPos val="l"/>
        <c:majorGridlines/>
        <c:title>
          <c:tx>
            <c:rich>
              <a:bodyPr rot="-5400000" vert="horz"/>
              <a:lstStyle/>
              <a:p>
                <a:pPr>
                  <a:defRPr sz="1600"/>
                </a:pPr>
                <a:r>
                  <a:rPr lang="en-US" altLang="pt-BR" sz="1600" b="1" i="0" baseline="0">
                    <a:effectLst/>
                  </a:rPr>
                  <a:t>Elapsed time</a:t>
                </a:r>
                <a:r>
                  <a:rPr lang="pt-BR" altLang="ja-JP" sz="1600" b="1" i="0" baseline="0">
                    <a:effectLst/>
                  </a:rPr>
                  <a:t> [sec]</a:t>
                </a:r>
                <a:endParaRPr lang="pt-BR" altLang="ja-JP" sz="1600">
                  <a:effectLst/>
                </a:endParaRPr>
              </a:p>
            </c:rich>
          </c:tx>
          <c:overlay val="0"/>
        </c:title>
        <c:numFmt formatCode="General" sourceLinked="1"/>
        <c:majorTickMark val="out"/>
        <c:minorTickMark val="none"/>
        <c:tickLblPos val="nextTo"/>
        <c:txPr>
          <a:bodyPr/>
          <a:lstStyle/>
          <a:p>
            <a:pPr>
              <a:defRPr sz="1400" b="1"/>
            </a:pPr>
            <a:endParaRPr lang="ja-JP"/>
          </a:p>
        </c:txPr>
        <c:crossAx val="-2138742216"/>
        <c:crosses val="autoZero"/>
        <c:crossBetween val="between"/>
        <c:majorUnit val="1000"/>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'(8,8,16)'!$C$2</c:f>
              <c:strCache>
                <c:ptCount val="1"/>
                <c:pt idx="0">
                  <c:v>Total run time</c:v>
                </c:pt>
              </c:strCache>
            </c:strRef>
          </c:tx>
          <c:spPr>
            <a:ln>
              <a:noFill/>
            </a:ln>
          </c:spPr>
          <c:invertIfNegative val="0"/>
          <c:dLbls>
            <c:spPr>
              <a:noFill/>
              <a:ln>
                <a:noFill/>
              </a:ln>
              <a:effectLst/>
            </c:spPr>
            <c:txPr>
              <a:bodyPr/>
              <a:lstStyle/>
              <a:p>
                <a:pPr>
                  <a:defRPr sz="1800" b="1"/>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'(8,8,16)'!$B$3:$B$8</c:f>
              <c:strCache>
                <c:ptCount val="6"/>
                <c:pt idx="0">
                  <c:v>192</c:v>
                </c:pt>
                <c:pt idx="1">
                  <c:v>192_x000d_(-nk 8 -nt 8 -nd 16)</c:v>
                </c:pt>
                <c:pt idx="2">
                  <c:v>288</c:v>
                </c:pt>
                <c:pt idx="3">
                  <c:v>384</c:v>
                </c:pt>
                <c:pt idx="4">
                  <c:v>2304</c:v>
                </c:pt>
                <c:pt idx="5">
                  <c:v>2304_x000d_(-nk 8 -nt 8 -nd 16)</c:v>
                </c:pt>
              </c:strCache>
            </c:strRef>
          </c:cat>
          <c:val>
            <c:numRef>
              <c:f>'(8,8,16)'!$C$3:$C$8</c:f>
              <c:numCache>
                <c:formatCode>General</c:formatCode>
                <c:ptCount val="6"/>
                <c:pt idx="0">
                  <c:v>1336</c:v>
                </c:pt>
                <c:pt idx="1">
                  <c:v>845</c:v>
                </c:pt>
                <c:pt idx="2">
                  <c:v>1286</c:v>
                </c:pt>
                <c:pt idx="3">
                  <c:v>1256</c:v>
                </c:pt>
                <c:pt idx="4">
                  <c:v>2863</c:v>
                </c:pt>
                <c:pt idx="5">
                  <c:v>482</c:v>
                </c:pt>
              </c:numCache>
            </c:numRef>
          </c:val>
          <c:extLst>
            <c:ext xmlns:c16="http://schemas.microsoft.com/office/drawing/2014/chart" uri="{C3380CC4-5D6E-409C-BE32-E72D297353CC}">
              <c16:uniqueId val="{00000000-21BB-3A4D-9771-5204F5532BEC}"/>
            </c:ext>
          </c:extLst>
        </c:ser>
        <c:dLbls>
          <c:showLegendKey val="0"/>
          <c:showVal val="0"/>
          <c:showCatName val="0"/>
          <c:showSerName val="0"/>
          <c:showPercent val="0"/>
          <c:showBubbleSize val="0"/>
        </c:dLbls>
        <c:gapWidth val="150"/>
        <c:overlap val="100"/>
        <c:axId val="-2138880328"/>
        <c:axId val="-2138888696"/>
      </c:barChart>
      <c:catAx>
        <c:axId val="-2138880328"/>
        <c:scaling>
          <c:orientation val="minMax"/>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ysClr val="windowText" lastClr="000000"/>
                    </a:solidFill>
                    <a:latin typeface="+mn-lt"/>
                    <a:ea typeface="+mn-ea"/>
                    <a:cs typeface="+mn-cs"/>
                  </a:defRPr>
                </a:pPr>
                <a:r>
                  <a:rPr lang="en-US" altLang="ja-JP" sz="1600" b="1" i="0" baseline="0" dirty="0">
                    <a:effectLst/>
                  </a:rPr>
                  <a:t>Number of nodes</a:t>
                </a:r>
                <a:r>
                  <a:rPr lang="ja-JP" altLang="en-US" sz="1600" b="1" i="0" baseline="0" dirty="0">
                    <a:effectLst/>
                  </a:rPr>
                  <a:t>（＝</a:t>
                </a:r>
                <a:r>
                  <a:rPr lang="en-US" altLang="ja-JP" sz="1600" b="1" i="0" baseline="0" dirty="0">
                    <a:effectLst/>
                  </a:rPr>
                  <a:t>MPI processes</a:t>
                </a:r>
                <a:r>
                  <a:rPr lang="ja-JP" altLang="en-US" sz="1600" b="1" i="0" baseline="0" dirty="0">
                    <a:effectLst/>
                  </a:rPr>
                  <a:t>）</a:t>
                </a:r>
                <a:endParaRPr lang="en-US" altLang="ja-JP" sz="1600" b="1" i="0" baseline="0" dirty="0">
                  <a:effectLst/>
                </a:endParaRPr>
              </a:p>
              <a:p>
                <a:pPr marL="0" marR="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ysClr val="windowText" lastClr="000000"/>
                    </a:solidFill>
                    <a:latin typeface="+mn-lt"/>
                    <a:ea typeface="+mn-ea"/>
                    <a:cs typeface="+mn-cs"/>
                  </a:defRPr>
                </a:pPr>
                <a:r>
                  <a:rPr kumimoji="1" lang="en-US" altLang="en-US" sz="1600" b="1" i="0" baseline="0" dirty="0">
                    <a:effectLst/>
                  </a:rPr>
                  <a:t>option</a:t>
                </a:r>
                <a:r>
                  <a:rPr kumimoji="1" lang="ja-JP" altLang="en-US" sz="1600" b="1" i="0" baseline="0" dirty="0">
                    <a:effectLst/>
                  </a:rPr>
                  <a:t>（</a:t>
                </a:r>
                <a:r>
                  <a:rPr kumimoji="1" lang="en-US" altLang="ja-JP" sz="1600" b="1" i="0" baseline="0" dirty="0">
                    <a:effectLst/>
                  </a:rPr>
                  <a:t>−</a:t>
                </a:r>
                <a:r>
                  <a:rPr kumimoji="1" lang="en-US" altLang="ja-JP" sz="1600" b="1" i="0" baseline="0" dirty="0" err="1">
                    <a:effectLst/>
                  </a:rPr>
                  <a:t>nk</a:t>
                </a:r>
                <a:r>
                  <a:rPr kumimoji="1" lang="en-US" altLang="ja-JP" sz="1600" b="1" i="0" baseline="0" dirty="0">
                    <a:effectLst/>
                  </a:rPr>
                  <a:t>, −</a:t>
                </a:r>
                <a:r>
                  <a:rPr kumimoji="1" lang="en-US" altLang="ja-JP" sz="1600" b="1" i="0" baseline="0" dirty="0" err="1">
                    <a:effectLst/>
                  </a:rPr>
                  <a:t>nt</a:t>
                </a:r>
                <a:r>
                  <a:rPr kumimoji="1" lang="en-US" altLang="ja-JP" sz="1600" b="1" i="0" baseline="0" dirty="0">
                    <a:effectLst/>
                  </a:rPr>
                  <a:t>, −</a:t>
                </a:r>
                <a:r>
                  <a:rPr kumimoji="1" lang="en-US" altLang="ja-JP" sz="1600" b="1" i="0" baseline="0" dirty="0" err="1">
                    <a:effectLst/>
                  </a:rPr>
                  <a:t>nd</a:t>
                </a:r>
                <a:r>
                  <a:rPr kumimoji="1" lang="ja-JP" altLang="en-US" sz="1600" b="1" i="0" baseline="0" dirty="0">
                    <a:effectLst/>
                  </a:rPr>
                  <a:t>） </a:t>
                </a:r>
                <a:endParaRPr lang="ja-JP" altLang="en-US" sz="1600" dirty="0">
                  <a:effectLst/>
                </a:endParaRPr>
              </a:p>
            </c:rich>
          </c:tx>
          <c:overlay val="0"/>
        </c:title>
        <c:numFmt formatCode="General" sourceLinked="1"/>
        <c:majorTickMark val="out"/>
        <c:minorTickMark val="none"/>
        <c:tickLblPos val="nextTo"/>
        <c:txPr>
          <a:bodyPr/>
          <a:lstStyle/>
          <a:p>
            <a:pPr>
              <a:defRPr sz="1350" b="1"/>
            </a:pPr>
            <a:endParaRPr lang="ja-JP"/>
          </a:p>
        </c:txPr>
        <c:crossAx val="-2138888696"/>
        <c:crosses val="autoZero"/>
        <c:auto val="1"/>
        <c:lblAlgn val="ctr"/>
        <c:lblOffset val="100"/>
        <c:noMultiLvlLbl val="0"/>
      </c:catAx>
      <c:valAx>
        <c:axId val="-2138888696"/>
        <c:scaling>
          <c:orientation val="minMax"/>
          <c:max val="3000"/>
          <c:min val="0"/>
        </c:scaling>
        <c:delete val="0"/>
        <c:axPos val="l"/>
        <c:majorGridlines/>
        <c:title>
          <c:tx>
            <c:rich>
              <a:bodyPr rot="-5400000" vert="horz"/>
              <a:lstStyle/>
              <a:p>
                <a:pPr>
                  <a:defRPr sz="1400"/>
                </a:pPr>
                <a:r>
                  <a:rPr lang="en-US" altLang="pt-BR" sz="1400" b="1" i="0" baseline="0">
                    <a:effectLst/>
                  </a:rPr>
                  <a:t>Elapsed time</a:t>
                </a:r>
                <a:r>
                  <a:rPr lang="pt-BR" altLang="ja-JP" sz="1400" b="1" i="0" baseline="0">
                    <a:effectLst/>
                  </a:rPr>
                  <a:t> [sec]</a:t>
                </a:r>
                <a:endParaRPr lang="pt-BR" altLang="ja-JP" sz="1400">
                  <a:effectLst/>
                </a:endParaRPr>
              </a:p>
            </c:rich>
          </c:tx>
          <c:overlay val="0"/>
        </c:title>
        <c:numFmt formatCode="General" sourceLinked="1"/>
        <c:majorTickMark val="out"/>
        <c:minorTickMark val="none"/>
        <c:tickLblPos val="nextTo"/>
        <c:txPr>
          <a:bodyPr/>
          <a:lstStyle/>
          <a:p>
            <a:pPr>
              <a:defRPr sz="1400" b="1"/>
            </a:pPr>
            <a:endParaRPr lang="ja-JP"/>
          </a:p>
        </c:txPr>
        <c:crossAx val="-2138880328"/>
        <c:crosses val="autoZero"/>
        <c:crossBetween val="between"/>
        <c:majorUnit val="1000"/>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1"/>
          <c:order val="0"/>
          <c:invertIfNegative val="0"/>
          <c:dLbls>
            <c:spPr>
              <a:noFill/>
              <a:ln>
                <a:noFill/>
              </a:ln>
              <a:effectLst/>
            </c:spPr>
            <c:txPr>
              <a:bodyPr/>
              <a:lstStyle/>
              <a:p>
                <a:pPr>
                  <a:defRPr sz="1400" b="1">
                    <a:solidFill>
                      <a:schemeClr val="accent2">
                        <a:lumMod val="50000"/>
                      </a:schemeClr>
                    </a:solidFill>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test_1_time!$P$7:$U$7</c:f>
              <c:strCache>
                <c:ptCount val="6"/>
                <c:pt idx="0">
                  <c:v>2 (16)</c:v>
                </c:pt>
                <c:pt idx="1">
                  <c:v>4 (32)</c:v>
                </c:pt>
                <c:pt idx="2">
                  <c:v>8 (64)</c:v>
                </c:pt>
                <c:pt idx="3">
                  <c:v>12 (96)</c:v>
                </c:pt>
                <c:pt idx="4">
                  <c:v>24 (192)</c:v>
                </c:pt>
                <c:pt idx="5">
                  <c:v>48 (384)</c:v>
                </c:pt>
              </c:strCache>
            </c:strRef>
          </c:cat>
          <c:val>
            <c:numRef>
              <c:f>test_1_time!$P$8:$U$8</c:f>
              <c:numCache>
                <c:formatCode>General</c:formatCode>
                <c:ptCount val="6"/>
                <c:pt idx="0">
                  <c:v>18.62</c:v>
                </c:pt>
                <c:pt idx="1">
                  <c:v>10.79</c:v>
                </c:pt>
                <c:pt idx="2">
                  <c:v>7.29</c:v>
                </c:pt>
                <c:pt idx="3">
                  <c:v>7.03</c:v>
                </c:pt>
                <c:pt idx="4">
                  <c:v>6.5</c:v>
                </c:pt>
                <c:pt idx="5">
                  <c:v>11.79</c:v>
                </c:pt>
              </c:numCache>
            </c:numRef>
          </c:val>
          <c:extLst>
            <c:ext xmlns:c16="http://schemas.microsoft.com/office/drawing/2014/chart" uri="{C3380CC4-5D6E-409C-BE32-E72D297353CC}">
              <c16:uniqueId val="{00000000-625E-244D-9EA2-00954DD094C7}"/>
            </c:ext>
          </c:extLst>
        </c:ser>
        <c:dLbls>
          <c:dLblPos val="inEnd"/>
          <c:showLegendKey val="0"/>
          <c:showVal val="1"/>
          <c:showCatName val="0"/>
          <c:showSerName val="0"/>
          <c:showPercent val="0"/>
          <c:showBubbleSize val="0"/>
        </c:dLbls>
        <c:gapWidth val="150"/>
        <c:axId val="-2142720456"/>
        <c:axId val="-2143146056"/>
      </c:barChart>
      <c:catAx>
        <c:axId val="-2142720456"/>
        <c:scaling>
          <c:orientation val="minMax"/>
        </c:scaling>
        <c:delete val="0"/>
        <c:axPos val="b"/>
        <c:title>
          <c:tx>
            <c:rich>
              <a:bodyPr/>
              <a:lstStyle/>
              <a:p>
                <a:pPr>
                  <a:defRPr/>
                </a:pPr>
                <a:r>
                  <a:rPr lang="ja-JP" altLang="en-US" sz="1600" dirty="0"/>
                  <a:t>ノード数（</a:t>
                </a:r>
                <a:r>
                  <a:rPr lang="en-US" altLang="ja-JP" sz="1600" dirty="0"/>
                  <a:t>MPI</a:t>
                </a:r>
                <a:r>
                  <a:rPr lang="ja-JP" altLang="en-US" sz="1600" dirty="0"/>
                  <a:t>プロセス数）</a:t>
                </a:r>
              </a:p>
            </c:rich>
          </c:tx>
          <c:overlay val="0"/>
        </c:title>
        <c:numFmt formatCode="General" sourceLinked="0"/>
        <c:majorTickMark val="out"/>
        <c:minorTickMark val="none"/>
        <c:tickLblPos val="nextTo"/>
        <c:txPr>
          <a:bodyPr/>
          <a:lstStyle/>
          <a:p>
            <a:pPr>
              <a:defRPr sz="1400" b="1"/>
            </a:pPr>
            <a:endParaRPr lang="ja-JP"/>
          </a:p>
        </c:txPr>
        <c:crossAx val="-2143146056"/>
        <c:crosses val="autoZero"/>
        <c:auto val="1"/>
        <c:lblAlgn val="ctr"/>
        <c:lblOffset val="100"/>
        <c:noMultiLvlLbl val="0"/>
      </c:catAx>
      <c:valAx>
        <c:axId val="-2143146056"/>
        <c:scaling>
          <c:orientation val="minMax"/>
        </c:scaling>
        <c:delete val="0"/>
        <c:axPos val="l"/>
        <c:majorGridlines/>
        <c:title>
          <c:tx>
            <c:rich>
              <a:bodyPr rot="-5400000" vert="horz"/>
              <a:lstStyle/>
              <a:p>
                <a:pPr>
                  <a:defRPr sz="1600" b="1"/>
                </a:pPr>
                <a:r>
                  <a:rPr lang="en-US" altLang="ja-JP" sz="1600" b="1"/>
                  <a:t>Wall time [sec]</a:t>
                </a:r>
                <a:endParaRPr lang="ja-JP" altLang="en-US" sz="1600" b="1"/>
              </a:p>
            </c:rich>
          </c:tx>
          <c:overlay val="0"/>
        </c:title>
        <c:numFmt formatCode="General" sourceLinked="1"/>
        <c:majorTickMark val="out"/>
        <c:minorTickMark val="none"/>
        <c:tickLblPos val="nextTo"/>
        <c:txPr>
          <a:bodyPr/>
          <a:lstStyle/>
          <a:p>
            <a:pPr>
              <a:defRPr sz="1400" b="1"/>
            </a:pPr>
            <a:endParaRPr lang="ja-JP"/>
          </a:p>
        </c:txPr>
        <c:crossAx val="-2142720456"/>
        <c:crosses val="autoZero"/>
        <c:crossBetween val="between"/>
        <c:majorUnit val="4"/>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1"/>
          <c:order val="0"/>
          <c:tx>
            <c:strRef>
              <c:f>'PSIWAT_time (2)'!$O$23</c:f>
              <c:strCache>
                <c:ptCount val="1"/>
                <c:pt idx="0">
                  <c:v>フラットMPI</c:v>
                </c:pt>
              </c:strCache>
            </c:strRef>
          </c:tx>
          <c:invertIfNegative val="0"/>
          <c:dLbls>
            <c:spPr>
              <a:noFill/>
              <a:ln>
                <a:noFill/>
              </a:ln>
              <a:effectLst/>
            </c:spPr>
            <c:txPr>
              <a:bodyPr/>
              <a:lstStyle/>
              <a:p>
                <a:pPr>
                  <a:defRPr sz="1400" b="1">
                    <a:solidFill>
                      <a:schemeClr val="accent2">
                        <a:lumMod val="50000"/>
                      </a:schemeClr>
                    </a:solidFill>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'PSIWAT_time (2)'!$P$22:$X$22</c:f>
              <c:numCache>
                <c:formatCode>General</c:formatCode>
                <c:ptCount val="9"/>
                <c:pt idx="0">
                  <c:v>8</c:v>
                </c:pt>
                <c:pt idx="1">
                  <c:v>12</c:v>
                </c:pt>
                <c:pt idx="2">
                  <c:v>24</c:v>
                </c:pt>
                <c:pt idx="3">
                  <c:v>48</c:v>
                </c:pt>
                <c:pt idx="4">
                  <c:v>96</c:v>
                </c:pt>
                <c:pt idx="5">
                  <c:v>144</c:v>
                </c:pt>
                <c:pt idx="6">
                  <c:v>192</c:v>
                </c:pt>
                <c:pt idx="7">
                  <c:v>288</c:v>
                </c:pt>
                <c:pt idx="8">
                  <c:v>384</c:v>
                </c:pt>
              </c:numCache>
            </c:numRef>
          </c:cat>
          <c:val>
            <c:numRef>
              <c:f>'PSIWAT_time (2)'!$P$23:$U$23</c:f>
              <c:numCache>
                <c:formatCode>#,##0_ </c:formatCode>
                <c:ptCount val="6"/>
                <c:pt idx="0">
                  <c:v>4687</c:v>
                </c:pt>
                <c:pt idx="1">
                  <c:v>3740</c:v>
                </c:pt>
                <c:pt idx="2">
                  <c:v>2007</c:v>
                </c:pt>
                <c:pt idx="3">
                  <c:v>1310</c:v>
                </c:pt>
                <c:pt idx="4">
                  <c:v>1178</c:v>
                </c:pt>
                <c:pt idx="5">
                  <c:v>1109</c:v>
                </c:pt>
              </c:numCache>
            </c:numRef>
          </c:val>
          <c:extLst>
            <c:ext xmlns:c16="http://schemas.microsoft.com/office/drawing/2014/chart" uri="{C3380CC4-5D6E-409C-BE32-E72D297353CC}">
              <c16:uniqueId val="{00000000-C30F-2C46-B934-74782AF87241}"/>
            </c:ext>
          </c:extLst>
        </c:ser>
        <c:ser>
          <c:idx val="2"/>
          <c:order val="1"/>
          <c:tx>
            <c:strRef>
              <c:f>'PSIWAT_time (2)'!$O$24</c:f>
              <c:strCache>
                <c:ptCount val="1"/>
                <c:pt idx="0">
                  <c:v>ハイブリッド並列</c:v>
                </c:pt>
              </c:strCache>
            </c:strRef>
          </c:tx>
          <c:invertIfNegative val="0"/>
          <c:dLbls>
            <c:dLbl>
              <c:idx val="5"/>
              <c:layout>
                <c:manualLayout>
                  <c:x val="0"/>
                  <c:y val="5.27997900262466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0F-2C46-B934-74782AF87241}"/>
                </c:ext>
              </c:extLst>
            </c:dLbl>
            <c:spPr>
              <a:noFill/>
              <a:ln>
                <a:noFill/>
              </a:ln>
              <a:effectLst/>
            </c:spPr>
            <c:txPr>
              <a:bodyPr/>
              <a:lstStyle/>
              <a:p>
                <a:pPr>
                  <a:defRPr sz="1400" b="1">
                    <a:solidFill>
                      <a:schemeClr val="accent3">
                        <a:lumMod val="50000"/>
                      </a:schemeClr>
                    </a:solidFill>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'PSIWAT_time (2)'!$P$22:$X$22</c:f>
              <c:numCache>
                <c:formatCode>General</c:formatCode>
                <c:ptCount val="9"/>
                <c:pt idx="0">
                  <c:v>8</c:v>
                </c:pt>
                <c:pt idx="1">
                  <c:v>12</c:v>
                </c:pt>
                <c:pt idx="2">
                  <c:v>24</c:v>
                </c:pt>
                <c:pt idx="3">
                  <c:v>48</c:v>
                </c:pt>
                <c:pt idx="4">
                  <c:v>96</c:v>
                </c:pt>
                <c:pt idx="5">
                  <c:v>144</c:v>
                </c:pt>
                <c:pt idx="6">
                  <c:v>192</c:v>
                </c:pt>
                <c:pt idx="7">
                  <c:v>288</c:v>
                </c:pt>
                <c:pt idx="8">
                  <c:v>384</c:v>
                </c:pt>
              </c:numCache>
            </c:numRef>
          </c:cat>
          <c:val>
            <c:numRef>
              <c:f>'PSIWAT_time (2)'!$P$24:$X$24</c:f>
              <c:numCache>
                <c:formatCode>#,##0_ </c:formatCode>
                <c:ptCount val="9"/>
                <c:pt idx="0">
                  <c:v>6329</c:v>
                </c:pt>
                <c:pt idx="1">
                  <c:v>5535</c:v>
                </c:pt>
                <c:pt idx="2">
                  <c:v>3024</c:v>
                </c:pt>
                <c:pt idx="3">
                  <c:v>1846</c:v>
                </c:pt>
                <c:pt idx="4">
                  <c:v>1150</c:v>
                </c:pt>
                <c:pt idx="5">
                  <c:v>871</c:v>
                </c:pt>
                <c:pt idx="6">
                  <c:v>809</c:v>
                </c:pt>
                <c:pt idx="7">
                  <c:v>725</c:v>
                </c:pt>
                <c:pt idx="8">
                  <c:v>710</c:v>
                </c:pt>
              </c:numCache>
            </c:numRef>
          </c:val>
          <c:extLst>
            <c:ext xmlns:c16="http://schemas.microsoft.com/office/drawing/2014/chart" uri="{C3380CC4-5D6E-409C-BE32-E72D297353CC}">
              <c16:uniqueId val="{00000002-C30F-2C46-B934-74782AF87241}"/>
            </c:ext>
          </c:extLst>
        </c:ser>
        <c:dLbls>
          <c:dLblPos val="inEnd"/>
          <c:showLegendKey val="0"/>
          <c:showVal val="1"/>
          <c:showCatName val="0"/>
          <c:showSerName val="0"/>
          <c:showPercent val="0"/>
          <c:showBubbleSize val="0"/>
        </c:dLbls>
        <c:gapWidth val="150"/>
        <c:axId val="-2143133448"/>
        <c:axId val="-2143128280"/>
      </c:barChart>
      <c:catAx>
        <c:axId val="-2143133448"/>
        <c:scaling>
          <c:orientation val="minMax"/>
        </c:scaling>
        <c:delete val="0"/>
        <c:axPos val="b"/>
        <c:title>
          <c:tx>
            <c:rich>
              <a:bodyPr/>
              <a:lstStyle/>
              <a:p>
                <a:pPr>
                  <a:defRPr sz="1600"/>
                </a:pPr>
                <a:r>
                  <a:rPr lang="ja-JP" altLang="en-US" sz="1600"/>
                  <a:t>ノード数</a:t>
                </a:r>
              </a:p>
            </c:rich>
          </c:tx>
          <c:overlay val="0"/>
        </c:title>
        <c:numFmt formatCode="General" sourceLinked="1"/>
        <c:majorTickMark val="out"/>
        <c:minorTickMark val="none"/>
        <c:tickLblPos val="nextTo"/>
        <c:txPr>
          <a:bodyPr/>
          <a:lstStyle/>
          <a:p>
            <a:pPr>
              <a:defRPr sz="1400" b="1"/>
            </a:pPr>
            <a:endParaRPr lang="ja-JP"/>
          </a:p>
        </c:txPr>
        <c:crossAx val="-2143128280"/>
        <c:crosses val="autoZero"/>
        <c:auto val="1"/>
        <c:lblAlgn val="ctr"/>
        <c:lblOffset val="100"/>
        <c:noMultiLvlLbl val="0"/>
      </c:catAx>
      <c:valAx>
        <c:axId val="-2143128280"/>
        <c:scaling>
          <c:orientation val="minMax"/>
        </c:scaling>
        <c:delete val="0"/>
        <c:axPos val="l"/>
        <c:majorGridlines/>
        <c:title>
          <c:tx>
            <c:rich>
              <a:bodyPr rot="-5400000" vert="horz"/>
              <a:lstStyle/>
              <a:p>
                <a:pPr>
                  <a:defRPr sz="1600"/>
                </a:pPr>
                <a:r>
                  <a:rPr lang="en-US" altLang="ja-JP" sz="1600"/>
                  <a:t>Wall time [sec]</a:t>
                </a:r>
                <a:endParaRPr lang="ja-JP" altLang="en-US" sz="1600"/>
              </a:p>
            </c:rich>
          </c:tx>
          <c:overlay val="0"/>
        </c:title>
        <c:numFmt formatCode="#,##0_ " sourceLinked="1"/>
        <c:majorTickMark val="out"/>
        <c:minorTickMark val="none"/>
        <c:tickLblPos val="nextTo"/>
        <c:txPr>
          <a:bodyPr/>
          <a:lstStyle/>
          <a:p>
            <a:pPr>
              <a:defRPr sz="1400" b="1"/>
            </a:pPr>
            <a:endParaRPr lang="ja-JP"/>
          </a:p>
        </c:txPr>
        <c:crossAx val="-2143133448"/>
        <c:crosses val="autoZero"/>
        <c:crossBetween val="between"/>
      </c:valAx>
    </c:plotArea>
    <c:legend>
      <c:legendPos val="r"/>
      <c:legendEntry>
        <c:idx val="0"/>
        <c:txPr>
          <a:bodyPr/>
          <a:lstStyle/>
          <a:p>
            <a:pPr>
              <a:defRPr sz="1600" b="1">
                <a:solidFill>
                  <a:schemeClr val="accent2">
                    <a:lumMod val="50000"/>
                  </a:schemeClr>
                </a:solidFill>
              </a:defRPr>
            </a:pPr>
            <a:endParaRPr lang="ja-JP"/>
          </a:p>
        </c:txPr>
      </c:legendEntry>
      <c:legendEntry>
        <c:idx val="1"/>
        <c:txPr>
          <a:bodyPr/>
          <a:lstStyle/>
          <a:p>
            <a:pPr>
              <a:defRPr sz="1600" b="1">
                <a:solidFill>
                  <a:schemeClr val="accent3">
                    <a:lumMod val="50000"/>
                  </a:schemeClr>
                </a:solidFill>
              </a:defRPr>
            </a:pPr>
            <a:endParaRPr lang="ja-JP"/>
          </a:p>
        </c:txPr>
      </c:legendEntry>
      <c:overlay val="0"/>
      <c:txPr>
        <a:bodyPr/>
        <a:lstStyle/>
        <a:p>
          <a:pPr>
            <a:defRPr sz="1600" b="1"/>
          </a:pPr>
          <a:endParaRPr lang="ja-JP"/>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sz="80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37CC1B-517A-1049-A8BD-3F350744D516}" type="datetimeFigureOut">
              <a:rPr kumimoji="1" lang="ja-JP" altLang="en-US" sz="800" smtClean="0"/>
              <a:pPr/>
              <a:t>2019/4/1</a:t>
            </a:fld>
            <a:endParaRPr kumimoji="1" lang="ja-JP" altLang="en-US" sz="80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sz="80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92B88A-56B9-4E42-A9CD-FD8777F62E01}" type="slidenum">
              <a:rPr kumimoji="1" lang="ja-JP" altLang="en-US" sz="800" smtClean="0"/>
              <a:pPr/>
              <a:t>‹#›</a:t>
            </a:fld>
            <a:endParaRPr kumimoji="1" lang="ja-JP" altLang="en-US" sz="800"/>
          </a:p>
        </p:txBody>
      </p:sp>
    </p:spTree>
    <p:extLst>
      <p:ext uri="{BB962C8B-B14F-4D97-AF65-F5344CB8AC3E}">
        <p14:creationId xmlns:p14="http://schemas.microsoft.com/office/powerpoint/2010/main" val="41272278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800"/>
            </a:lvl1pPr>
          </a:lstStyle>
          <a:p>
            <a:endParaRPr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800"/>
            </a:lvl1pPr>
          </a:lstStyle>
          <a:p>
            <a:fld id="{E46F0E0A-B150-354E-BA42-2968E1F2CCCC}" type="datetimeFigureOut">
              <a:rPr lang="ja-JP" altLang="en-US" smtClean="0"/>
              <a:pPr/>
              <a:t>2019/4/1</a:t>
            </a:fld>
            <a:endParaRPr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800"/>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vl1pPr>
          </a:lstStyle>
          <a:p>
            <a:fld id="{6208FA52-6648-3346-AD91-4A0FC4E5F15C}" type="slidenum">
              <a:rPr lang="ja-JP" altLang="en-US" smtClean="0"/>
              <a:pPr/>
              <a:t>‹#›</a:t>
            </a:fld>
            <a:endParaRPr lang="ja-JP" altLang="en-US"/>
          </a:p>
        </p:txBody>
      </p:sp>
    </p:spTree>
    <p:extLst>
      <p:ext uri="{BB962C8B-B14F-4D97-AF65-F5344CB8AC3E}">
        <p14:creationId xmlns:p14="http://schemas.microsoft.com/office/powerpoint/2010/main" val="24094956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800" kern="1200">
        <a:solidFill>
          <a:schemeClr val="tx1"/>
        </a:solidFill>
        <a:latin typeface="+mn-lt"/>
        <a:ea typeface="+mn-ea"/>
        <a:cs typeface="+mn-cs"/>
      </a:defRPr>
    </a:lvl1pPr>
    <a:lvl2pPr marL="457200" algn="l" defTabSz="457200" rtl="0" eaLnBrk="1" latinLnBrk="0" hangingPunct="1">
      <a:defRPr kumimoji="1" sz="800" kern="1200">
        <a:solidFill>
          <a:schemeClr val="tx1"/>
        </a:solidFill>
        <a:latin typeface="+mn-lt"/>
        <a:ea typeface="+mn-ea"/>
        <a:cs typeface="+mn-cs"/>
      </a:defRPr>
    </a:lvl2pPr>
    <a:lvl3pPr marL="914400" algn="l" defTabSz="457200" rtl="0" eaLnBrk="1" latinLnBrk="0" hangingPunct="1">
      <a:defRPr kumimoji="1" sz="800" kern="1200">
        <a:solidFill>
          <a:schemeClr val="tx1"/>
        </a:solidFill>
        <a:latin typeface="+mn-lt"/>
        <a:ea typeface="+mn-ea"/>
        <a:cs typeface="+mn-cs"/>
      </a:defRPr>
    </a:lvl3pPr>
    <a:lvl4pPr marL="1371600" algn="l" defTabSz="457200" rtl="0" eaLnBrk="1" latinLnBrk="0" hangingPunct="1">
      <a:defRPr kumimoji="1" sz="800" kern="1200">
        <a:solidFill>
          <a:schemeClr val="tx1"/>
        </a:solidFill>
        <a:latin typeface="+mn-lt"/>
        <a:ea typeface="+mn-ea"/>
        <a:cs typeface="+mn-cs"/>
      </a:defRPr>
    </a:lvl4pPr>
    <a:lvl5pPr marL="1828800" algn="l" defTabSz="457200" rtl="0" eaLnBrk="1" latinLnBrk="0" hangingPunct="1">
      <a:defRPr kumimoji="1" sz="8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08FA52-6648-3346-AD91-4A0FC4E5F15C}" type="slidenum">
              <a:rPr kumimoji="1" lang="ja-JP" altLang="en-US" sz="8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ja-JP" altLang="en-US" sz="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983432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vc</a:t>
            </a:r>
            <a:r>
              <a:rPr kumimoji="1" lang="en-US" altLang="ja-JP" dirty="0"/>
              <a:t> = variable-cell</a:t>
            </a:r>
            <a:br>
              <a:rPr kumimoji="1" lang="en-US" altLang="ja-JP" dirty="0"/>
            </a:br>
            <a:br>
              <a:rPr kumimoji="1" lang="en-US" altLang="ja-JP" dirty="0"/>
            </a:br>
            <a:r>
              <a:rPr kumimoji="1" lang="en-US" altLang="ja-JP" dirty="0"/>
              <a:t>Smearing </a:t>
            </a:r>
            <a:r>
              <a:rPr kumimoji="1" lang="ja-JP" altLang="en-US" dirty="0"/>
              <a:t>は金属の計算において、</a:t>
            </a:r>
            <a:r>
              <a:rPr kumimoji="1" lang="en-US" altLang="ja-JP" dirty="0"/>
              <a:t>Fermi</a:t>
            </a:r>
            <a:r>
              <a:rPr kumimoji="1" lang="ja-JP" altLang="en-US" dirty="0"/>
              <a:t>面近傍の状態に対して、どの状態にどれだけ電子を詰めるかを決めるために用います。</a:t>
            </a:r>
          </a:p>
          <a:p>
            <a:endParaRPr kumimoji="1" lang="ja-JP" altLang="en-US" dirty="0"/>
          </a:p>
          <a:p>
            <a:r>
              <a:rPr kumimoji="1" lang="ja-JP" altLang="en-US" dirty="0"/>
              <a:t>絶対零度においては、</a:t>
            </a:r>
            <a:r>
              <a:rPr kumimoji="1" lang="en-US" altLang="ja-JP" dirty="0"/>
              <a:t>EF</a:t>
            </a:r>
            <a:r>
              <a:rPr kumimoji="1" lang="ja-JP" altLang="en-US" dirty="0"/>
              <a:t>以下の軌道は完全につまっていて</a:t>
            </a:r>
            <a:r>
              <a:rPr kumimoji="1" lang="en-US" altLang="ja-JP" dirty="0"/>
              <a:t>EF</a:t>
            </a:r>
            <a:r>
              <a:rPr kumimoji="1" lang="ja-JP" altLang="en-US" dirty="0"/>
              <a:t>以上の軌道は完全に空になるわけですが、これを離散化した</a:t>
            </a:r>
            <a:r>
              <a:rPr kumimoji="1" lang="en-US" altLang="ja-JP" dirty="0"/>
              <a:t>k</a:t>
            </a:r>
            <a:r>
              <a:rPr kumimoji="1" lang="ja-JP" altLang="en-US" dirty="0"/>
              <a:t>点を使ってそのまま実装すると、複数のバンドが</a:t>
            </a:r>
            <a:r>
              <a:rPr kumimoji="1" lang="en-US" altLang="ja-JP" dirty="0"/>
              <a:t>EF</a:t>
            </a:r>
            <a:r>
              <a:rPr kumimoji="1" lang="ja-JP" altLang="en-US" dirty="0"/>
              <a:t>にかかっている場合などでは </a:t>
            </a:r>
            <a:r>
              <a:rPr kumimoji="1" lang="en-US" altLang="ja-JP" dirty="0"/>
              <a:t>EF </a:t>
            </a:r>
            <a:r>
              <a:rPr kumimoji="1" lang="ja-JP" altLang="en-US" dirty="0"/>
              <a:t>のちょっとの変化に対して全エネルギーが大きく変わってしまう、ということが起こりえます。 そこで、本来</a:t>
            </a:r>
            <a:r>
              <a:rPr kumimoji="1" lang="en-US" altLang="ja-JP" dirty="0"/>
              <a:t>E=EF</a:t>
            </a:r>
            <a:r>
              <a:rPr kumimoji="1" lang="ja-JP" altLang="en-US" dirty="0"/>
              <a:t>で不連続になる占有数を鈍らせることにより計算を収束しやすくすることができます。 </a:t>
            </a:r>
            <a:r>
              <a:rPr kumimoji="1" lang="en-US" altLang="ja-JP" dirty="0"/>
              <a:t>(Fermi</a:t>
            </a:r>
            <a:r>
              <a:rPr kumimoji="1" lang="ja-JP" altLang="en-US" dirty="0"/>
              <a:t>分布関数を</a:t>
            </a:r>
            <a:r>
              <a:rPr kumimoji="1" lang="en-US" altLang="ja-JP" dirty="0"/>
              <a:t>T=0</a:t>
            </a:r>
            <a:r>
              <a:rPr kumimoji="1" lang="ja-JP" altLang="en-US" dirty="0"/>
              <a:t>のものを使う代わりに</a:t>
            </a:r>
            <a:r>
              <a:rPr kumimoji="1" lang="en-US" altLang="ja-JP" dirty="0"/>
              <a:t>T</a:t>
            </a:r>
            <a:r>
              <a:rPr kumimoji="1" lang="ja-JP" altLang="en-US" dirty="0"/>
              <a:t>有限のものを使う、ということをイメージしてもらえればよいと思います。</a:t>
            </a:r>
            <a:r>
              <a:rPr kumimoji="1" lang="en-US" altLang="ja-JP" dirty="0"/>
              <a:t>) </a:t>
            </a:r>
            <a:r>
              <a:rPr kumimoji="1" lang="ja-JP" altLang="en-US" dirty="0"/>
              <a:t>ここで、どのように鈍らせるかを決めるオプションが「</a:t>
            </a:r>
            <a:r>
              <a:rPr kumimoji="1" lang="en-US" altLang="ja-JP" dirty="0"/>
              <a:t>smearing</a:t>
            </a:r>
            <a:r>
              <a:rPr kumimoji="1" lang="ja-JP" altLang="en-US" dirty="0"/>
              <a:t>」であり、その幅を決めるのが「</a:t>
            </a:r>
            <a:r>
              <a:rPr kumimoji="1" lang="en-US" altLang="ja-JP" dirty="0"/>
              <a:t>degauss</a:t>
            </a:r>
            <a:r>
              <a:rPr kumimoji="1" lang="ja-JP" altLang="en-US" dirty="0"/>
              <a:t>」になります。 従って、</a:t>
            </a:r>
            <a:r>
              <a:rPr kumimoji="1" lang="en-US" altLang="ja-JP" dirty="0"/>
              <a:t>degauss </a:t>
            </a:r>
            <a:r>
              <a:rPr kumimoji="1" lang="ja-JP" altLang="en-US" dirty="0"/>
              <a:t>は</a:t>
            </a:r>
            <a:r>
              <a:rPr kumimoji="1" lang="en-US" altLang="ja-JP" dirty="0"/>
              <a:t>k</a:t>
            </a:r>
            <a:r>
              <a:rPr kumimoji="1" lang="ja-JP" altLang="en-US" dirty="0"/>
              <a:t>点メッシュと密接に関係しています。 一般に</a:t>
            </a:r>
            <a:r>
              <a:rPr kumimoji="1" lang="en-US" altLang="ja-JP" dirty="0"/>
              <a:t>smearing </a:t>
            </a:r>
            <a:r>
              <a:rPr kumimoji="1" lang="ja-JP" altLang="en-US" dirty="0"/>
              <a:t>の幅が大きければ、荒い</a:t>
            </a:r>
            <a:r>
              <a:rPr kumimoji="1" lang="en-US" altLang="ja-JP" dirty="0"/>
              <a:t>k</a:t>
            </a:r>
            <a:r>
              <a:rPr kumimoji="1" lang="ja-JP" altLang="en-US" dirty="0"/>
              <a:t>点メッシュでも収束しますが、求めるべき積分値とは少しずれることが予想されます。 理想的には</a:t>
            </a:r>
            <a:r>
              <a:rPr kumimoji="1" lang="en-US" altLang="ja-JP" dirty="0"/>
              <a:t>k</a:t>
            </a:r>
            <a:r>
              <a:rPr kumimoji="1" lang="ja-JP" altLang="en-US" dirty="0"/>
              <a:t>点メッシュを細かく、</a:t>
            </a:r>
            <a:r>
              <a:rPr kumimoji="1" lang="en-US" altLang="ja-JP" dirty="0"/>
              <a:t>smearing </a:t>
            </a:r>
            <a:r>
              <a:rPr kumimoji="1" lang="ja-JP" altLang="en-US" dirty="0"/>
              <a:t>の幅も小さくすると求めるべき積分値に近づいていきます。</a:t>
            </a:r>
          </a:p>
          <a:p>
            <a:endParaRPr kumimoji="1" lang="ja-JP" altLang="en-US" dirty="0"/>
          </a:p>
          <a:p>
            <a:r>
              <a:rPr kumimoji="1" lang="ja-JP" altLang="en-US" dirty="0"/>
              <a:t>個人的には、</a:t>
            </a:r>
            <a:r>
              <a:rPr kumimoji="1" lang="en-US" altLang="ja-JP" dirty="0"/>
              <a:t>smearing=’m-p’, degauss=0.01-0.02 (</a:t>
            </a:r>
            <a:r>
              <a:rPr kumimoji="1" lang="en-US" altLang="ja-JP" dirty="0" err="1"/>
              <a:t>Ry</a:t>
            </a:r>
            <a:r>
              <a:rPr kumimoji="1" lang="en-US" altLang="ja-JP" dirty="0"/>
              <a:t>) </a:t>
            </a:r>
            <a:r>
              <a:rPr kumimoji="1" lang="ja-JP" altLang="en-US" dirty="0"/>
              <a:t>ぐらいを用いることが多いですが、これも必要な物理量とその精度に依存することですので、適宜確認してみて下さい。</a:t>
            </a:r>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31</a:t>
            </a:fld>
            <a:endParaRPr kumimoji="1" lang="ja-JP" altLang="en-US"/>
          </a:p>
        </p:txBody>
      </p:sp>
    </p:spTree>
    <p:extLst>
      <p:ext uri="{BB962C8B-B14F-4D97-AF65-F5344CB8AC3E}">
        <p14:creationId xmlns:p14="http://schemas.microsoft.com/office/powerpoint/2010/main" val="1562357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32</a:t>
            </a:fld>
            <a:endParaRPr kumimoji="1" lang="ja-JP" altLang="en-US"/>
          </a:p>
        </p:txBody>
      </p:sp>
    </p:spTree>
    <p:extLst>
      <p:ext uri="{BB962C8B-B14F-4D97-AF65-F5344CB8AC3E}">
        <p14:creationId xmlns:p14="http://schemas.microsoft.com/office/powerpoint/2010/main" val="1066836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33</a:t>
            </a:fld>
            <a:endParaRPr kumimoji="1" lang="ja-JP" altLang="en-US"/>
          </a:p>
        </p:txBody>
      </p:sp>
    </p:spTree>
    <p:extLst>
      <p:ext uri="{BB962C8B-B14F-4D97-AF65-F5344CB8AC3E}">
        <p14:creationId xmlns:p14="http://schemas.microsoft.com/office/powerpoint/2010/main" val="346338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34</a:t>
            </a:fld>
            <a:endParaRPr kumimoji="1" lang="ja-JP" altLang="en-US"/>
          </a:p>
        </p:txBody>
      </p:sp>
    </p:spTree>
    <p:extLst>
      <p:ext uri="{BB962C8B-B14F-4D97-AF65-F5344CB8AC3E}">
        <p14:creationId xmlns:p14="http://schemas.microsoft.com/office/powerpoint/2010/main" val="132907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35</a:t>
            </a:fld>
            <a:endParaRPr kumimoji="1" lang="ja-JP" altLang="en-US"/>
          </a:p>
        </p:txBody>
      </p:sp>
    </p:spTree>
    <p:extLst>
      <p:ext uri="{BB962C8B-B14F-4D97-AF65-F5344CB8AC3E}">
        <p14:creationId xmlns:p14="http://schemas.microsoft.com/office/powerpoint/2010/main" val="196062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36</a:t>
            </a:fld>
            <a:endParaRPr lang="ja-JP" altLang="en-US"/>
          </a:p>
        </p:txBody>
      </p:sp>
    </p:spTree>
    <p:extLst>
      <p:ext uri="{BB962C8B-B14F-4D97-AF65-F5344CB8AC3E}">
        <p14:creationId xmlns:p14="http://schemas.microsoft.com/office/powerpoint/2010/main" val="383285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tpiba_b</a:t>
            </a:r>
            <a:r>
              <a:rPr kumimoji="1" lang="ja-JP" altLang="en-US" dirty="0"/>
              <a:t>：</a:t>
            </a:r>
          </a:p>
          <a:p>
            <a:r>
              <a:rPr kumimoji="1" lang="ja-JP" altLang="en-US" dirty="0"/>
              <a:t>バンド構造プロットに使用されます。</a:t>
            </a:r>
          </a:p>
          <a:p>
            <a:r>
              <a:rPr kumimoji="1" lang="en-US" altLang="ja-JP" dirty="0"/>
              <a:t>k</a:t>
            </a:r>
            <a:r>
              <a:rPr kumimoji="1" lang="ja-JP" altLang="en-US" dirty="0"/>
              <a:t>点は</a:t>
            </a:r>
            <a:r>
              <a:rPr kumimoji="1" lang="en-US" altLang="ja-JP" dirty="0"/>
              <a:t>2π/ a</a:t>
            </a:r>
            <a:r>
              <a:rPr kumimoji="1" lang="ja-JP" altLang="en-US" dirty="0"/>
              <a:t>の単位である。（逆格子ベクトル？）</a:t>
            </a:r>
          </a:p>
          <a:p>
            <a:r>
              <a:rPr kumimoji="1" lang="en-US" altLang="ja-JP" dirty="0" err="1"/>
              <a:t>nks</a:t>
            </a:r>
            <a:r>
              <a:rPr kumimoji="1" lang="ja-JP" altLang="en-US" dirty="0"/>
              <a:t>ポイントは、逆数空間で</a:t>
            </a:r>
            <a:r>
              <a:rPr kumimoji="1" lang="en-US" altLang="ja-JP" dirty="0"/>
              <a:t>nks-1</a:t>
            </a:r>
            <a:r>
              <a:rPr kumimoji="1" lang="ja-JP" altLang="en-US" dirty="0"/>
              <a:t>行を指定します。</a:t>
            </a:r>
          </a:p>
          <a:p>
            <a:r>
              <a:rPr kumimoji="1" lang="ja-JP" altLang="en-US" dirty="0"/>
              <a:t>ポイントの数はすべて、最初と最後の</a:t>
            </a:r>
          </a:p>
          <a:p>
            <a:r>
              <a:rPr kumimoji="1" lang="ja-JP" altLang="en-US" dirty="0"/>
              <a:t>線の最終点。 </a:t>
            </a:r>
            <a:r>
              <a:rPr kumimoji="1" lang="en-US" altLang="ja-JP" dirty="0" err="1"/>
              <a:t>pw.x</a:t>
            </a:r>
            <a:r>
              <a:rPr kumimoji="1" lang="ja-JP" altLang="en-US" dirty="0"/>
              <a:t>は</a:t>
            </a:r>
            <a:r>
              <a:rPr kumimoji="1" lang="en-US" altLang="ja-JP" dirty="0"/>
              <a:t>N</a:t>
            </a:r>
            <a:r>
              <a:rPr kumimoji="1" lang="ja-JP" altLang="en-US" dirty="0"/>
              <a:t>中間を生成する</a:t>
            </a:r>
          </a:p>
          <a:p>
            <a:r>
              <a:rPr kumimoji="1" lang="en-US" altLang="ja-JP" dirty="0"/>
              <a:t>N</a:t>
            </a:r>
            <a:r>
              <a:rPr kumimoji="1" lang="ja-JP" altLang="en-US" dirty="0"/>
              <a:t>は最初のポイントの重みです。</a:t>
            </a:r>
          </a:p>
          <a:p>
            <a:r>
              <a:rPr kumimoji="1" lang="ja-JP" altLang="en-US" dirty="0"/>
              <a:t>            </a:t>
            </a:r>
          </a:p>
          <a:p>
            <a:r>
              <a:rPr kumimoji="1" lang="en-US" altLang="ja-JP" dirty="0" err="1"/>
              <a:t>crystal_b</a:t>
            </a:r>
            <a:r>
              <a:rPr kumimoji="1" lang="ja-JP" altLang="en-US" dirty="0"/>
              <a:t>：</a:t>
            </a:r>
          </a:p>
          <a:p>
            <a:r>
              <a:rPr kumimoji="1" lang="en-US" altLang="ja-JP" dirty="0" err="1"/>
              <a:t>tpiba_b</a:t>
            </a:r>
            <a:r>
              <a:rPr kumimoji="1" lang="ja-JP" altLang="en-US" dirty="0"/>
              <a:t>として、しかし</a:t>
            </a:r>
            <a:r>
              <a:rPr kumimoji="1" lang="en-US" altLang="ja-JP" dirty="0"/>
              <a:t>k</a:t>
            </a:r>
            <a:r>
              <a:rPr kumimoji="1" lang="ja-JP" altLang="en-US" dirty="0"/>
              <a:t>点は結晶座標である。</a:t>
            </a:r>
            <a:endParaRPr kumimoji="1" lang="en-US" altLang="ja-JP" dirty="0"/>
          </a:p>
          <a:p>
            <a:r>
              <a:rPr kumimoji="1" lang="en-US" altLang="ja-JP" dirty="0"/>
              <a:t>As </a:t>
            </a:r>
            <a:r>
              <a:rPr kumimoji="1" lang="en-US" altLang="ja-JP" dirty="0" err="1"/>
              <a:t>tpiba_b</a:t>
            </a:r>
            <a:r>
              <a:rPr kumimoji="1" lang="en-US" altLang="ja-JP" dirty="0"/>
              <a:t>, but k-points are in crystal coordinates.</a:t>
            </a:r>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48</a:t>
            </a:fld>
            <a:endParaRPr lang="ja-JP" altLang="en-US"/>
          </a:p>
        </p:txBody>
      </p:sp>
    </p:spTree>
    <p:extLst>
      <p:ext uri="{BB962C8B-B14F-4D97-AF65-F5344CB8AC3E}">
        <p14:creationId xmlns:p14="http://schemas.microsoft.com/office/powerpoint/2010/main" val="3527324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53</a:t>
            </a:fld>
            <a:endParaRPr lang="ja-JP" altLang="en-US"/>
          </a:p>
        </p:txBody>
      </p:sp>
    </p:spTree>
    <p:extLst>
      <p:ext uri="{BB962C8B-B14F-4D97-AF65-F5344CB8AC3E}">
        <p14:creationId xmlns:p14="http://schemas.microsoft.com/office/powerpoint/2010/main" val="3163422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54</a:t>
            </a:fld>
            <a:endParaRPr lang="ja-JP" altLang="en-US"/>
          </a:p>
        </p:txBody>
      </p:sp>
    </p:spTree>
    <p:extLst>
      <p:ext uri="{BB962C8B-B14F-4D97-AF65-F5344CB8AC3E}">
        <p14:creationId xmlns:p14="http://schemas.microsoft.com/office/powerpoint/2010/main" val="393167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vc</a:t>
            </a:r>
            <a:r>
              <a:rPr kumimoji="1" lang="en-US" altLang="ja-JP" dirty="0"/>
              <a:t> = variable-cell</a:t>
            </a:r>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55</a:t>
            </a:fld>
            <a:endParaRPr kumimoji="1" lang="ja-JP" altLang="en-US"/>
          </a:p>
        </p:txBody>
      </p:sp>
    </p:spTree>
    <p:extLst>
      <p:ext uri="{BB962C8B-B14F-4D97-AF65-F5344CB8AC3E}">
        <p14:creationId xmlns:p14="http://schemas.microsoft.com/office/powerpoint/2010/main" val="156235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08FA52-6648-3346-AD91-4A0FC4E5F15C}" type="slidenum">
              <a:rPr kumimoji="1" lang="ja-JP" altLang="en-US" sz="8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96740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56</a:t>
            </a:fld>
            <a:endParaRPr kumimoji="1" lang="ja-JP" altLang="en-US"/>
          </a:p>
        </p:txBody>
      </p:sp>
    </p:spTree>
    <p:extLst>
      <p:ext uri="{BB962C8B-B14F-4D97-AF65-F5344CB8AC3E}">
        <p14:creationId xmlns:p14="http://schemas.microsoft.com/office/powerpoint/2010/main" val="1066836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57</a:t>
            </a:fld>
            <a:endParaRPr lang="ja-JP" altLang="en-US"/>
          </a:p>
        </p:txBody>
      </p:sp>
    </p:spTree>
    <p:extLst>
      <p:ext uri="{BB962C8B-B14F-4D97-AF65-F5344CB8AC3E}">
        <p14:creationId xmlns:p14="http://schemas.microsoft.com/office/powerpoint/2010/main" val="2085450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58</a:t>
            </a:fld>
            <a:endParaRPr lang="ja-JP" altLang="en-US"/>
          </a:p>
        </p:txBody>
      </p:sp>
    </p:spTree>
    <p:extLst>
      <p:ext uri="{BB962C8B-B14F-4D97-AF65-F5344CB8AC3E}">
        <p14:creationId xmlns:p14="http://schemas.microsoft.com/office/powerpoint/2010/main" val="3735863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vc</a:t>
            </a:r>
            <a:r>
              <a:rPr kumimoji="1" lang="en-US" altLang="ja-JP" dirty="0"/>
              <a:t> = variable-cell</a:t>
            </a:r>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kumimoji="1" lang="ja-JP" altLang="en-US" smtClean="0"/>
              <a:pPr/>
              <a:t>59</a:t>
            </a:fld>
            <a:endParaRPr kumimoji="1" lang="ja-JP" altLang="en-US"/>
          </a:p>
        </p:txBody>
      </p:sp>
    </p:spTree>
    <p:extLst>
      <p:ext uri="{BB962C8B-B14F-4D97-AF65-F5344CB8AC3E}">
        <p14:creationId xmlns:p14="http://schemas.microsoft.com/office/powerpoint/2010/main" val="1562357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62</a:t>
            </a:fld>
            <a:endParaRPr lang="ja-JP" altLang="en-US"/>
          </a:p>
        </p:txBody>
      </p:sp>
    </p:spTree>
    <p:extLst>
      <p:ext uri="{BB962C8B-B14F-4D97-AF65-F5344CB8AC3E}">
        <p14:creationId xmlns:p14="http://schemas.microsoft.com/office/powerpoint/2010/main" val="796447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err="1"/>
              <a:t>ph.x</a:t>
            </a:r>
            <a:r>
              <a:rPr kumimoji="1" lang="en-US" altLang="ja-JP" dirty="0"/>
              <a:t> </a:t>
            </a:r>
            <a:r>
              <a:rPr kumimoji="1" lang="ja-JP" altLang="en-US" dirty="0"/>
              <a:t>で計算した </a:t>
            </a:r>
            <a:r>
              <a:rPr kumimoji="1" lang="en-US" altLang="ja-JP" dirty="0"/>
              <a:t>dynamical matrix </a:t>
            </a:r>
            <a:r>
              <a:rPr kumimoji="1" lang="ja-JP" altLang="en-US" dirty="0"/>
              <a:t>を実空間にフーリエ変換します。 以下のインプットファイル</a:t>
            </a:r>
            <a:r>
              <a:rPr kumimoji="1" lang="en-US" altLang="ja-JP" dirty="0"/>
              <a:t>(q2r.in)</a:t>
            </a:r>
            <a:r>
              <a:rPr kumimoji="1" lang="ja-JP" altLang="en-US" dirty="0"/>
              <a:t>を用意します。</a:t>
            </a:r>
            <a:endParaRPr kumimoji="1" lang="en-US" altLang="ja-JP" dirty="0"/>
          </a:p>
          <a:p>
            <a:endParaRPr kumimoji="1" lang="en-US" altLang="ja-JP" dirty="0"/>
          </a:p>
          <a:p>
            <a:r>
              <a:rPr kumimoji="1" lang="en-US" altLang="ja-JP" dirty="0" err="1"/>
              <a:t>fildyn</a:t>
            </a:r>
            <a:r>
              <a:rPr kumimoji="1" lang="en-US" altLang="ja-JP" dirty="0"/>
              <a:t> </a:t>
            </a:r>
            <a:r>
              <a:rPr kumimoji="1" lang="ja-JP" altLang="en-US" dirty="0"/>
              <a:t>は </a:t>
            </a:r>
            <a:r>
              <a:rPr kumimoji="1" lang="en-US" altLang="ja-JP" dirty="0" err="1"/>
              <a:t>diamond.ph.in</a:t>
            </a:r>
            <a:r>
              <a:rPr kumimoji="1" lang="en-US" altLang="ja-JP" dirty="0"/>
              <a:t> </a:t>
            </a:r>
            <a:r>
              <a:rPr kumimoji="1" lang="ja-JP" altLang="en-US" dirty="0"/>
              <a:t>で指定した </a:t>
            </a:r>
            <a:r>
              <a:rPr kumimoji="1" lang="en-US" altLang="ja-JP" dirty="0"/>
              <a:t>dynamical matrix </a:t>
            </a:r>
            <a:r>
              <a:rPr kumimoji="1" lang="ja-JP" altLang="en-US" dirty="0"/>
              <a:t>のファイル名、</a:t>
            </a:r>
            <a:r>
              <a:rPr kumimoji="1" lang="en-US" altLang="ja-JP" dirty="0" err="1"/>
              <a:t>flfrc</a:t>
            </a:r>
            <a:r>
              <a:rPr kumimoji="1" lang="en-US" altLang="ja-JP" dirty="0"/>
              <a:t> </a:t>
            </a:r>
            <a:r>
              <a:rPr kumimoji="1" lang="ja-JP" altLang="en-US" dirty="0"/>
              <a:t>はそれをフーリエ変換した出力を保存するファイル名です。 このインプットを用いて以下のコマンドを実行します。</a:t>
            </a:r>
            <a:endParaRPr kumimoji="1" lang="en-US" altLang="ja-JP" dirty="0"/>
          </a:p>
          <a:p>
            <a:endParaRPr kumimoji="1" lang="en-US" altLang="ja-JP" dirty="0"/>
          </a:p>
          <a:p>
            <a:r>
              <a:rPr kumimoji="1" lang="ja-JP" altLang="en-US" dirty="0"/>
              <a:t>最後に任意の波数のフォノンの情報を </a:t>
            </a:r>
            <a:r>
              <a:rPr kumimoji="1" lang="en-US" altLang="ja-JP" dirty="0" err="1"/>
              <a:t>matdyn.x</a:t>
            </a:r>
            <a:r>
              <a:rPr kumimoji="1" lang="en-US" altLang="ja-JP" dirty="0"/>
              <a:t> </a:t>
            </a:r>
            <a:r>
              <a:rPr kumimoji="1" lang="ja-JP" altLang="en-US" dirty="0"/>
              <a:t>を用いて計算します。 これによりフォノンの</a:t>
            </a:r>
            <a:r>
              <a:rPr kumimoji="1" lang="en-US" altLang="ja-JP" dirty="0"/>
              <a:t>DOS</a:t>
            </a:r>
            <a:r>
              <a:rPr kumimoji="1" lang="ja-JP" altLang="en-US" dirty="0"/>
              <a:t>やバンドが計算できます。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63</a:t>
            </a:fld>
            <a:endParaRPr lang="ja-JP" altLang="en-US"/>
          </a:p>
        </p:txBody>
      </p:sp>
    </p:spTree>
    <p:extLst>
      <p:ext uri="{BB962C8B-B14F-4D97-AF65-F5344CB8AC3E}">
        <p14:creationId xmlns:p14="http://schemas.microsoft.com/office/powerpoint/2010/main" val="1685921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 </a:t>
            </a:r>
            <a:r>
              <a:rPr kumimoji="1" lang="en-US" altLang="ja-JP" dirty="0"/>
              <a:t>q2r.x </a:t>
            </a:r>
            <a:r>
              <a:rPr kumimoji="1" lang="ja-JP" altLang="en-US" dirty="0"/>
              <a:t>で作成したファイル名を </a:t>
            </a:r>
            <a:r>
              <a:rPr kumimoji="1" lang="en-US" altLang="ja-JP" dirty="0" err="1"/>
              <a:t>flfrc</a:t>
            </a:r>
            <a:r>
              <a:rPr kumimoji="1" lang="en-US" altLang="ja-JP" dirty="0"/>
              <a:t> </a:t>
            </a:r>
            <a:r>
              <a:rPr kumimoji="1" lang="ja-JP" altLang="en-US" dirty="0"/>
              <a:t>で指定します。 </a:t>
            </a:r>
            <a:r>
              <a:rPr kumimoji="1" lang="en-US" altLang="ja-JP" dirty="0" err="1"/>
              <a:t>asr</a:t>
            </a:r>
            <a:r>
              <a:rPr kumimoji="1" lang="en-US" altLang="ja-JP" dirty="0"/>
              <a:t> </a:t>
            </a:r>
            <a:r>
              <a:rPr kumimoji="1" lang="ja-JP" altLang="en-US" dirty="0"/>
              <a:t>は </a:t>
            </a:r>
            <a:r>
              <a:rPr kumimoji="1" lang="en-US" altLang="ja-JP" dirty="0"/>
              <a:t>acoustic sum rule </a:t>
            </a:r>
            <a:r>
              <a:rPr kumimoji="1" lang="ja-JP" altLang="en-US" dirty="0"/>
              <a:t>の条件を課すことを明示しており、これにより、音響モードが </a:t>
            </a:r>
            <a:r>
              <a:rPr kumimoji="1" lang="en-US" altLang="ja-JP" dirty="0"/>
              <a:t>q=0 </a:t>
            </a:r>
            <a:r>
              <a:rPr kumimoji="1" lang="ja-JP" altLang="en-US" dirty="0"/>
              <a:t>で</a:t>
            </a:r>
            <a:r>
              <a:rPr kumimoji="1" lang="en-US" altLang="ja-JP" dirty="0"/>
              <a:t>omega=0 </a:t>
            </a:r>
            <a:r>
              <a:rPr kumimoji="1" lang="ja-JP" altLang="en-US" dirty="0"/>
              <a:t>にいくようになります。（計算の精度の問題で、</a:t>
            </a:r>
            <a:r>
              <a:rPr kumimoji="1" lang="en-US" altLang="ja-JP" dirty="0" err="1"/>
              <a:t>asr</a:t>
            </a:r>
            <a:r>
              <a:rPr kumimoji="1" lang="ja-JP" altLang="en-US" dirty="0"/>
              <a:t>を課さないと</a:t>
            </a:r>
            <a:r>
              <a:rPr kumimoji="1" lang="en-US" altLang="ja-JP" dirty="0"/>
              <a:t>q=0 </a:t>
            </a:r>
            <a:r>
              <a:rPr kumimoji="1" lang="ja-JP" altLang="en-US" dirty="0"/>
              <a:t>でも完全には </a:t>
            </a:r>
            <a:r>
              <a:rPr kumimoji="1" lang="en-US" altLang="ja-JP" dirty="0"/>
              <a:t>omega=0 </a:t>
            </a:r>
            <a:r>
              <a:rPr kumimoji="1" lang="ja-JP" altLang="en-US" dirty="0"/>
              <a:t>になりません。） なお、</a:t>
            </a:r>
            <a:r>
              <a:rPr kumimoji="1" lang="en-US" altLang="ja-JP" dirty="0" err="1"/>
              <a:t>asr</a:t>
            </a:r>
            <a:r>
              <a:rPr kumimoji="1" lang="en-US" altLang="ja-JP" dirty="0"/>
              <a:t> </a:t>
            </a:r>
            <a:r>
              <a:rPr kumimoji="1" lang="ja-JP" altLang="en-US" dirty="0"/>
              <a:t>としてはナノチューブのような一次元系の場合の回転に対するモードも考慮することができます。</a:t>
            </a:r>
            <a:r>
              <a:rPr kumimoji="1" lang="en-US" altLang="ja-JP" dirty="0"/>
              <a:t>(</a:t>
            </a:r>
            <a:r>
              <a:rPr kumimoji="1" lang="en-US" altLang="ja-JP" dirty="0" err="1"/>
              <a:t>asr</a:t>
            </a:r>
            <a:r>
              <a:rPr kumimoji="1" lang="en-US" altLang="ja-JP" dirty="0"/>
              <a:t>=’one-dim’)</a:t>
            </a:r>
          </a:p>
          <a:p>
            <a:endParaRPr kumimoji="1" lang="en-US" altLang="ja-JP" dirty="0"/>
          </a:p>
          <a:p>
            <a:r>
              <a:rPr kumimoji="1" lang="en-US" altLang="ja-JP" dirty="0"/>
              <a:t>dos=.true. </a:t>
            </a:r>
            <a:r>
              <a:rPr kumimoji="1" lang="ja-JP" altLang="en-US" dirty="0"/>
              <a:t>で</a:t>
            </a:r>
            <a:r>
              <a:rPr kumimoji="1" lang="en-US" altLang="ja-JP" dirty="0"/>
              <a:t>DOS</a:t>
            </a:r>
            <a:r>
              <a:rPr kumimoji="1" lang="ja-JP" altLang="en-US" dirty="0"/>
              <a:t>の計算をすることを指定し、</a:t>
            </a:r>
            <a:r>
              <a:rPr kumimoji="1" lang="en-US" altLang="ja-JP" dirty="0"/>
              <a:t>nk1,nk2,nk3</a:t>
            </a:r>
            <a:r>
              <a:rPr kumimoji="1" lang="ja-JP" altLang="en-US" dirty="0"/>
              <a:t>で</a:t>
            </a:r>
            <a:r>
              <a:rPr kumimoji="1" lang="en-US" altLang="ja-JP" dirty="0"/>
              <a:t>DOS</a:t>
            </a:r>
            <a:r>
              <a:rPr kumimoji="1" lang="ja-JP" altLang="en-US" dirty="0"/>
              <a:t>計算のためのメッシュを指定します。</a:t>
            </a:r>
          </a:p>
        </p:txBody>
      </p:sp>
      <p:sp>
        <p:nvSpPr>
          <p:cNvPr id="4" name="スライド番号プレースホルダー 3"/>
          <p:cNvSpPr>
            <a:spLocks noGrp="1"/>
          </p:cNvSpPr>
          <p:nvPr>
            <p:ph type="sldNum" sz="quarter" idx="10"/>
          </p:nvPr>
        </p:nvSpPr>
        <p:spPr/>
        <p:txBody>
          <a:bodyPr/>
          <a:lstStyle/>
          <a:p>
            <a:fld id="{6208FA52-6648-3346-AD91-4A0FC4E5F15C}" type="slidenum">
              <a:rPr lang="ja-JP" altLang="en-US" smtClean="0"/>
              <a:pPr/>
              <a:t>64</a:t>
            </a:fld>
            <a:endParaRPr lang="ja-JP" altLang="en-US"/>
          </a:p>
        </p:txBody>
      </p:sp>
    </p:spTree>
    <p:extLst>
      <p:ext uri="{BB962C8B-B14F-4D97-AF65-F5344CB8AC3E}">
        <p14:creationId xmlns:p14="http://schemas.microsoft.com/office/powerpoint/2010/main" val="4115969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68</a:t>
            </a:fld>
            <a:endParaRPr lang="ja-JP" altLang="en-US"/>
          </a:p>
        </p:txBody>
      </p:sp>
    </p:spTree>
    <p:extLst>
      <p:ext uri="{BB962C8B-B14F-4D97-AF65-F5344CB8AC3E}">
        <p14:creationId xmlns:p14="http://schemas.microsoft.com/office/powerpoint/2010/main" val="3183881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a:t>
            </a:r>
            <a:r>
              <a:rPr kumimoji="1" lang="en-US" altLang="en-US" dirty="0"/>
              <a:t> created</a:t>
            </a:r>
            <a:r>
              <a:rPr kumimoji="1" lang="en-US" altLang="ja-JP" dirty="0"/>
              <a:t> the input file of this calculation target by C-Tools</a:t>
            </a:r>
          </a:p>
          <a:p>
            <a:r>
              <a:rPr kumimoji="1" lang="en-US" altLang="ja-JP" sz="800" kern="1200" dirty="0">
                <a:solidFill>
                  <a:schemeClr val="tx1"/>
                </a:solidFill>
                <a:effectLst/>
                <a:latin typeface="+mn-lt"/>
                <a:ea typeface="+mn-ea"/>
                <a:cs typeface="+mn-cs"/>
              </a:rPr>
              <a:t>217 (two hundred seventeen)</a:t>
            </a:r>
            <a:endParaRPr kumimoji="1" lang="en-US" altLang="ja-JP" dirty="0"/>
          </a:p>
          <a:p>
            <a:endParaRPr kumimoji="1" lang="en-US" altLang="ja-JP" dirty="0"/>
          </a:p>
          <a:p>
            <a:r>
              <a:rPr kumimoji="1" lang="en-US" altLang="ja-JP" dirty="0"/>
              <a:t>The time saturates around MPI process 192 (one</a:t>
            </a:r>
            <a:r>
              <a:rPr kumimoji="1" lang="en-US" altLang="ja-JP" sz="800" kern="1200" dirty="0">
                <a:solidFill>
                  <a:schemeClr val="tx1"/>
                </a:solidFill>
                <a:effectLst/>
                <a:latin typeface="+mn-lt"/>
                <a:ea typeface="+mn-ea"/>
                <a:cs typeface="+mn-cs"/>
              </a:rPr>
              <a:t> hundred ninety two)</a:t>
            </a:r>
            <a:endParaRPr kumimoji="1" lang="en-US" altLang="ja-JP"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a:t>I think that this code should be executed with MPI process 192</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a:t>The</a:t>
            </a:r>
            <a:r>
              <a:rPr kumimoji="1" lang="ja-JP" altLang="en-US" dirty="0"/>
              <a:t> </a:t>
            </a:r>
            <a:r>
              <a:rPr kumimoji="1" lang="ja-JP" altLang="ja-JP" dirty="0"/>
              <a:t>e</a:t>
            </a:r>
            <a:r>
              <a:rPr kumimoji="1" lang="en-US" altLang="ja-JP" dirty="0" err="1"/>
              <a:t>xecution</a:t>
            </a:r>
            <a:r>
              <a:rPr kumimoji="1" lang="en-US" altLang="ja-JP" dirty="0"/>
              <a:t> with 384</a:t>
            </a:r>
            <a:r>
              <a:rPr kumimoji="1" lang="ja-JP" altLang="en-US" dirty="0"/>
              <a:t> </a:t>
            </a:r>
            <a:r>
              <a:rPr kumimoji="1" lang="en-US" altLang="ja-JP" dirty="0"/>
              <a:t>nodes is fastest,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a:t>But the</a:t>
            </a:r>
            <a:r>
              <a:rPr kumimoji="1" lang="ja-JP" altLang="en-US" dirty="0"/>
              <a:t> </a:t>
            </a:r>
            <a:r>
              <a:rPr kumimoji="1" lang="ja-JP" altLang="ja-JP" dirty="0"/>
              <a:t>e</a:t>
            </a:r>
            <a:r>
              <a:rPr kumimoji="1" lang="en-US" altLang="ja-JP" dirty="0" err="1"/>
              <a:t>xecution</a:t>
            </a:r>
            <a:r>
              <a:rPr kumimoji="1" lang="en-US" altLang="ja-JP" dirty="0"/>
              <a:t> with 192</a:t>
            </a:r>
            <a:r>
              <a:rPr kumimoji="1" lang="ja-JP" altLang="en-US" dirty="0"/>
              <a:t> </a:t>
            </a:r>
            <a:r>
              <a:rPr kumimoji="1" lang="en-US" altLang="ja-JP" dirty="0"/>
              <a:t>nodes is more cost effective than with 384 (three </a:t>
            </a:r>
            <a:r>
              <a:rPr kumimoji="1" lang="en-US" altLang="ja-JP" sz="800" kern="1200" dirty="0">
                <a:solidFill>
                  <a:schemeClr val="tx1"/>
                </a:solidFill>
                <a:effectLst/>
                <a:latin typeface="+mn-lt"/>
                <a:ea typeface="+mn-ea"/>
                <a:cs typeface="+mn-cs"/>
              </a:rPr>
              <a:t>hundred </a:t>
            </a:r>
            <a:r>
              <a:rPr kumimoji="1" lang="en-US" altLang="ja-JP" dirty="0"/>
              <a:t>eighty four).</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a:t>The</a:t>
            </a:r>
            <a:r>
              <a:rPr kumimoji="1" lang="ja-JP" altLang="en-US" dirty="0"/>
              <a:t> </a:t>
            </a:r>
            <a:r>
              <a:rPr kumimoji="1" lang="ja-JP" altLang="ja-JP" dirty="0"/>
              <a:t>s</a:t>
            </a:r>
            <a:r>
              <a:rPr kumimoji="1" lang="en-US" altLang="ja-JP" dirty="0" err="1"/>
              <a:t>calability</a:t>
            </a:r>
            <a:r>
              <a:rPr kumimoji="1" lang="en-US" altLang="ja-JP" dirty="0"/>
              <a:t> changes depending on the size of calculation targets</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a:t>We need to check the scalability every time the calculated size changes</a:t>
            </a:r>
          </a:p>
        </p:txBody>
      </p:sp>
      <p:sp>
        <p:nvSpPr>
          <p:cNvPr id="4" name="スライド番号プレースホルダー 3"/>
          <p:cNvSpPr>
            <a:spLocks noGrp="1"/>
          </p:cNvSpPr>
          <p:nvPr>
            <p:ph type="sldNum" sz="quarter" idx="10"/>
          </p:nvPr>
        </p:nvSpPr>
        <p:spPr/>
        <p:txBody>
          <a:bodyPr/>
          <a:lstStyle/>
          <a:p>
            <a:fld id="{A4C55455-ED08-1D4D-BCC3-7E61736DD9C9}" type="slidenum">
              <a:rPr lang="uk-UA" smtClean="0"/>
              <a:pPr/>
              <a:t>69</a:t>
            </a:fld>
            <a:endParaRPr lang="uk-UA" altLang="ja-JP"/>
          </a:p>
        </p:txBody>
      </p:sp>
    </p:spTree>
    <p:extLst>
      <p:ext uri="{BB962C8B-B14F-4D97-AF65-F5344CB8AC3E}">
        <p14:creationId xmlns:p14="http://schemas.microsoft.com/office/powerpoint/2010/main" val="2263519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can specify the options when running Quantum Espresso</a:t>
            </a:r>
          </a:p>
          <a:p>
            <a:endParaRPr kumimoji="1" lang="en-US" altLang="ja-JP" dirty="0"/>
          </a:p>
          <a:p>
            <a:r>
              <a:rPr kumimoji="1" lang="fr-FR" altLang="ja-JP" dirty="0"/>
              <a:t>−</a:t>
            </a:r>
            <a:r>
              <a:rPr kumimoji="1" lang="fr-FR" altLang="ja-JP" dirty="0" err="1"/>
              <a:t>nk</a:t>
            </a:r>
            <a:r>
              <a:rPr kumimoji="1" lang="fr-FR" altLang="ja-JP" dirty="0"/>
              <a:t> </a:t>
            </a:r>
            <a:r>
              <a:rPr kumimoji="1" lang="fr-FR" altLang="ja-JP" dirty="0" err="1"/>
              <a:t>is</a:t>
            </a:r>
            <a:r>
              <a:rPr kumimoji="1" lang="fr-FR" altLang="ja-JP" dirty="0"/>
              <a:t> the option for k-point </a:t>
            </a:r>
            <a:r>
              <a:rPr kumimoji="1" lang="fr-FR" altLang="ja-JP" dirty="0" err="1"/>
              <a:t>parallel</a:t>
            </a:r>
            <a:endParaRPr kumimoji="1" lang="fr-FR" altLang="ja-JP"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fr-FR" altLang="ja-JP" dirty="0"/>
              <a:t>−nt </a:t>
            </a:r>
            <a:r>
              <a:rPr kumimoji="1" lang="fr-FR" altLang="ja-JP" dirty="0" err="1"/>
              <a:t>is</a:t>
            </a:r>
            <a:r>
              <a:rPr kumimoji="1" lang="fr-FR" altLang="ja-JP" dirty="0"/>
              <a:t> the option for FFT </a:t>
            </a:r>
            <a:r>
              <a:rPr kumimoji="1" lang="fr-FR" altLang="ja-JP" dirty="0" err="1"/>
              <a:t>parallel</a:t>
            </a:r>
            <a:endParaRPr kumimoji="1" lang="en-US" altLang="ja-JP" dirty="0"/>
          </a:p>
          <a:p>
            <a:r>
              <a:rPr kumimoji="1" lang="fr-FR" altLang="ja-JP" dirty="0"/>
              <a:t>−</a:t>
            </a:r>
            <a:r>
              <a:rPr kumimoji="1" lang="fr-FR" altLang="ja-JP" dirty="0" err="1"/>
              <a:t>nd</a:t>
            </a:r>
            <a:r>
              <a:rPr kumimoji="1" lang="fr-FR" altLang="ja-JP" dirty="0"/>
              <a:t> </a:t>
            </a:r>
            <a:r>
              <a:rPr kumimoji="1" lang="fr-FR" altLang="ja-JP" dirty="0" err="1"/>
              <a:t>is</a:t>
            </a:r>
            <a:r>
              <a:rPr kumimoji="1" lang="fr-FR" altLang="ja-JP" dirty="0"/>
              <a:t> the </a:t>
            </a:r>
            <a:r>
              <a:rPr kumimoji="1" lang="fr-FR" altLang="ja-JP" dirty="0" err="1"/>
              <a:t>diagonalization</a:t>
            </a:r>
            <a:r>
              <a:rPr kumimoji="1" lang="fr-FR" altLang="ja-JP" dirty="0"/>
              <a:t> of the </a:t>
            </a:r>
            <a:r>
              <a:rPr kumimoji="1" lang="fr-FR" altLang="ja-JP" dirty="0" err="1"/>
              <a:t>subspace</a:t>
            </a:r>
            <a:r>
              <a:rPr kumimoji="1" lang="fr-FR" altLang="ja-JP" dirty="0"/>
              <a:t> </a:t>
            </a:r>
            <a:r>
              <a:rPr kumimoji="1" lang="fr-FR" altLang="ja-JP" dirty="0" err="1"/>
              <a:t>Hamiltonian</a:t>
            </a:r>
            <a:r>
              <a:rPr kumimoji="1" lang="fr-FR" altLang="ja-JP" dirty="0"/>
              <a:t> </a:t>
            </a:r>
            <a:r>
              <a:rPr kumimoji="1" lang="fr-FR" altLang="ja-JP" dirty="0" err="1"/>
              <a:t>is</a:t>
            </a:r>
            <a:r>
              <a:rPr kumimoji="1" lang="fr-FR" altLang="ja-JP" dirty="0"/>
              <a:t> </a:t>
            </a:r>
            <a:r>
              <a:rPr kumimoji="1" lang="fr-FR" altLang="ja-JP" dirty="0" err="1"/>
              <a:t>distributed</a:t>
            </a:r>
            <a:r>
              <a:rPr kumimoji="1" lang="fr-FR" altLang="ja-JP" dirty="0"/>
              <a:t> to a square </a:t>
            </a:r>
            <a:r>
              <a:rPr kumimoji="1" lang="fr-FR" altLang="ja-JP" dirty="0" err="1"/>
              <a:t>grid</a:t>
            </a:r>
            <a:r>
              <a:rPr kumimoji="1" lang="fr-FR" altLang="ja-JP" dirty="0"/>
              <a:t> of 16 processors </a:t>
            </a:r>
            <a:endParaRPr kumimoji="1" lang="ja-JP" altLang="en-US" dirty="0"/>
          </a:p>
          <a:p>
            <a:endParaRPr kumimoji="1" lang="en-US" altLang="ja-JP" dirty="0"/>
          </a:p>
          <a:p>
            <a:r>
              <a:rPr kumimoji="1" lang="en-US" altLang="ja-JP" dirty="0"/>
              <a:t>For these two cases (192 nodes and 2304 nodes) 2304 (two thousand four)</a:t>
            </a:r>
          </a:p>
          <a:p>
            <a:r>
              <a:rPr kumimoji="1" lang="en-US" altLang="ja-JP" dirty="0"/>
              <a:t>We specified the options</a:t>
            </a:r>
          </a:p>
          <a:p>
            <a:endParaRPr kumimoji="1" lang="en-US" altLang="ja-JP" dirty="0"/>
          </a:p>
          <a:p>
            <a:r>
              <a:rPr kumimoji="1" lang="en-US" altLang="ja-JP" dirty="0"/>
              <a:t>We found that the elapsed time is shortened</a:t>
            </a:r>
            <a:r>
              <a:rPr kumimoji="1" lang="ja-JP" altLang="en-US" dirty="0"/>
              <a:t>　</a:t>
            </a:r>
            <a:r>
              <a:rPr kumimoji="1" lang="en-US" altLang="ja-JP" dirty="0"/>
              <a:t>by specifying the options</a:t>
            </a:r>
          </a:p>
          <a:p>
            <a:r>
              <a:rPr kumimoji="1" lang="en-US" altLang="ja-JP" dirty="0"/>
              <a:t>In addition, also in 2304 nodes this execution scales</a:t>
            </a:r>
          </a:p>
        </p:txBody>
      </p:sp>
      <p:sp>
        <p:nvSpPr>
          <p:cNvPr id="4" name="スライド番号プレースホルダー 3"/>
          <p:cNvSpPr>
            <a:spLocks noGrp="1"/>
          </p:cNvSpPr>
          <p:nvPr>
            <p:ph type="sldNum" sz="quarter" idx="10"/>
          </p:nvPr>
        </p:nvSpPr>
        <p:spPr/>
        <p:txBody>
          <a:bodyPr/>
          <a:lstStyle/>
          <a:p>
            <a:fld id="{A4C55455-ED08-1D4D-BCC3-7E61736DD9C9}" type="slidenum">
              <a:rPr lang="uk-UA" smtClean="0"/>
              <a:pPr/>
              <a:t>70</a:t>
            </a:fld>
            <a:endParaRPr lang="uk-UA" altLang="ja-JP"/>
          </a:p>
        </p:txBody>
      </p:sp>
    </p:spTree>
    <p:extLst>
      <p:ext uri="{BB962C8B-B14F-4D97-AF65-F5344CB8AC3E}">
        <p14:creationId xmlns:p14="http://schemas.microsoft.com/office/powerpoint/2010/main" val="2263519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08FA52-6648-3346-AD91-4A0FC4E5F15C}" type="slidenum">
              <a:rPr kumimoji="1" lang="ja-JP" altLang="en-US" sz="8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47880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A4C55455-ED08-1D4D-BCC3-7E61736DD9C9}" type="slidenum">
              <a:rPr lang="uk-UA" smtClean="0"/>
              <a:pPr/>
              <a:t>71</a:t>
            </a:fld>
            <a:endParaRPr lang="uk-UA" altLang="ja-JP"/>
          </a:p>
        </p:txBody>
      </p:sp>
    </p:spTree>
    <p:extLst>
      <p:ext uri="{BB962C8B-B14F-4D97-AF65-F5344CB8AC3E}">
        <p14:creationId xmlns:p14="http://schemas.microsoft.com/office/powerpoint/2010/main" val="2263519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p:txBody>
      </p:sp>
      <p:sp>
        <p:nvSpPr>
          <p:cNvPr id="4" name="フッター プレースホルダー 3"/>
          <p:cNvSpPr>
            <a:spLocks noGrp="1"/>
          </p:cNvSpPr>
          <p:nvPr>
            <p:ph type="ftr" sz="quarter" idx="10"/>
          </p:nvPr>
        </p:nvSpPr>
        <p:spPr/>
        <p:txBody>
          <a:bodyPr/>
          <a:lstStyle/>
          <a:p>
            <a:pPr>
              <a:defRPr/>
            </a:pPr>
            <a:r>
              <a:rPr lang="en-US" altLang="ja-JP" dirty="0"/>
              <a:t>Copyright 2010 FUJITSU LIMITED</a:t>
            </a:r>
          </a:p>
        </p:txBody>
      </p:sp>
      <p:sp>
        <p:nvSpPr>
          <p:cNvPr id="5" name="スライド番号プレースホルダー 4"/>
          <p:cNvSpPr>
            <a:spLocks noGrp="1"/>
          </p:cNvSpPr>
          <p:nvPr>
            <p:ph type="sldNum" sz="quarter" idx="11"/>
          </p:nvPr>
        </p:nvSpPr>
        <p:spPr/>
        <p:txBody>
          <a:bodyPr/>
          <a:lstStyle/>
          <a:p>
            <a:pPr>
              <a:defRPr/>
            </a:pPr>
            <a:fld id="{6032431F-8D4C-4126-A37A-9B545AB03CAD}" type="slidenum">
              <a:rPr lang="en-US" altLang="ja-JP" smtClean="0"/>
              <a:pPr>
                <a:defRPr/>
              </a:pPr>
              <a:t>72</a:t>
            </a:fld>
            <a:endParaRPr lang="en-US" altLang="ja-JP" dirty="0"/>
          </a:p>
        </p:txBody>
      </p:sp>
    </p:spTree>
    <p:extLst>
      <p:ext uri="{BB962C8B-B14F-4D97-AF65-F5344CB8AC3E}">
        <p14:creationId xmlns:p14="http://schemas.microsoft.com/office/powerpoint/2010/main" val="2251306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p:txBody>
      </p:sp>
      <p:sp>
        <p:nvSpPr>
          <p:cNvPr id="4" name="フッター プレースホルダー 3"/>
          <p:cNvSpPr>
            <a:spLocks noGrp="1"/>
          </p:cNvSpPr>
          <p:nvPr>
            <p:ph type="ftr" sz="quarter" idx="10"/>
          </p:nvPr>
        </p:nvSpPr>
        <p:spPr/>
        <p:txBody>
          <a:bodyPr/>
          <a:lstStyle/>
          <a:p>
            <a:pPr>
              <a:defRPr/>
            </a:pPr>
            <a:r>
              <a:rPr lang="en-US" altLang="ja-JP" dirty="0"/>
              <a:t>Copyright 2010 FUJITSU LIMITED</a:t>
            </a:r>
          </a:p>
        </p:txBody>
      </p:sp>
      <p:sp>
        <p:nvSpPr>
          <p:cNvPr id="5" name="スライド番号プレースホルダー 4"/>
          <p:cNvSpPr>
            <a:spLocks noGrp="1"/>
          </p:cNvSpPr>
          <p:nvPr>
            <p:ph type="sldNum" sz="quarter" idx="11"/>
          </p:nvPr>
        </p:nvSpPr>
        <p:spPr/>
        <p:txBody>
          <a:bodyPr/>
          <a:lstStyle/>
          <a:p>
            <a:pPr>
              <a:defRPr/>
            </a:pPr>
            <a:fld id="{6032431F-8D4C-4126-A37A-9B545AB03CAD}" type="slidenum">
              <a:rPr lang="en-US" altLang="ja-JP" smtClean="0"/>
              <a:pPr>
                <a:defRPr/>
              </a:pPr>
              <a:t>73</a:t>
            </a:fld>
            <a:endParaRPr lang="en-US" altLang="ja-JP" dirty="0"/>
          </a:p>
        </p:txBody>
      </p:sp>
    </p:spTree>
    <p:extLst>
      <p:ext uri="{BB962C8B-B14F-4D97-AF65-F5344CB8AC3E}">
        <p14:creationId xmlns:p14="http://schemas.microsoft.com/office/powerpoint/2010/main" val="385820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p:txBody>
      </p:sp>
      <p:sp>
        <p:nvSpPr>
          <p:cNvPr id="4" name="フッター プレースホルダー 3"/>
          <p:cNvSpPr>
            <a:spLocks noGrp="1"/>
          </p:cNvSpPr>
          <p:nvPr>
            <p:ph type="ftr" sz="quarter" idx="10"/>
          </p:nvPr>
        </p:nvSpPr>
        <p:spPr/>
        <p:txBody>
          <a:bodyPr/>
          <a:lstStyle/>
          <a:p>
            <a:pPr>
              <a:defRPr/>
            </a:pPr>
            <a:r>
              <a:rPr lang="en-US" altLang="ja-JP" dirty="0"/>
              <a:t>Copyright 2010 FUJITSU LIMITED</a:t>
            </a:r>
          </a:p>
        </p:txBody>
      </p:sp>
      <p:sp>
        <p:nvSpPr>
          <p:cNvPr id="5" name="スライド番号プレースホルダー 4"/>
          <p:cNvSpPr>
            <a:spLocks noGrp="1"/>
          </p:cNvSpPr>
          <p:nvPr>
            <p:ph type="sldNum" sz="quarter" idx="11"/>
          </p:nvPr>
        </p:nvSpPr>
        <p:spPr/>
        <p:txBody>
          <a:bodyPr/>
          <a:lstStyle/>
          <a:p>
            <a:pPr>
              <a:defRPr/>
            </a:pPr>
            <a:fld id="{6032431F-8D4C-4126-A37A-9B545AB03CAD}" type="slidenum">
              <a:rPr lang="en-US" altLang="ja-JP" smtClean="0"/>
              <a:pPr>
                <a:defRPr/>
              </a:pPr>
              <a:t>74</a:t>
            </a:fld>
            <a:endParaRPr lang="en-US" altLang="ja-JP" dirty="0"/>
          </a:p>
        </p:txBody>
      </p:sp>
    </p:spTree>
    <p:extLst>
      <p:ext uri="{BB962C8B-B14F-4D97-AF65-F5344CB8AC3E}">
        <p14:creationId xmlns:p14="http://schemas.microsoft.com/office/powerpoint/2010/main" val="3096531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75</a:t>
            </a:fld>
            <a:endParaRPr lang="ja-JP" altLang="en-US"/>
          </a:p>
        </p:txBody>
      </p:sp>
    </p:spTree>
    <p:extLst>
      <p:ext uri="{BB962C8B-B14F-4D97-AF65-F5344CB8AC3E}">
        <p14:creationId xmlns:p14="http://schemas.microsoft.com/office/powerpoint/2010/main" val="985724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89EE3A-2685-41AF-BA69-E1811906E222}" type="slidenum">
              <a:rPr kumimoji="1" lang="ja-JP" altLang="en-US" smtClean="0"/>
              <a:t>77</a:t>
            </a:fld>
            <a:endParaRPr kumimoji="1" lang="ja-JP" altLang="en-US"/>
          </a:p>
        </p:txBody>
      </p:sp>
    </p:spTree>
    <p:extLst>
      <p:ext uri="{BB962C8B-B14F-4D97-AF65-F5344CB8AC3E}">
        <p14:creationId xmlns:p14="http://schemas.microsoft.com/office/powerpoint/2010/main" val="160006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83</a:t>
            </a:fld>
            <a:endParaRPr kumimoji="1" lang="ja-JP" altLang="en-US"/>
          </a:p>
        </p:txBody>
      </p:sp>
    </p:spTree>
    <p:extLst>
      <p:ext uri="{BB962C8B-B14F-4D97-AF65-F5344CB8AC3E}">
        <p14:creationId xmlns:p14="http://schemas.microsoft.com/office/powerpoint/2010/main" val="3252275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t>MateriApps = Material + Applications</a:t>
            </a:r>
          </a:p>
          <a:p>
            <a:r>
              <a:t>MateriAppsの詳細については、実際にアクセス,</a:t>
            </a:r>
          </a:p>
          <a:p>
            <a:r>
              <a:t>一枚ものの資料を配布、あるいは後ろのポスターを御覧ください</a:t>
            </a:r>
          </a:p>
        </p:txBody>
      </p:sp>
    </p:spTree>
    <p:extLst>
      <p:ext uri="{BB962C8B-B14F-4D97-AF65-F5344CB8AC3E}">
        <p14:creationId xmlns:p14="http://schemas.microsoft.com/office/powerpoint/2010/main" val="1490046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またたとえビルドされたアプリが準備されていも、シミュレーションを実行するには、</a:t>
            </a:r>
            <a:endParaRPr kumimoji="1" lang="en-US" altLang="ja-JP" dirty="0"/>
          </a:p>
          <a:p>
            <a:r>
              <a:rPr kumimoji="1" lang="ja-JP" altLang="en-US" dirty="0"/>
              <a:t>自分の計算ダーゲットに対する入力ファイルを作成しなくてはいけなくて、</a:t>
            </a:r>
            <a:endParaRPr kumimoji="1" lang="en-US" altLang="ja-JP" dirty="0"/>
          </a:p>
          <a:p>
            <a:r>
              <a:rPr kumimoji="1" lang="ja-JP" altLang="en-US" dirty="0"/>
              <a:t>それが一番大変なのですが、</a:t>
            </a:r>
            <a:endParaRPr kumimoji="1" lang="en-US" altLang="ja-JP" dirty="0"/>
          </a:p>
          <a:p>
            <a:r>
              <a:rPr kumimoji="1" lang="ja-JP" altLang="en-US" dirty="0"/>
              <a:t>それらを手助けしてくれる</a:t>
            </a:r>
            <a:r>
              <a:rPr kumimoji="1" lang="en-US" altLang="ja-JP" dirty="0"/>
              <a:t>GUI</a:t>
            </a:r>
            <a:r>
              <a:rPr kumimoji="1" lang="ja-JP" altLang="en-US" dirty="0"/>
              <a:t>支援ツールをいくつかご紹介いたします。</a:t>
            </a:r>
            <a:endParaRPr kumimoji="1" lang="en-US" altLang="ja-JP"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85</a:t>
            </a:fld>
            <a:endParaRPr lang="ja-JP" altLang="en-US"/>
          </a:p>
        </p:txBody>
      </p:sp>
    </p:spTree>
    <p:extLst>
      <p:ext uri="{BB962C8B-B14F-4D97-AF65-F5344CB8AC3E}">
        <p14:creationId xmlns:p14="http://schemas.microsoft.com/office/powerpoint/2010/main" val="3334431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86</a:t>
            </a:fld>
            <a:endParaRPr lang="ja-JP" altLang="en-US"/>
          </a:p>
        </p:txBody>
      </p:sp>
    </p:spTree>
    <p:extLst>
      <p:ext uri="{BB962C8B-B14F-4D97-AF65-F5344CB8AC3E}">
        <p14:creationId xmlns:p14="http://schemas.microsoft.com/office/powerpoint/2010/main" val="93179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13</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可視化ツールとして</a:t>
            </a:r>
            <a:r>
              <a:rPr kumimoji="1" lang="en-US" altLang="ja-JP" dirty="0"/>
              <a:t> VESTA </a:t>
            </a:r>
            <a:r>
              <a:rPr kumimoji="1" lang="ja-JP" altLang="en-US" dirty="0"/>
              <a:t>と</a:t>
            </a:r>
            <a:r>
              <a:rPr kumimoji="1" lang="en-US" altLang="ja-JP" dirty="0"/>
              <a:t> </a:t>
            </a:r>
            <a:r>
              <a:rPr kumimoji="1" lang="en-US" altLang="ja-JP" dirty="0" err="1"/>
              <a:t>XCrysDen</a:t>
            </a:r>
            <a:r>
              <a:rPr kumimoji="1" lang="en-US" altLang="ja-JP" dirty="0"/>
              <a:t> </a:t>
            </a:r>
            <a:r>
              <a:rPr kumimoji="1" lang="ja-JP" altLang="en-US" dirty="0"/>
              <a:t>が有名です。</a:t>
            </a:r>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87</a:t>
            </a:fld>
            <a:endParaRPr lang="ja-JP" altLang="en-US"/>
          </a:p>
        </p:txBody>
      </p:sp>
    </p:spTree>
    <p:extLst>
      <p:ext uri="{BB962C8B-B14F-4D97-AF65-F5344CB8AC3E}">
        <p14:creationId xmlns:p14="http://schemas.microsoft.com/office/powerpoint/2010/main" val="2459069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lang="ja-JP" altLang="en-US" smtClean="0"/>
              <a:pPr/>
              <a:t>88</a:t>
            </a:fld>
            <a:endParaRPr lang="ja-JP" altLang="en-US"/>
          </a:p>
        </p:txBody>
      </p:sp>
    </p:spTree>
    <p:extLst>
      <p:ext uri="{BB962C8B-B14F-4D97-AF65-F5344CB8AC3E}">
        <p14:creationId xmlns:p14="http://schemas.microsoft.com/office/powerpoint/2010/main" val="245906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14</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15</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A8A6F7-A109-7D4B-BDAD-1B929D8A7E3D}" type="slidenum">
              <a:rPr kumimoji="1" lang="ja-JP" altLang="en-US" smtClean="0"/>
              <a:t>26</a:t>
            </a:fld>
            <a:endParaRPr kumimoji="1" lang="ja-JP" altLang="en-US"/>
          </a:p>
        </p:txBody>
      </p:sp>
    </p:spTree>
    <p:extLst>
      <p:ext uri="{BB962C8B-B14F-4D97-AF65-F5344CB8AC3E}">
        <p14:creationId xmlns:p14="http://schemas.microsoft.com/office/powerpoint/2010/main" val="101673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29</a:t>
            </a:fld>
            <a:endParaRPr lang="ja-JP" altLang="en-US"/>
          </a:p>
        </p:txBody>
      </p:sp>
    </p:spTree>
    <p:extLst>
      <p:ext uri="{BB962C8B-B14F-4D97-AF65-F5344CB8AC3E}">
        <p14:creationId xmlns:p14="http://schemas.microsoft.com/office/powerpoint/2010/main" val="207665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08FA52-6648-3346-AD91-4A0FC4E5F15C}" type="slidenum">
              <a:rPr lang="ja-JP" altLang="en-US" smtClean="0"/>
              <a:pPr/>
              <a:t>30</a:t>
            </a:fld>
            <a:endParaRPr lang="ja-JP" altLang="en-US"/>
          </a:p>
        </p:txBody>
      </p:sp>
    </p:spTree>
    <p:extLst>
      <p:ext uri="{BB962C8B-B14F-4D97-AF65-F5344CB8AC3E}">
        <p14:creationId xmlns:p14="http://schemas.microsoft.com/office/powerpoint/2010/main" val="60433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E405101-966C-854C-BA73-3515E850E959}" type="datetime1">
              <a:rPr kumimoji="1" lang="ja-JP" altLang="en-US" smtClean="0"/>
              <a:t>2019/4/1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73207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E147D0F-B1A3-E043-9ACA-451F33BA19C1}" type="datetime1">
              <a:rPr kumimoji="1" lang="ja-JP" altLang="en-US" smtClean="0"/>
              <a:t>2019/4/1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967300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DA2F5BF-2B93-5247-9B44-B7AE25CC74C9}" type="datetime1">
              <a:rPr kumimoji="1" lang="ja-JP" altLang="en-US" smtClean="0"/>
              <a:t>2019/4/1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956258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MSI タイトル &amp; 箇条書き">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pPr lvl="0">
              <a:defRPr sz="1800"/>
            </a:pPr>
            <a:r>
              <a:rPr sz="2800"/>
              <a:t>Title Text</a:t>
            </a:r>
          </a:p>
        </p:txBody>
      </p:sp>
      <p:sp>
        <p:nvSpPr>
          <p:cNvPr id="13" name="Shape 13"/>
          <p:cNvSpPr>
            <a:spLocks noGrp="1"/>
          </p:cNvSpPr>
          <p:nvPr>
            <p:ph type="body" idx="1"/>
          </p:nvPr>
        </p:nvSpPr>
        <p:spPr>
          <a:prstGeom prst="rect">
            <a:avLst/>
          </a:prstGeom>
        </p:spPr>
        <p:txBody>
          <a:body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
        <p:nvSpPr>
          <p:cNvPr id="14" name="Shape 1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4325502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90418" y="1020172"/>
            <a:ext cx="8624045" cy="5280062"/>
          </a:xfrm>
        </p:spPr>
        <p:txBody>
          <a:bodyPr/>
          <a:lstStyle>
            <a:lvl1pPr>
              <a:buSzPct val="90000"/>
              <a:defRPr sz="2400" baseline="0"/>
            </a:lvl1pPr>
            <a:lvl2pPr>
              <a:buSzPct val="90000"/>
              <a:defRPr sz="2000" baseline="0"/>
            </a:lvl2pPr>
            <a:lvl3pPr>
              <a:buSzPct val="90000"/>
              <a:defRPr sz="1800" baseline="0"/>
            </a:lvl3pPr>
            <a:lvl4pPr>
              <a:defRPr sz="1600" baseline="0"/>
            </a:lvl4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4" name="Rectangle 3"/>
          <p:cNvSpPr>
            <a:spLocks noGrp="1" noChangeArrowheads="1"/>
          </p:cNvSpPr>
          <p:nvPr>
            <p:ph type="ftr" sz="quarter" idx="10"/>
          </p:nvPr>
        </p:nvSpPr>
        <p:spPr>
          <a:xfrm>
            <a:off x="5054288" y="6654800"/>
            <a:ext cx="4022725" cy="201612"/>
          </a:xfrm>
          <a:prstGeom prst="rect">
            <a:avLst/>
          </a:prstGeom>
          <a:ln/>
        </p:spPr>
        <p:txBody>
          <a:bodyPr/>
          <a:lstStyle>
            <a:lvl1pPr>
              <a:defRPr/>
            </a:lvl1pPr>
          </a:lstStyle>
          <a:p>
            <a:pPr>
              <a:defRPr/>
            </a:pPr>
            <a:endParaRPr lang="fr-FR" dirty="0"/>
          </a:p>
        </p:txBody>
      </p:sp>
      <p:sp>
        <p:nvSpPr>
          <p:cNvPr id="5" name="Rectangle 6"/>
          <p:cNvSpPr>
            <a:spLocks noGrp="1" noChangeArrowheads="1"/>
          </p:cNvSpPr>
          <p:nvPr>
            <p:ph type="sldNum" sz="quarter" idx="11"/>
          </p:nvPr>
        </p:nvSpPr>
        <p:spPr>
          <a:ln/>
        </p:spPr>
        <p:txBody>
          <a:bodyPr/>
          <a:lstStyle>
            <a:lvl1pPr>
              <a:defRPr/>
            </a:lvl1pPr>
          </a:lstStyle>
          <a:p>
            <a:pPr>
              <a:defRPr/>
            </a:pPr>
            <a:fld id="{EE44AF33-6BC6-49D9-ABAC-0257D4614E15}" type="slidenum">
              <a:rPr lang="en-US">
                <a:solidFill>
                  <a:prstClr val="black"/>
                </a:solidFill>
              </a:rPr>
              <a:pPr>
                <a:defRPr/>
              </a:pPr>
              <a:t>‹#›</a:t>
            </a:fld>
            <a:endParaRPr lang="en-US" dirty="0">
              <a:solidFill>
                <a:prstClr val="black"/>
              </a:solidFill>
            </a:endParaRPr>
          </a:p>
        </p:txBody>
      </p:sp>
      <p:sp>
        <p:nvSpPr>
          <p:cNvPr id="7" name="タイトル 6"/>
          <p:cNvSpPr>
            <a:spLocks noGrp="1"/>
          </p:cNvSpPr>
          <p:nvPr>
            <p:ph type="title" hasCustomPrompt="1"/>
          </p:nvPr>
        </p:nvSpPr>
        <p:spPr>
          <a:xfrm>
            <a:off x="193613" y="11875"/>
            <a:ext cx="7858125" cy="693738"/>
          </a:xfrm>
          <a:effectLst/>
        </p:spPr>
        <p:txBody>
          <a:bodyPr/>
          <a:lstStyle>
            <a:lvl1pPr>
              <a:defRPr sz="2800" baseline="0"/>
            </a:lvl1pPr>
          </a:lstStyle>
          <a:p>
            <a:r>
              <a:rPr kumimoji="1" lang="en-US" altLang="ja-JP" dirty="0" err="1"/>
              <a:t>Titley</a:t>
            </a:r>
            <a:endParaRPr kumimoji="1" lang="ja-JP" altLang="en-US" dirty="0"/>
          </a:p>
        </p:txBody>
      </p:sp>
    </p:spTree>
    <p:extLst>
      <p:ext uri="{BB962C8B-B14F-4D97-AF65-F5344CB8AC3E}">
        <p14:creationId xmlns:p14="http://schemas.microsoft.com/office/powerpoint/2010/main" val="199974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タイトル &amp; 箇条書き">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タイトルテキスト</a:t>
            </a:r>
          </a:p>
        </p:txBody>
      </p:sp>
      <p:sp>
        <p:nvSpPr>
          <p:cNvPr id="24" name="Shape 24"/>
          <p:cNvSpPr>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 5</a:t>
            </a:r>
          </a:p>
        </p:txBody>
      </p:sp>
      <p:sp>
        <p:nvSpPr>
          <p:cNvPr id="25" name="Shape 2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5811555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pic>
        <p:nvPicPr>
          <p:cNvPr id="32"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33" name="Shape 33"/>
          <p:cNvSpPr>
            <a:spLocks noGrp="1"/>
          </p:cNvSpPr>
          <p:nvPr>
            <p:ph type="sldNum" sz="quarter" idx="2"/>
          </p:nvPr>
        </p:nvSpPr>
        <p:spPr>
          <a:xfrm>
            <a:off x="351479" y="6491883"/>
            <a:ext cx="169515" cy="177210"/>
          </a:xfrm>
          <a:prstGeom prst="rect">
            <a:avLst/>
          </a:prstGeom>
        </p:spPr>
        <p:txBody>
          <a:bodyPr/>
          <a:lstStyle/>
          <a:p>
            <a:fld id="{86CB4B4D-7CA3-9044-876B-883B54F8677D}" type="slidenum">
              <a:rPr/>
              <a:pPr/>
              <a:t>‹#›</a:t>
            </a:fld>
            <a:endParaRPr/>
          </a:p>
        </p:txBody>
      </p:sp>
      <p:sp>
        <p:nvSpPr>
          <p:cNvPr id="34" name="Shape 34"/>
          <p:cNvSpPr/>
          <p:nvPr/>
        </p:nvSpPr>
        <p:spPr>
          <a:xfrm>
            <a:off x="-2771" y="6437392"/>
            <a:ext cx="3992304" cy="287575"/>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defRPr sz="1400">
                <a:latin typeface="ヒラギノ角ゴ ProN W3"/>
                <a:ea typeface="ヒラギノ角ゴ ProN W3"/>
                <a:cs typeface="ヒラギノ角ゴ ProN W3"/>
                <a:sym typeface="ヒラギノ角ゴ ProN W3"/>
              </a:defRPr>
            </a:lvl1pPr>
          </a:lstStyle>
          <a:p>
            <a:pPr algn="ctr" defTabSz="410751" hangingPunct="0"/>
            <a:r>
              <a:rPr kumimoji="0" kern="0">
                <a:solidFill>
                  <a:srgbClr val="000000"/>
                </a:solidFill>
              </a:rPr>
              <a:t>MateriApps, 2013-2017. All rights reserved.</a:t>
            </a:r>
          </a:p>
        </p:txBody>
      </p:sp>
    </p:spTree>
    <p:extLst>
      <p:ext uri="{BB962C8B-B14F-4D97-AF65-F5344CB8AC3E}">
        <p14:creationId xmlns:p14="http://schemas.microsoft.com/office/powerpoint/2010/main" val="39493737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54761BA-F6E0-6845-8880-0E96454347D4}" type="datetime1">
              <a:rPr kumimoji="1" lang="ja-JP" altLang="en-US" smtClean="0"/>
              <a:t>2019/4/1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86389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0221AEF-3A56-B743-A33A-9D2DDA96229E}" type="datetime1">
              <a:rPr kumimoji="1" lang="ja-JP" altLang="en-US" smtClean="0"/>
              <a:t>2019/4/1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750638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2B74249-4FFC-3E4E-979D-EDF5C9D61A84}" type="datetime1">
              <a:rPr kumimoji="1" lang="ja-JP" altLang="en-US" smtClean="0"/>
              <a:t>2019/4/1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1905781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1EE46959-6D7D-8F40-83DA-E6B9AE88D2DC}" type="datetime1">
              <a:rPr kumimoji="1" lang="ja-JP" altLang="en-US" smtClean="0"/>
              <a:t>2019/4/1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41318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64BD40B8-F64C-D242-A5C8-AC533EBE1F6B}" type="datetime1">
              <a:rPr kumimoji="1" lang="ja-JP" altLang="en-US" smtClean="0"/>
              <a:t>2019/4/1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330969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C1F274F-0C15-8F41-ABE6-FADC02829820}" type="datetime1">
              <a:rPr kumimoji="1" lang="ja-JP" altLang="en-US" smtClean="0"/>
              <a:t>2019/4/1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1875505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54A7AED-DDED-F847-9078-B1DF0C0D4AA1}" type="datetime1">
              <a:rPr kumimoji="1" lang="ja-JP" altLang="en-US" smtClean="0"/>
              <a:t>2019/4/1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2522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5AA79D4-3E64-7441-84AC-07AD0B35D550}" type="datetime1">
              <a:rPr kumimoji="1" lang="ja-JP" altLang="en-US" smtClean="0"/>
              <a:t>2019/4/1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a:t>
            </a:fld>
            <a:endParaRPr kumimoji="1" lang="ja-JP" altLang="en-US"/>
          </a:p>
        </p:txBody>
      </p:sp>
    </p:spTree>
    <p:extLst>
      <p:ext uri="{BB962C8B-B14F-4D97-AF65-F5344CB8AC3E}">
        <p14:creationId xmlns:p14="http://schemas.microsoft.com/office/powerpoint/2010/main" val="2123801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n-lt"/>
                <a:ea typeface="+mn-ea"/>
              </a:defRPr>
            </a:lvl1pPr>
          </a:lstStyle>
          <a:p>
            <a:fld id="{97E79B2B-62E5-6B46-8CEE-63D42F8BE09F}" type="datetime1">
              <a:rPr lang="ja-JP" altLang="en-US" smtClean="0"/>
              <a:t>2019/4/1</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n-lt"/>
                <a:ea typeface="+mn-ea"/>
              </a:defRPr>
            </a:lvl1pPr>
          </a:lstStyle>
          <a:p>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n-lt"/>
                <a:ea typeface="+mn-ea"/>
              </a:defRPr>
            </a:lvl1pPr>
          </a:lstStyle>
          <a:p>
            <a:fld id="{AFDF1CC8-78FC-444A-A46F-F0C924EEE8AE}" type="slidenum">
              <a:rPr lang="ja-JP" altLang="en-US" smtClean="0"/>
              <a:pPr/>
              <a:t>‹#›</a:t>
            </a:fld>
            <a:endParaRPr lang="ja-JP" altLang="en-US"/>
          </a:p>
        </p:txBody>
      </p:sp>
      <p:pic>
        <p:nvPicPr>
          <p:cNvPr id="7" name="図 6" descr="カラーロゴ_縦.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07400" y="0"/>
            <a:ext cx="736600" cy="822960"/>
          </a:xfrm>
          <a:prstGeom prst="rect">
            <a:avLst/>
          </a:prstGeom>
        </p:spPr>
      </p:pic>
    </p:spTree>
    <p:extLst>
      <p:ext uri="{BB962C8B-B14F-4D97-AF65-F5344CB8AC3E}">
        <p14:creationId xmlns:p14="http://schemas.microsoft.com/office/powerpoint/2010/main" val="41441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8" r:id="rId13"/>
  </p:sldLayoutIdLst>
  <p:hf hdr="0" ftr="0" dt="0"/>
  <p:txStyles>
    <p:titleStyle>
      <a:lvl1pPr algn="ctr" defTabSz="457200" rtl="0" eaLnBrk="1" latinLnBrk="0" hangingPunct="1">
        <a:spcBef>
          <a:spcPct val="0"/>
        </a:spcBef>
        <a:buNone/>
        <a:defRPr kumimoji="1" sz="4000" b="1" kern="1200">
          <a:solidFill>
            <a:schemeClr val="tx2"/>
          </a:solidFill>
          <a:latin typeface="+mn-lt"/>
          <a:ea typeface="+mn-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455414" y="1205508"/>
            <a:ext cx="8233172" cy="0"/>
          </a:xfrm>
          <a:prstGeom prst="line">
            <a:avLst/>
          </a:prstGeom>
          <a:ln w="12700">
            <a:solidFill>
              <a:srgbClr val="9A9A9A"/>
            </a:solidFill>
            <a:miter lim="400000"/>
          </a:ln>
        </p:spPr>
        <p:txBody>
          <a:bodyPr lIns="35717" tIns="35717" rIns="35717" bIns="35717" anchor="ctr"/>
          <a:lstStyle/>
          <a:p>
            <a:pPr defTabSz="321457" hangingPunct="0">
              <a:defRPr sz="1200">
                <a:latin typeface="Helvetica"/>
                <a:ea typeface="Helvetica"/>
                <a:cs typeface="Helvetica"/>
                <a:sym typeface="Helvetica"/>
              </a:defRPr>
            </a:pPr>
            <a:endParaRPr kumimoji="0" sz="1200" kern="0">
              <a:solidFill>
                <a:srgbClr val="000000"/>
              </a:solidFill>
              <a:latin typeface="Helvetica"/>
              <a:ea typeface="Helvetica"/>
              <a:cs typeface="Helvetica"/>
              <a:sym typeface="Helvetica"/>
            </a:endParaRPr>
          </a:p>
        </p:txBody>
      </p:sp>
      <p:sp>
        <p:nvSpPr>
          <p:cNvPr id="3" name="Shape 3"/>
          <p:cNvSpPr>
            <a:spLocks noGrp="1"/>
          </p:cNvSpPr>
          <p:nvPr>
            <p:ph type="title"/>
          </p:nvPr>
        </p:nvSpPr>
        <p:spPr>
          <a:xfrm>
            <a:off x="446485" y="133945"/>
            <a:ext cx="7031850" cy="982266"/>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nchor="b"/>
          <a:lstStyle/>
          <a:p>
            <a:r>
              <a:t>タイトルテキスト</a:t>
            </a:r>
          </a:p>
        </p:txBody>
      </p:sp>
      <p:sp>
        <p:nvSpPr>
          <p:cNvPr id="4" name="Shape 4"/>
          <p:cNvSpPr>
            <a:spLocks noGrp="1"/>
          </p:cNvSpPr>
          <p:nvPr>
            <p:ph type="body" idx="1"/>
          </p:nvPr>
        </p:nvSpPr>
        <p:spPr>
          <a:xfrm>
            <a:off x="508992" y="1348383"/>
            <a:ext cx="8126016" cy="4902398"/>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lstStyle/>
          <a:p>
            <a:r>
              <a:t>本文レベル1</a:t>
            </a:r>
          </a:p>
          <a:p>
            <a:pPr lvl="1"/>
            <a:r>
              <a:t>本文レベル2</a:t>
            </a:r>
          </a:p>
          <a:p>
            <a:pPr lvl="2"/>
            <a:r>
              <a:t>本文レベル3</a:t>
            </a:r>
          </a:p>
          <a:p>
            <a:pPr lvl="3"/>
            <a:r>
              <a:t>本文レベル4</a:t>
            </a:r>
          </a:p>
          <a:p>
            <a:pPr lvl="4"/>
            <a:r>
              <a:t>本文レベル 5</a:t>
            </a:r>
          </a:p>
        </p:txBody>
      </p:sp>
      <p:sp>
        <p:nvSpPr>
          <p:cNvPr id="5" name="Shape 5"/>
          <p:cNvSpPr/>
          <p:nvPr/>
        </p:nvSpPr>
        <p:spPr>
          <a:xfrm>
            <a:off x="-2771" y="6437392"/>
            <a:ext cx="3992304" cy="287575"/>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defRPr sz="1400">
                <a:latin typeface="ヒラギノ角ゴ ProN W3"/>
                <a:ea typeface="ヒラギノ角ゴ ProN W3"/>
                <a:cs typeface="ヒラギノ角ゴ ProN W3"/>
                <a:sym typeface="ヒラギノ角ゴ ProN W3"/>
              </a:defRPr>
            </a:lvl1pPr>
          </a:lstStyle>
          <a:p>
            <a:pPr algn="ctr" defTabSz="410751" hangingPunct="0"/>
            <a:r>
              <a:rPr kumimoji="0" kern="0">
                <a:solidFill>
                  <a:srgbClr val="000000"/>
                </a:solidFill>
              </a:rPr>
              <a:t>MateriApps, 2013-2017. All rights reserved.</a:t>
            </a:r>
          </a:p>
        </p:txBody>
      </p:sp>
      <p:pic>
        <p:nvPicPr>
          <p:cNvPr id="6" name="cmsi-logo-green.pdf"/>
          <p:cNvPicPr>
            <a:picLocks noChangeAspect="1"/>
          </p:cNvPicPr>
          <p:nvPr/>
        </p:nvPicPr>
        <p:blipFill>
          <a:blip r:embed="rId5">
            <a:extLst/>
          </a:blip>
          <a:stretch>
            <a:fillRect/>
          </a:stretch>
        </p:blipFill>
        <p:spPr>
          <a:xfrm>
            <a:off x="7722206" y="292889"/>
            <a:ext cx="1036826" cy="342910"/>
          </a:xfrm>
          <a:prstGeom prst="rect">
            <a:avLst/>
          </a:prstGeom>
          <a:ln w="12700">
            <a:miter lim="400000"/>
          </a:ln>
        </p:spPr>
      </p:pic>
      <p:sp>
        <p:nvSpPr>
          <p:cNvPr id="7" name="Shape 7"/>
          <p:cNvSpPr>
            <a:spLocks noGrp="1"/>
          </p:cNvSpPr>
          <p:nvPr>
            <p:ph type="sldNum" sz="quarter" idx="2"/>
          </p:nvPr>
        </p:nvSpPr>
        <p:spPr>
          <a:xfrm>
            <a:off x="348045" y="6493383"/>
            <a:ext cx="169515" cy="177210"/>
          </a:xfrm>
          <a:prstGeom prst="rect">
            <a:avLst/>
          </a:prstGeom>
          <a:ln w="12700">
            <a:miter lim="400000"/>
          </a:ln>
        </p:spPr>
        <p:txBody>
          <a:bodyPr wrap="none" lIns="26788" tIns="26788" rIns="26788" bIns="26788">
            <a:spAutoFit/>
          </a:bodyPr>
          <a:lstStyle>
            <a:lvl1pPr algn="r">
              <a:defRPr sz="800">
                <a:latin typeface="Helvetica Neue"/>
                <a:ea typeface="Helvetica Neue"/>
                <a:cs typeface="Helvetica Neue"/>
                <a:sym typeface="Helvetica Neue"/>
              </a:defRPr>
            </a:lvl1pPr>
          </a:lstStyle>
          <a:p>
            <a:pPr defTabSz="410751" hangingPunct="0"/>
            <a:fld id="{86CB4B4D-7CA3-9044-876B-883B54F8677D}" type="slidenum">
              <a:rPr kumimoji="0" kern="0">
                <a:solidFill>
                  <a:srgbClr val="000000"/>
                </a:solidFill>
              </a:rPr>
              <a:pPr defTabSz="410751" hangingPunct="0"/>
              <a:t>‹#›</a:t>
            </a:fld>
            <a:endParaRPr kumimoji="0" kern="0">
              <a:solidFill>
                <a:srgbClr val="000000"/>
              </a:solidFill>
            </a:endParaRPr>
          </a:p>
        </p:txBody>
      </p:sp>
    </p:spTree>
    <p:extLst>
      <p:ext uri="{BB962C8B-B14F-4D97-AF65-F5344CB8AC3E}">
        <p14:creationId xmlns:p14="http://schemas.microsoft.com/office/powerpoint/2010/main" val="1186595184"/>
      </p:ext>
    </p:extLst>
  </p:cSld>
  <p:clrMap bg1="lt1" tx1="dk1" bg2="lt2" tx2="dk2" accent1="accent1" accent2="accent2" accent3="accent3" accent4="accent4" accent5="accent5" accent6="accent6" hlink="hlink" folHlink="folHlink"/>
  <p:sldLayoutIdLst>
    <p:sldLayoutId id="2147483666" r:id="rId1"/>
    <p:sldLayoutId id="2147483667" r:id="rId2"/>
  </p:sldLayoutIdLst>
  <p:transition spd="med"/>
  <p:hf hdr="0" ftr="0" dt="0"/>
  <p:txStyles>
    <p:titleStyle>
      <a:lvl1pPr marL="0" marR="0" indent="0"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1pPr>
      <a:lvl2pPr marL="0" marR="0" indent="160729"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2pPr>
      <a:lvl3pPr marL="0" marR="0" indent="321457"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3pPr>
      <a:lvl4pPr marL="0" marR="0" indent="482186"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4pPr>
      <a:lvl5pPr marL="0" marR="0" indent="642915"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5pPr>
      <a:lvl6pPr marL="0" marR="0" indent="803643"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6pPr>
      <a:lvl7pPr marL="0" marR="0" indent="964372"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7pPr>
      <a:lvl8pPr marL="0" marR="0" indent="1125101"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8pPr>
      <a:lvl9pPr marL="0" marR="0" indent="1285829" algn="l" defTabSz="410751"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Helvetica Neue Light"/>
        </a:defRPr>
      </a:lvl9pPr>
    </p:titleStyle>
    <p:bodyStyle>
      <a:lvl1pPr marL="142870"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1pPr>
      <a:lvl2pPr marL="383963"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2pPr>
      <a:lvl3pPr marL="625056"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3pPr>
      <a:lvl4pPr marL="866149"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4pPr>
      <a:lvl5pPr marL="1107242"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5pPr>
      <a:lvl6pPr marL="1348335"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6pPr>
      <a:lvl7pPr marL="1589428"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7pPr>
      <a:lvl8pPr marL="1830521"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8pPr>
      <a:lvl9pPr marL="2071614" marR="0" indent="-142870" algn="l" defTabSz="410751" latinLnBrk="0">
        <a:lnSpc>
          <a:spcPct val="100000"/>
        </a:lnSpc>
        <a:spcBef>
          <a:spcPts val="3445"/>
        </a:spcBef>
        <a:spcAft>
          <a:spcPts val="0"/>
        </a:spcAft>
        <a:buClrTx/>
        <a:buSzPct val="100000"/>
        <a:buFontTx/>
        <a:buChar char="•"/>
        <a:tabLst/>
        <a:defRPr sz="17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1pPr>
      <a:lvl2pPr marL="0" marR="0" indent="160729"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2pPr>
      <a:lvl3pPr marL="0" marR="0" indent="321457"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3pPr>
      <a:lvl4pPr marL="0" marR="0" indent="482186"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4pPr>
      <a:lvl5pPr marL="0" marR="0" indent="642915"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5pPr>
      <a:lvl6pPr marL="0" marR="0" indent="803643"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6pPr>
      <a:lvl7pPr marL="0" marR="0" indent="964372"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7pPr>
      <a:lvl8pPr marL="0" marR="0" indent="1125101"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8pPr>
      <a:lvl9pPr marL="0" marR="0" indent="1285829" algn="r" defTabSz="410751"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hyperlink" Target="http://www.hpci-office.jp/pages/h31_boshu_hpci_resource"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hyperlink" Target="http://www.hpci-office.jp/pages/h30_boshu_hpci_resource" TargetMode="External"/><Relationship Id="rId5" Type="http://schemas.openxmlformats.org/officeDocument/2006/relationships/hyperlink" Target="http://www.hpci-office.jp/pages/project_categories_hardware" TargetMode="External"/><Relationship Id="rId4" Type="http://schemas.openxmlformats.org/officeDocument/2006/relationships/hyperlink" Target="http://www.hpci-office.jp/pages/project_categories_hardware?tab=softwar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3" Type="http://schemas.openxmlformats.org/officeDocument/2006/relationships/hyperlink" Target="http://jp-minerals.org/vesta/j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www.xcrysden.org/"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2.xml"/><Relationship Id="rId4" Type="http://schemas.openxmlformats.org/officeDocument/2006/relationships/image" Target="../media/image52.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201043"/>
            <a:ext cx="9143999" cy="2399408"/>
          </a:xfrm>
        </p:spPr>
        <p:txBody>
          <a:bodyPr>
            <a:normAutofit/>
          </a:bodyPr>
          <a:lstStyle/>
          <a:p>
            <a:r>
              <a:rPr lang="ja-JP" altLang="en-US"/>
              <a:t>￼</a:t>
            </a:r>
            <a:r>
              <a:rPr lang="ja-JP" altLang="en-US">
                <a:solidFill>
                  <a:schemeClr val="accent1">
                    <a:lumMod val="50000"/>
                  </a:schemeClr>
                </a:solidFill>
              </a:rPr>
              <a:t>第</a:t>
            </a:r>
            <a:r>
              <a:rPr lang="en-US" altLang="ja-JP" dirty="0">
                <a:solidFill>
                  <a:schemeClr val="accent1">
                    <a:lumMod val="50000"/>
                  </a:schemeClr>
                </a:solidFill>
              </a:rPr>
              <a:t>2</a:t>
            </a:r>
            <a:r>
              <a:rPr lang="ja-JP" altLang="en-US">
                <a:solidFill>
                  <a:schemeClr val="accent1">
                    <a:lumMod val="50000"/>
                  </a:schemeClr>
                </a:solidFill>
              </a:rPr>
              <a:t>回</a:t>
            </a:r>
            <a:r>
              <a:rPr lang="en-US" altLang="ja-JP" dirty="0">
                <a:solidFill>
                  <a:schemeClr val="accent1">
                    <a:lumMod val="50000"/>
                  </a:schemeClr>
                </a:solidFill>
              </a:rPr>
              <a:t>Quantum ESPRESSO</a:t>
            </a:r>
            <a:r>
              <a:rPr lang="ja-JP" altLang="en-US" dirty="0">
                <a:solidFill>
                  <a:schemeClr val="accent1">
                    <a:lumMod val="50000"/>
                  </a:schemeClr>
                </a:solidFill>
              </a:rPr>
              <a:t>入門講習会</a:t>
            </a:r>
            <a:endParaRPr kumimoji="1" lang="ja-JP" altLang="en-US" b="1" dirty="0">
              <a:solidFill>
                <a:schemeClr val="accent1">
                  <a:lumMod val="50000"/>
                </a:schemeClr>
              </a:solidFill>
            </a:endParaRPr>
          </a:p>
        </p:txBody>
      </p:sp>
      <p:sp>
        <p:nvSpPr>
          <p:cNvPr id="3" name="サブタイトル 2"/>
          <p:cNvSpPr>
            <a:spLocks noGrp="1"/>
          </p:cNvSpPr>
          <p:nvPr>
            <p:ph type="subTitle" idx="1"/>
          </p:nvPr>
        </p:nvSpPr>
        <p:spPr/>
        <p:txBody>
          <a:bodyPr/>
          <a:lstStyle/>
          <a:p>
            <a:r>
              <a:rPr lang="ja-JP" altLang="en-US" dirty="0"/>
              <a:t>高度情報科学技術研究機構（</a:t>
            </a:r>
            <a:r>
              <a:rPr lang="en-US" altLang="ja-JP" dirty="0"/>
              <a:t>RIST</a:t>
            </a:r>
            <a:r>
              <a:rPr lang="ja-JP" altLang="en-US" dirty="0"/>
              <a:t>）</a:t>
            </a:r>
            <a:endParaRPr lang="en-US" altLang="ja-JP" dirty="0"/>
          </a:p>
          <a:p>
            <a:r>
              <a:rPr lang="en-US" altLang="en-US" dirty="0"/>
              <a:t>利用支援部　吉澤香奈子</a:t>
            </a:r>
            <a:endParaRPr kumimoji="1" lang="ja-JP" altLang="en-US" dirty="0"/>
          </a:p>
        </p:txBody>
      </p:sp>
      <p:sp>
        <p:nvSpPr>
          <p:cNvPr id="5" name="テキスト ボックス 4"/>
          <p:cNvSpPr txBox="1"/>
          <p:nvPr/>
        </p:nvSpPr>
        <p:spPr>
          <a:xfrm>
            <a:off x="238131" y="113402"/>
            <a:ext cx="5764023" cy="461665"/>
          </a:xfrm>
          <a:prstGeom prst="rect">
            <a:avLst/>
          </a:prstGeom>
          <a:noFill/>
        </p:spPr>
        <p:txBody>
          <a:bodyPr wrap="square" rtlCol="0">
            <a:spAutoFit/>
          </a:bodyPr>
          <a:lstStyle/>
          <a:p>
            <a:r>
              <a:rPr lang="ja-JP" altLang="ja-JP" sz="2400">
                <a:latin typeface="+mj-ea"/>
                <a:ea typeface="+mj-ea"/>
              </a:rPr>
              <a:t>2</a:t>
            </a:r>
            <a:r>
              <a:rPr lang="en-US" altLang="ja-JP" sz="2400" dirty="0">
                <a:latin typeface="+mj-ea"/>
                <a:ea typeface="+mj-ea"/>
              </a:rPr>
              <a:t>019</a:t>
            </a:r>
            <a:r>
              <a:rPr lang="ja-JP" altLang="en-US" sz="2400">
                <a:latin typeface="+mj-ea"/>
                <a:ea typeface="+mj-ea"/>
              </a:rPr>
              <a:t>年</a:t>
            </a:r>
            <a:r>
              <a:rPr lang="ja-JP" altLang="ja-JP" sz="2400">
                <a:latin typeface="+mj-ea"/>
                <a:ea typeface="+mj-ea"/>
              </a:rPr>
              <a:t>3</a:t>
            </a:r>
            <a:r>
              <a:rPr lang="ja-JP" altLang="en-US" sz="2400">
                <a:latin typeface="+mj-ea"/>
                <a:ea typeface="+mj-ea"/>
              </a:rPr>
              <a:t>月</a:t>
            </a:r>
            <a:r>
              <a:rPr lang="ja-JP" altLang="ja-JP" sz="2400">
                <a:latin typeface="+mj-ea"/>
                <a:ea typeface="+mj-ea"/>
              </a:rPr>
              <a:t>2</a:t>
            </a:r>
            <a:r>
              <a:rPr lang="en-US" altLang="ja-JP" sz="2400" dirty="0">
                <a:latin typeface="+mj-ea"/>
                <a:ea typeface="+mj-ea"/>
              </a:rPr>
              <a:t>8</a:t>
            </a:r>
            <a:r>
              <a:rPr lang="ja-JP" altLang="en-US" sz="2400">
                <a:latin typeface="+mj-ea"/>
                <a:ea typeface="+mj-ea"/>
              </a:rPr>
              <a:t>日（木）</a:t>
            </a:r>
            <a:r>
              <a:rPr lang="ja-JP" altLang="en-US" sz="2400" dirty="0">
                <a:ea typeface="+mj-ea"/>
              </a:rPr>
              <a:t>　</a:t>
            </a:r>
            <a:r>
              <a:rPr lang="en-US" altLang="en-US" sz="2400" dirty="0">
                <a:ea typeface="+mj-ea"/>
              </a:rPr>
              <a:t>RIST</a:t>
            </a:r>
            <a:r>
              <a:rPr lang="ja-JP" altLang="en-US" sz="2400" dirty="0">
                <a:latin typeface="+mj-ea"/>
                <a:ea typeface="+mj-ea"/>
              </a:rPr>
              <a:t>東京事務所</a:t>
            </a:r>
            <a:endParaRPr kumimoji="1" lang="ja-JP" altLang="en-US" sz="2400" dirty="0">
              <a:latin typeface="+mj-ea"/>
              <a:ea typeface="+mj-ea"/>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a:t>
            </a:fld>
            <a:endParaRPr kumimoji="1" lang="ja-JP" altLang="en-US"/>
          </a:p>
        </p:txBody>
      </p:sp>
    </p:spTree>
    <p:extLst>
      <p:ext uri="{BB962C8B-B14F-4D97-AF65-F5344CB8AC3E}">
        <p14:creationId xmlns:p14="http://schemas.microsoft.com/office/powerpoint/2010/main" val="1254362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2018-11-21 3.47.45.png"/>
          <p:cNvPicPr>
            <a:picLocks noChangeAspect="1"/>
          </p:cNvPicPr>
          <p:nvPr/>
        </p:nvPicPr>
        <p:blipFill rotWithShape="1">
          <a:blip r:embed="rId3">
            <a:extLst>
              <a:ext uri="{28A0092B-C50C-407E-A947-70E740481C1C}">
                <a14:useLocalDpi xmlns:a14="http://schemas.microsoft.com/office/drawing/2010/main" val="0"/>
              </a:ext>
            </a:extLst>
          </a:blip>
          <a:srcRect t="56806" r="61111" b="6568"/>
          <a:stretch/>
        </p:blipFill>
        <p:spPr>
          <a:xfrm>
            <a:off x="4511314" y="1296731"/>
            <a:ext cx="4257878" cy="2980543"/>
          </a:xfrm>
          <a:prstGeom prst="rect">
            <a:avLst/>
          </a:prstGeom>
        </p:spPr>
      </p:pic>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lang="ja-JP" altLang="en-US">
                <a:latin typeface="MS PGothic" panose="020B0600070205080204" pitchFamily="34" charset="-128"/>
                <a:ea typeface="MS PGothic" panose="020B0600070205080204" pitchFamily="34" charset="-128"/>
              </a:rPr>
              <a:t>ターミナルの</a:t>
            </a:r>
            <a:r>
              <a:rPr lang="ja-JP" altLang="en-US" dirty="0">
                <a:latin typeface="MS PGothic" panose="020B0600070205080204" pitchFamily="34" charset="-128"/>
                <a:ea typeface="MS PGothic" panose="020B0600070205080204" pitchFamily="34" charset="-128"/>
              </a:rPr>
              <a:t>起動</a:t>
            </a:r>
            <a:endParaRPr dirty="0">
              <a:latin typeface="MS PGothic" panose="020B0600070205080204" pitchFamily="34" charset="-128"/>
              <a:ea typeface="MS PGothic" panose="020B0600070205080204" pitchFamily="34" charset="-128"/>
            </a:endParaRPr>
          </a:p>
        </p:txBody>
      </p:sp>
      <p:sp>
        <p:nvSpPr>
          <p:cNvPr id="154" name="Shape 154"/>
          <p:cNvSpPr>
            <a:spLocks noGrp="1"/>
          </p:cNvSpPr>
          <p:nvPr>
            <p:ph type="body" idx="1"/>
          </p:nvPr>
        </p:nvSpPr>
        <p:spPr>
          <a:prstGeom prst="rect">
            <a:avLst/>
          </a:prstGeom>
        </p:spPr>
        <p:txBody>
          <a:bodyPr/>
          <a:lstStyle/>
          <a:p>
            <a:pPr>
              <a:lnSpc>
                <a:spcPct val="110000"/>
              </a:lnSpc>
              <a:spcBef>
                <a:spcPts val="703"/>
              </a:spcBef>
            </a:pPr>
            <a:r>
              <a:rPr lang="ja-JP" altLang="en-US" sz="1800" dirty="0">
                <a:latin typeface="MS PGothic" panose="020B0600070205080204" pitchFamily="34" charset="-128"/>
                <a:ea typeface="MS PGothic" panose="020B0600070205080204" pitchFamily="34" charset="-128"/>
              </a:rPr>
              <a:t>「スタートメニュー」</a:t>
            </a:r>
            <a:br>
              <a:rPr lang="en-US" altLang="ja-JP" sz="1800" dirty="0">
                <a:latin typeface="MS PGothic" panose="020B0600070205080204" pitchFamily="34" charset="-128"/>
                <a:ea typeface="MS PGothic" panose="020B0600070205080204" pitchFamily="34" charset="-128"/>
              </a:rPr>
            </a:br>
            <a:r>
              <a:rPr lang="en-US" altLang="ja-JP" sz="1800" dirty="0">
                <a:solidFill>
                  <a:schemeClr val="tx1"/>
                </a:solidFill>
                <a:latin typeface="MS PGothic" panose="020B0600070205080204" pitchFamily="34" charset="-128"/>
                <a:ea typeface="MS PGothic" panose="020B0600070205080204" pitchFamily="34" charset="-128"/>
              </a:rPr>
              <a:t>⇒</a:t>
            </a:r>
            <a:r>
              <a:rPr lang="ja-JP" altLang="en-US" sz="1800" dirty="0">
                <a:latin typeface="MS PGothic" panose="020B0600070205080204" pitchFamily="34" charset="-128"/>
                <a:ea typeface="MS PGothic" panose="020B0600070205080204" pitchFamily="34" charset="-128"/>
              </a:rPr>
              <a:t>「</a:t>
            </a:r>
            <a:r>
              <a:rPr lang="en-US" altLang="ja-JP" sz="1800" dirty="0">
                <a:latin typeface="MS PGothic" panose="020B0600070205080204" pitchFamily="34" charset="-128"/>
                <a:ea typeface="MS PGothic" panose="020B0600070205080204" pitchFamily="34" charset="-128"/>
              </a:rPr>
              <a:t>System Tools</a:t>
            </a:r>
            <a:r>
              <a:rPr lang="ja-JP" altLang="en-US" sz="1800" dirty="0">
                <a:latin typeface="MS PGothic" panose="020B0600070205080204" pitchFamily="34" charset="-128"/>
                <a:ea typeface="MS PGothic" panose="020B0600070205080204" pitchFamily="34" charset="-128"/>
              </a:rPr>
              <a:t>」</a:t>
            </a:r>
            <a:br>
              <a:rPr lang="en-US" altLang="ja-JP" sz="1800" dirty="0">
                <a:latin typeface="MS PGothic" panose="020B0600070205080204" pitchFamily="34" charset="-128"/>
                <a:ea typeface="MS PGothic" panose="020B0600070205080204" pitchFamily="34" charset="-128"/>
              </a:rPr>
            </a:br>
            <a:r>
              <a:rPr lang="en-US" altLang="ja-JP" sz="1800" dirty="0">
                <a:solidFill>
                  <a:schemeClr val="tx1"/>
                </a:solidFill>
                <a:latin typeface="MS PGothic" panose="020B0600070205080204" pitchFamily="34" charset="-128"/>
                <a:ea typeface="MS PGothic" panose="020B0600070205080204" pitchFamily="34" charset="-128"/>
              </a:rPr>
              <a:t>⇒</a:t>
            </a:r>
            <a:r>
              <a:rPr lang="ja-JP" altLang="en-US" sz="1800" dirty="0">
                <a:latin typeface="MS PGothic" panose="020B0600070205080204" pitchFamily="34" charset="-128"/>
                <a:ea typeface="MS PGothic" panose="020B0600070205080204" pitchFamily="34" charset="-128"/>
              </a:rPr>
              <a:t>「</a:t>
            </a:r>
            <a:r>
              <a:rPr lang="en-US" altLang="ja-JP" sz="1800" dirty="0" err="1">
                <a:solidFill>
                  <a:srgbClr val="FF0000"/>
                </a:solidFill>
                <a:latin typeface="MS PGothic" panose="020B0600070205080204" pitchFamily="34" charset="-128"/>
                <a:ea typeface="MS PGothic" panose="020B0600070205080204" pitchFamily="34" charset="-128"/>
              </a:rPr>
              <a:t>LXTerminal</a:t>
            </a:r>
            <a:r>
              <a:rPr lang="ja-JP" altLang="en-US" sz="1800" dirty="0">
                <a:latin typeface="MS PGothic" panose="020B0600070205080204" pitchFamily="34" charset="-128"/>
                <a:ea typeface="MS PGothic" panose="020B0600070205080204" pitchFamily="34" charset="-128"/>
              </a:rPr>
              <a:t>」</a:t>
            </a:r>
            <a:endParaRPr sz="1800" dirty="0">
              <a:latin typeface="MS PGothic" panose="020B0600070205080204" pitchFamily="34" charset="-128"/>
              <a:ea typeface="MS PGothic" panose="020B0600070205080204" pitchFamily="34" charset="-128"/>
            </a:endParaRP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56" name="cmsi-logo-green.pdf"/>
          <p:cNvPicPr>
            <a:picLocks noChangeAspect="1"/>
          </p:cNvPicPr>
          <p:nvPr/>
        </p:nvPicPr>
        <p:blipFill>
          <a:blip r:embed="rId4">
            <a:extLst/>
          </a:blip>
          <a:stretch>
            <a:fillRect/>
          </a:stretch>
        </p:blipFill>
        <p:spPr>
          <a:xfrm>
            <a:off x="7722206" y="292889"/>
            <a:ext cx="1036826" cy="342910"/>
          </a:xfrm>
          <a:prstGeom prst="rect">
            <a:avLst/>
          </a:prstGeom>
          <a:ln w="12700">
            <a:miter lim="400000"/>
          </a:ln>
        </p:spPr>
      </p:pic>
      <p:sp>
        <p:nvSpPr>
          <p:cNvPr id="13" name="正方形/長方形 12"/>
          <p:cNvSpPr/>
          <p:nvPr/>
        </p:nvSpPr>
        <p:spPr>
          <a:xfrm>
            <a:off x="6489365" y="3530100"/>
            <a:ext cx="115212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
        <p:nvSpPr>
          <p:cNvPr id="3" name="正方形/長方形 2"/>
          <p:cNvSpPr/>
          <p:nvPr/>
        </p:nvSpPr>
        <p:spPr>
          <a:xfrm>
            <a:off x="4574846" y="3044251"/>
            <a:ext cx="183611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pic>
        <p:nvPicPr>
          <p:cNvPr id="7" name="図 6" descr="スクリーンショット 2018-11-21 3.48.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045" y="2510422"/>
            <a:ext cx="4082288" cy="2532761"/>
          </a:xfrm>
          <a:prstGeom prst="rect">
            <a:avLst/>
          </a:prstGeom>
        </p:spPr>
      </p:pic>
    </p:spTree>
    <p:extLst>
      <p:ext uri="{BB962C8B-B14F-4D97-AF65-F5344CB8AC3E}">
        <p14:creationId xmlns:p14="http://schemas.microsoft.com/office/powerpoint/2010/main" val="8114845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8-11-21 4.04.33.png"/>
          <p:cNvPicPr>
            <a:picLocks noChangeAspect="1"/>
          </p:cNvPicPr>
          <p:nvPr/>
        </p:nvPicPr>
        <p:blipFill rotWithShape="1">
          <a:blip r:embed="rId2">
            <a:extLst>
              <a:ext uri="{28A0092B-C50C-407E-A947-70E740481C1C}">
                <a14:useLocalDpi xmlns:a14="http://schemas.microsoft.com/office/drawing/2010/main" val="0"/>
              </a:ext>
            </a:extLst>
          </a:blip>
          <a:srcRect t="56520" r="82000" b="3470"/>
          <a:stretch/>
        </p:blipFill>
        <p:spPr>
          <a:xfrm>
            <a:off x="4846316" y="1287423"/>
            <a:ext cx="2008823" cy="3335600"/>
          </a:xfrm>
          <a:prstGeom prst="rect">
            <a:avLst/>
          </a:prstGeom>
        </p:spPr>
      </p:pic>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dirty="0">
                <a:solidFill>
                  <a:schemeClr val="tx1"/>
                </a:solidFill>
                <a:latin typeface="MS PGothic" panose="020B0600070205080204" pitchFamily="34" charset="-128"/>
                <a:ea typeface="MS PGothic" panose="020B0600070205080204" pitchFamily="34" charset="-128"/>
              </a:rPr>
              <a:t>MateriApps LIVE! </a:t>
            </a:r>
            <a:r>
              <a:rPr lang="en-US" dirty="0">
                <a:solidFill>
                  <a:schemeClr val="tx1"/>
                </a:solidFill>
                <a:latin typeface="MS PGothic" panose="020B0600070205080204" pitchFamily="34" charset="-128"/>
                <a:ea typeface="MS PGothic" panose="020B0600070205080204" pitchFamily="34" charset="-128"/>
              </a:rPr>
              <a:t>の終了</a:t>
            </a:r>
            <a:endParaRPr dirty="0">
              <a:solidFill>
                <a:schemeClr val="tx1"/>
              </a:solidFill>
              <a:latin typeface="MS PGothic" panose="020B0600070205080204" pitchFamily="34" charset="-128"/>
              <a:ea typeface="MS PGothic" panose="020B0600070205080204" pitchFamily="34" charset="-128"/>
            </a:endParaRPr>
          </a:p>
        </p:txBody>
      </p:sp>
      <p:sp>
        <p:nvSpPr>
          <p:cNvPr id="154" name="Shape 154"/>
          <p:cNvSpPr>
            <a:spLocks noGrp="1"/>
          </p:cNvSpPr>
          <p:nvPr>
            <p:ph type="body" idx="1"/>
          </p:nvPr>
        </p:nvSpPr>
        <p:spPr>
          <a:prstGeom prst="rect">
            <a:avLst/>
          </a:prstGeom>
        </p:spPr>
        <p:txBody>
          <a:bodyPr/>
          <a:lstStyle/>
          <a:p>
            <a:pPr marL="142870" lvl="1">
              <a:spcBef>
                <a:spcPts val="703"/>
              </a:spcBef>
              <a:defRPr>
                <a:solidFill>
                  <a:srgbClr val="FF2600"/>
                </a:solidFill>
              </a:defRPr>
            </a:pPr>
            <a:r>
              <a:rPr lang="ja-JP" altLang="en-US" sz="1800" dirty="0">
                <a:solidFill>
                  <a:schemeClr val="tx1"/>
                </a:solidFill>
                <a:latin typeface="MS PGothic" panose="020B0600070205080204" pitchFamily="34" charset="-128"/>
                <a:ea typeface="MS PGothic" panose="020B0600070205080204" pitchFamily="34" charset="-128"/>
              </a:rPr>
              <a:t>「スタートメニュー」</a:t>
            </a:r>
            <a:br>
              <a:rPr lang="en-US" altLang="ja-JP" sz="1800" dirty="0">
                <a:solidFill>
                  <a:schemeClr val="tx1"/>
                </a:solidFill>
                <a:latin typeface="MS PGothic" panose="020B0600070205080204" pitchFamily="34" charset="-128"/>
                <a:ea typeface="MS PGothic" panose="020B0600070205080204" pitchFamily="34" charset="-128"/>
              </a:rPr>
            </a:br>
            <a:r>
              <a:rPr lang="en-US" altLang="ja-JP" sz="1800" dirty="0">
                <a:solidFill>
                  <a:schemeClr val="tx1"/>
                </a:solidFill>
                <a:latin typeface="MS PGothic" panose="020B0600070205080204" pitchFamily="34" charset="-128"/>
                <a:ea typeface="MS PGothic" panose="020B0600070205080204" pitchFamily="34" charset="-128"/>
              </a:rPr>
              <a:t>⇒</a:t>
            </a:r>
            <a:r>
              <a:rPr lang="ja-JP" altLang="en-US" sz="1800" dirty="0">
                <a:solidFill>
                  <a:schemeClr val="tx1"/>
                </a:solidFill>
                <a:latin typeface="MS PGothic" panose="020B0600070205080204" pitchFamily="34" charset="-128"/>
                <a:ea typeface="MS PGothic" panose="020B0600070205080204" pitchFamily="34" charset="-128"/>
              </a:rPr>
              <a:t>「</a:t>
            </a:r>
            <a:r>
              <a:rPr lang="en-US" altLang="ja-JP" sz="1800" dirty="0">
                <a:solidFill>
                  <a:schemeClr val="tx1"/>
                </a:solidFill>
                <a:latin typeface="MS PGothic" panose="020B0600070205080204" pitchFamily="34" charset="-128"/>
                <a:ea typeface="MS PGothic" panose="020B0600070205080204" pitchFamily="34" charset="-128"/>
              </a:rPr>
              <a:t>Logout</a:t>
            </a:r>
            <a:r>
              <a:rPr lang="ja-JP" altLang="en-US" sz="1800" dirty="0">
                <a:solidFill>
                  <a:schemeClr val="tx1"/>
                </a:solidFill>
                <a:latin typeface="MS PGothic" panose="020B0600070205080204" pitchFamily="34" charset="-128"/>
                <a:ea typeface="MS PGothic" panose="020B0600070205080204" pitchFamily="34" charset="-128"/>
              </a:rPr>
              <a:t>」</a:t>
            </a:r>
            <a:endParaRPr lang="en-US" altLang="ja-JP" sz="1800" dirty="0">
              <a:solidFill>
                <a:schemeClr val="tx1"/>
              </a:solidFill>
              <a:latin typeface="MS PGothic" panose="020B0600070205080204" pitchFamily="34" charset="-128"/>
              <a:ea typeface="MS PGothic" panose="020B0600070205080204" pitchFamily="34" charset="-128"/>
            </a:endParaRPr>
          </a:p>
          <a:p>
            <a:pPr>
              <a:spcBef>
                <a:spcPts val="703"/>
              </a:spcBef>
              <a:defRPr>
                <a:solidFill>
                  <a:srgbClr val="FF2600"/>
                </a:solidFill>
              </a:defRPr>
            </a:pPr>
            <a:r>
              <a:rPr lang="ja-JP" altLang="en-US" sz="1800" dirty="0">
                <a:solidFill>
                  <a:schemeClr val="tx1"/>
                </a:solidFill>
                <a:latin typeface="MS PGothic" panose="020B0600070205080204" pitchFamily="34" charset="-128"/>
                <a:ea typeface="MS PGothic" panose="020B0600070205080204" pitchFamily="34" charset="-128"/>
              </a:rPr>
              <a:t>下の画面の「</a:t>
            </a:r>
            <a:r>
              <a:rPr lang="en-US" altLang="ja-JP" sz="1800" dirty="0">
                <a:solidFill>
                  <a:schemeClr val="tx1"/>
                </a:solidFill>
                <a:latin typeface="MS PGothic" panose="020B0600070205080204" pitchFamily="34" charset="-128"/>
                <a:ea typeface="MS PGothic" panose="020B0600070205080204" pitchFamily="34" charset="-128"/>
              </a:rPr>
              <a:t>Shutdown</a:t>
            </a:r>
            <a:r>
              <a:rPr lang="ja-JP" altLang="en-US" sz="1800" dirty="0">
                <a:solidFill>
                  <a:schemeClr val="tx1"/>
                </a:solidFill>
                <a:latin typeface="MS PGothic" panose="020B0600070205080204" pitchFamily="34" charset="-128"/>
                <a:ea typeface="MS PGothic" panose="020B0600070205080204" pitchFamily="34" charset="-128"/>
              </a:rPr>
              <a:t>」選択</a:t>
            </a: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56" name="cmsi-logo-green.pdf"/>
          <p:cNvPicPr>
            <a:picLocks noChangeAspect="1"/>
          </p:cNvPicPr>
          <p:nvPr/>
        </p:nvPicPr>
        <p:blipFill>
          <a:blip r:embed="rId3">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 name="円/楕円 5"/>
          <p:cNvSpPr>
            <a:spLocks noChangeAspect="1"/>
          </p:cNvSpPr>
          <p:nvPr/>
        </p:nvSpPr>
        <p:spPr>
          <a:xfrm>
            <a:off x="4846316" y="4350703"/>
            <a:ext cx="324000" cy="324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pic>
        <p:nvPicPr>
          <p:cNvPr id="5" name="図 4" descr="スクリーンショット 2018-11-21 4.05.02.png"/>
          <p:cNvPicPr>
            <a:picLocks noChangeAspect="1"/>
          </p:cNvPicPr>
          <p:nvPr/>
        </p:nvPicPr>
        <p:blipFill rotWithShape="1">
          <a:blip r:embed="rId4">
            <a:extLst>
              <a:ext uri="{28A0092B-C50C-407E-A947-70E740481C1C}">
                <a14:useLocalDpi xmlns:a14="http://schemas.microsoft.com/office/drawing/2010/main" val="0"/>
              </a:ext>
            </a:extLst>
          </a:blip>
          <a:srcRect b="5308"/>
          <a:stretch/>
        </p:blipFill>
        <p:spPr>
          <a:xfrm>
            <a:off x="739644" y="2349357"/>
            <a:ext cx="2483104" cy="3820864"/>
          </a:xfrm>
          <a:prstGeom prst="rect">
            <a:avLst/>
          </a:prstGeom>
        </p:spPr>
      </p:pic>
      <p:sp>
        <p:nvSpPr>
          <p:cNvPr id="14" name="正方形/長方形 13"/>
          <p:cNvSpPr/>
          <p:nvPr/>
        </p:nvSpPr>
        <p:spPr>
          <a:xfrm>
            <a:off x="4856476" y="4100891"/>
            <a:ext cx="113792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
        <p:nvSpPr>
          <p:cNvPr id="15" name="正方形/長方形 14"/>
          <p:cNvSpPr/>
          <p:nvPr/>
        </p:nvSpPr>
        <p:spPr>
          <a:xfrm>
            <a:off x="853436" y="3653851"/>
            <a:ext cx="227584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Tree>
    <p:extLst>
      <p:ext uri="{BB962C8B-B14F-4D97-AF65-F5344CB8AC3E}">
        <p14:creationId xmlns:p14="http://schemas.microsoft.com/office/powerpoint/2010/main" val="190102682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65" name="Shape 165"/>
          <p:cNvSpPr>
            <a:spLocks noGrp="1"/>
          </p:cNvSpPr>
          <p:nvPr>
            <p:ph type="title"/>
          </p:nvPr>
        </p:nvSpPr>
        <p:spPr>
          <a:prstGeom prst="rect">
            <a:avLst/>
          </a:prstGeom>
        </p:spPr>
        <p:txBody>
          <a:bodyPr/>
          <a:lstStyle/>
          <a:p>
            <a:r>
              <a:rPr dirty="0" err="1">
                <a:latin typeface="MS PGothic" panose="020B0600070205080204" pitchFamily="34" charset="-128"/>
                <a:ea typeface="MS PGothic" panose="020B0600070205080204" pitchFamily="34" charset="-128"/>
              </a:rPr>
              <a:t>日本語キーボード、コピ</a:t>
            </a:r>
            <a:r>
              <a:rPr dirty="0">
                <a:latin typeface="MS PGothic" panose="020B0600070205080204" pitchFamily="34" charset="-128"/>
                <a:ea typeface="MS PGothic" panose="020B0600070205080204" pitchFamily="34" charset="-128"/>
              </a:rPr>
              <a:t>ー&amp;</a:t>
            </a:r>
            <a:r>
              <a:rPr dirty="0" err="1">
                <a:latin typeface="MS PGothic" panose="020B0600070205080204" pitchFamily="34" charset="-128"/>
                <a:ea typeface="MS PGothic" panose="020B0600070205080204" pitchFamily="34" charset="-128"/>
              </a:rPr>
              <a:t>ペースト</a:t>
            </a:r>
            <a:endParaRPr dirty="0">
              <a:latin typeface="MS PGothic" panose="020B0600070205080204" pitchFamily="34" charset="-128"/>
              <a:ea typeface="MS PGothic" panose="020B0600070205080204" pitchFamily="34" charset="-128"/>
            </a:endParaRPr>
          </a:p>
        </p:txBody>
      </p:sp>
      <p:sp>
        <p:nvSpPr>
          <p:cNvPr id="166" name="Shape 166"/>
          <p:cNvSpPr>
            <a:spLocks noGrp="1"/>
          </p:cNvSpPr>
          <p:nvPr>
            <p:ph type="body" idx="1"/>
          </p:nvPr>
        </p:nvSpPr>
        <p:spPr>
          <a:xfrm>
            <a:off x="508992" y="1348383"/>
            <a:ext cx="8250040" cy="4902398"/>
          </a:xfrm>
          <a:prstGeom prst="rect">
            <a:avLst/>
          </a:prstGeom>
        </p:spPr>
        <p:txBody>
          <a:bodyPr/>
          <a:lstStyle/>
          <a:p>
            <a:pPr>
              <a:spcBef>
                <a:spcPts val="703"/>
              </a:spcBef>
            </a:pPr>
            <a:r>
              <a:rPr sz="1800" dirty="0">
                <a:latin typeface="MS PGothic" panose="020B0600070205080204" pitchFamily="34" charset="-128"/>
                <a:ea typeface="MS PGothic" panose="020B0600070205080204" pitchFamily="34" charset="-128"/>
              </a:rPr>
              <a:t>日本語キーボード(「＠」が「P」の右にあるタイプ)</a:t>
            </a:r>
            <a:r>
              <a:rPr sz="1800" dirty="0" err="1">
                <a:latin typeface="MS PGothic" panose="020B0600070205080204" pitchFamily="34" charset="-128"/>
                <a:ea typeface="MS PGothic" panose="020B0600070205080204" pitchFamily="34" charset="-128"/>
              </a:rPr>
              <a:t>では、記号が正しく入力できません。その場合、以下の設定を行ってください</a:t>
            </a:r>
            <a:r>
              <a:rPr lang="ja-JP" altLang="en-US" sz="1800">
                <a:latin typeface="MS PGothic" panose="020B0600070205080204" pitchFamily="34" charset="-128"/>
                <a:ea typeface="MS PGothic" panose="020B0600070205080204" pitchFamily="34" charset="-128"/>
              </a:rPr>
              <a:t>。</a:t>
            </a:r>
            <a:endParaRPr sz="1800" dirty="0">
              <a:latin typeface="MS PGothic" panose="020B0600070205080204" pitchFamily="34" charset="-128"/>
              <a:ea typeface="MS PGothic" panose="020B0600070205080204" pitchFamily="34" charset="-128"/>
            </a:endParaRPr>
          </a:p>
          <a:p>
            <a:pPr lvl="1">
              <a:spcBef>
                <a:spcPts val="703"/>
              </a:spcBef>
            </a:pPr>
            <a:r>
              <a:rPr sz="1800" dirty="0">
                <a:latin typeface="MS PGothic" panose="020B0600070205080204" pitchFamily="34" charset="-128"/>
                <a:ea typeface="MS PGothic" panose="020B0600070205080204" pitchFamily="34" charset="-128"/>
              </a:rPr>
              <a:t>「スタートメニュー」⇒「</a:t>
            </a:r>
            <a:r>
              <a:rPr lang="en-US" altLang="ja-JP" sz="1800" dirty="0">
                <a:latin typeface="MS PGothic" panose="020B0600070205080204" pitchFamily="34" charset="-128"/>
                <a:ea typeface="MS PGothic" panose="020B0600070205080204" pitchFamily="34" charset="-128"/>
              </a:rPr>
              <a:t>System Tools</a:t>
            </a:r>
            <a:r>
              <a:rPr sz="1800" dirty="0">
                <a:latin typeface="MS PGothic" panose="020B0600070205080204" pitchFamily="34" charset="-128"/>
                <a:ea typeface="MS PGothic" panose="020B0600070205080204" pitchFamily="34" charset="-128"/>
              </a:rPr>
              <a:t>」⇒「LXTerminal」</a:t>
            </a:r>
          </a:p>
          <a:p>
            <a:pPr lvl="1">
              <a:spcBef>
                <a:spcPts val="703"/>
              </a:spcBef>
            </a:pPr>
            <a:r>
              <a:rPr sz="1800" dirty="0">
                <a:latin typeface="MS PGothic" panose="020B0600070205080204" pitchFamily="34" charset="-128"/>
                <a:ea typeface="MS PGothic" panose="020B0600070205080204" pitchFamily="34" charset="-128"/>
              </a:rPr>
              <a:t>ターミナル(端末)が立ち上がるので「</a:t>
            </a:r>
            <a:r>
              <a:rPr sz="1800" i="1" dirty="0">
                <a:latin typeface="MS PGothic" panose="020B0600070205080204" pitchFamily="34" charset="-128"/>
                <a:ea typeface="MS PGothic" panose="020B0600070205080204" pitchFamily="34" charset="-128"/>
              </a:rPr>
              <a:t>setxkbmap -layout jp</a:t>
            </a:r>
            <a:r>
              <a:rPr sz="1800" dirty="0">
                <a:latin typeface="MS PGothic" panose="020B0600070205080204" pitchFamily="34" charset="-128"/>
                <a:ea typeface="MS PGothic" panose="020B0600070205080204" pitchFamily="34" charset="-128"/>
              </a:rPr>
              <a:t>」と入力しリターン</a:t>
            </a:r>
          </a:p>
          <a:p>
            <a:pPr lvl="1">
              <a:spcBef>
                <a:spcPts val="703"/>
              </a:spcBef>
            </a:pPr>
            <a:r>
              <a:rPr sz="1800" dirty="0">
                <a:latin typeface="MS PGothic" panose="020B0600070205080204" pitchFamily="34" charset="-128"/>
                <a:ea typeface="MS PGothic" panose="020B0600070205080204" pitchFamily="34" charset="-128"/>
              </a:rPr>
              <a:t>「＠」が正しく入力できることを確認</a:t>
            </a:r>
          </a:p>
          <a:p>
            <a:pPr lvl="1">
              <a:spcBef>
                <a:spcPts val="703"/>
              </a:spcBef>
            </a:pPr>
            <a:r>
              <a:rPr sz="1800" dirty="0">
                <a:latin typeface="MS PGothic" panose="020B0600070205080204" pitchFamily="34" charset="-128"/>
                <a:ea typeface="MS PGothic" panose="020B0600070205080204" pitchFamily="34" charset="-128"/>
              </a:rPr>
              <a:t>(英語配列に戻したいとき: 「</a:t>
            </a:r>
            <a:r>
              <a:rPr sz="1800" i="1" dirty="0">
                <a:latin typeface="MS PGothic" panose="020B0600070205080204" pitchFamily="34" charset="-128"/>
                <a:ea typeface="MS PGothic" panose="020B0600070205080204" pitchFamily="34" charset="-128"/>
              </a:rPr>
              <a:t>setxkbmap -layout us</a:t>
            </a:r>
            <a:r>
              <a:rPr sz="1800" dirty="0">
                <a:latin typeface="MS PGothic" panose="020B0600070205080204" pitchFamily="34" charset="-128"/>
                <a:ea typeface="MS PGothic" panose="020B0600070205080204" pitchFamily="34" charset="-128"/>
              </a:rPr>
              <a:t>」)</a:t>
            </a:r>
          </a:p>
          <a:p>
            <a:pPr>
              <a:spcBef>
                <a:spcPts val="703"/>
              </a:spcBef>
            </a:pPr>
            <a:r>
              <a:rPr sz="1800" dirty="0">
                <a:latin typeface="MS PGothic" panose="020B0600070205080204" pitchFamily="34" charset="-128"/>
                <a:ea typeface="MS PGothic" panose="020B0600070205080204" pitchFamily="34" charset="-128"/>
              </a:rPr>
              <a:t>ホストOSでPDFファイルからコピーした文字列を、仮想マシンの端末でペーストする方法</a:t>
            </a:r>
          </a:p>
          <a:p>
            <a:pPr lvl="1">
              <a:spcBef>
                <a:spcPts val="703"/>
              </a:spcBef>
            </a:pPr>
            <a:r>
              <a:rPr sz="1800" dirty="0">
                <a:latin typeface="MS PGothic" panose="020B0600070205080204" pitchFamily="34" charset="-128"/>
                <a:ea typeface="MS PGothic" panose="020B0600070205080204" pitchFamily="34" charset="-128"/>
              </a:rPr>
              <a:t>端末上で右クリック ⇒「Paste」</a:t>
            </a:r>
          </a:p>
          <a:p>
            <a:pPr lvl="1">
              <a:spcBef>
                <a:spcPts val="703"/>
              </a:spcBef>
            </a:pPr>
            <a:r>
              <a:rPr sz="1800" dirty="0">
                <a:latin typeface="MS PGothic" panose="020B0600070205080204" pitchFamily="34" charset="-128"/>
                <a:ea typeface="MS PGothic" panose="020B0600070205080204" pitchFamily="34" charset="-128"/>
              </a:rPr>
              <a:t> あるいは、「shift」と「control」を同時に押しながら「V」</a:t>
            </a:r>
          </a:p>
          <a:p>
            <a:pPr lvl="1">
              <a:spcBef>
                <a:spcPts val="703"/>
              </a:spcBef>
            </a:pPr>
            <a:r>
              <a:rPr sz="1800" dirty="0">
                <a:latin typeface="MS PGothic" panose="020B0600070205080204" pitchFamily="34" charset="-128"/>
                <a:ea typeface="MS PGothic" panose="020B0600070205080204" pitchFamily="34" charset="-128"/>
              </a:rPr>
              <a:t>文字列のコピーは、右クリック ⇒「Copy」あるいは「shift + control + C」</a:t>
            </a:r>
          </a:p>
        </p:txBody>
      </p:sp>
      <p:sp>
        <p:nvSpPr>
          <p:cNvPr id="167" name="Shape 167"/>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68"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1858211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8"/>
            <a:ext cx="8229600" cy="930073"/>
          </a:xfrm>
        </p:spPr>
        <p:txBody>
          <a:bodyPr/>
          <a:lstStyle/>
          <a:p>
            <a:pPr marL="0" indent="0"/>
            <a:r>
              <a:rPr lang="en-US" altLang="ja-JP" dirty="0">
                <a:solidFill>
                  <a:srgbClr val="1F497D"/>
                </a:solidFill>
              </a:rPr>
              <a:t>Quantum ESPRESSO</a:t>
            </a:r>
            <a:r>
              <a:rPr lang="ja-JP" altLang="en-US" dirty="0">
                <a:solidFill>
                  <a:srgbClr val="1F497D"/>
                </a:solidFill>
              </a:rPr>
              <a:t>について（１）</a:t>
            </a:r>
            <a:endParaRPr lang="en-US" altLang="ja-JP" b="1" dirty="0">
              <a:solidFill>
                <a:srgbClr val="1F497D"/>
              </a:solidFill>
            </a:endParaRPr>
          </a:p>
        </p:txBody>
      </p:sp>
      <p:sp>
        <p:nvSpPr>
          <p:cNvPr id="3" name="コンテンツ プレースホルダー 2"/>
          <p:cNvSpPr>
            <a:spLocks noGrp="1"/>
          </p:cNvSpPr>
          <p:nvPr>
            <p:ph idx="1"/>
          </p:nvPr>
        </p:nvSpPr>
        <p:spPr>
          <a:xfrm>
            <a:off x="183526" y="789683"/>
            <a:ext cx="8776947" cy="6068317"/>
          </a:xfrm>
        </p:spPr>
        <p:txBody>
          <a:bodyPr>
            <a:noAutofit/>
          </a:bodyPr>
          <a:lstStyle/>
          <a:p>
            <a:r>
              <a:rPr lang="en-US" altLang="ja-JP" sz="2400" dirty="0"/>
              <a:t>Quantum ESPRESSO</a:t>
            </a:r>
            <a:r>
              <a:rPr lang="ja-JP" altLang="en-US" sz="2400" dirty="0"/>
              <a:t>（</a:t>
            </a:r>
            <a:r>
              <a:rPr lang="en-US" altLang="ja-JP" sz="2400" dirty="0"/>
              <a:t>QE</a:t>
            </a:r>
            <a:r>
              <a:rPr lang="ja-JP" altLang="en-US" sz="2400" dirty="0"/>
              <a:t>）</a:t>
            </a:r>
            <a:br>
              <a:rPr lang="en-US" altLang="ja-JP" sz="2400" dirty="0"/>
            </a:br>
            <a:r>
              <a:rPr lang="en-US" altLang="ja-JP" sz="2000" dirty="0"/>
              <a:t>web</a:t>
            </a:r>
            <a:r>
              <a:rPr lang="ja-JP" altLang="en-US" sz="2000" dirty="0"/>
              <a:t>サイト：</a:t>
            </a:r>
            <a:r>
              <a:rPr lang="en-US" altLang="ja-JP" sz="2000" dirty="0"/>
              <a:t> </a:t>
            </a:r>
            <a:r>
              <a:rPr lang="en-US" altLang="ja-JP" sz="2000" dirty="0">
                <a:solidFill>
                  <a:srgbClr val="0070C0"/>
                </a:solidFill>
              </a:rPr>
              <a:t>http://www.quantum-espresso.org/</a:t>
            </a:r>
          </a:p>
          <a:p>
            <a:r>
              <a:rPr lang="en-US" altLang="ja-JP" sz="2000" dirty="0" err="1"/>
              <a:t>PWscf</a:t>
            </a:r>
            <a:r>
              <a:rPr lang="ja-JP" altLang="en-US" sz="2000" dirty="0"/>
              <a:t>の電子状態計算をベースとした材料モデリングのためのオープンソース統合パッケージ</a:t>
            </a:r>
          </a:p>
          <a:p>
            <a:pPr lvl="1"/>
            <a:r>
              <a:rPr lang="en-US" altLang="ja-JP" sz="2000" dirty="0" err="1"/>
              <a:t>PWscf</a:t>
            </a:r>
            <a:r>
              <a:rPr lang="ja-JP" altLang="en-US" sz="2000" dirty="0"/>
              <a:t>（電子状態計算）、</a:t>
            </a:r>
            <a:r>
              <a:rPr lang="en-US" altLang="ja-JP" sz="2000" dirty="0"/>
              <a:t>PWCOND</a:t>
            </a:r>
            <a:r>
              <a:rPr lang="ja-JP" altLang="en-US" sz="2000" dirty="0"/>
              <a:t>（電気伝導度）</a:t>
            </a:r>
          </a:p>
          <a:p>
            <a:pPr lvl="1"/>
            <a:r>
              <a:rPr lang="en-US" altLang="ja-JP" sz="2000" dirty="0"/>
              <a:t>NEB</a:t>
            </a:r>
            <a:r>
              <a:rPr lang="ja-JP" altLang="en-US" sz="2000" dirty="0"/>
              <a:t>（反応経路探索）</a:t>
            </a:r>
          </a:p>
          <a:p>
            <a:pPr lvl="1"/>
            <a:r>
              <a:rPr lang="en-US" altLang="ja-JP" sz="2000" dirty="0"/>
              <a:t>CPV</a:t>
            </a:r>
            <a:r>
              <a:rPr lang="ja-JP" altLang="en-US" sz="2000" dirty="0"/>
              <a:t>（カー・パリネロ</a:t>
            </a:r>
            <a:r>
              <a:rPr lang="en-US" altLang="ja-JP" sz="2000" dirty="0"/>
              <a:t>MD)</a:t>
            </a:r>
          </a:p>
          <a:p>
            <a:pPr lvl="1"/>
            <a:r>
              <a:rPr lang="en-US" altLang="ja-JP" sz="2000" dirty="0" err="1"/>
              <a:t>PHonon</a:t>
            </a:r>
            <a:r>
              <a:rPr lang="ja-JP" altLang="en-US" sz="2000" dirty="0"/>
              <a:t>（フォノン計算）</a:t>
            </a:r>
          </a:p>
          <a:p>
            <a:pPr lvl="1"/>
            <a:r>
              <a:rPr lang="en-US" altLang="ja-JP" sz="2000" dirty="0"/>
              <a:t>PP</a:t>
            </a:r>
            <a:r>
              <a:rPr lang="ja-JP" altLang="en-US" sz="2000" dirty="0"/>
              <a:t>（電荷密度等の可視化用のファイルの作成）</a:t>
            </a:r>
          </a:p>
          <a:p>
            <a:pPr lvl="1"/>
            <a:r>
              <a:rPr lang="en-US" altLang="ja-JP" sz="2000" dirty="0"/>
              <a:t>TDDFPT</a:t>
            </a:r>
            <a:r>
              <a:rPr lang="ja-JP" altLang="en-US" sz="2000" dirty="0"/>
              <a:t>（励起状態）</a:t>
            </a:r>
            <a:endParaRPr lang="en-US" altLang="ja-JP" sz="2000" dirty="0"/>
          </a:p>
          <a:p>
            <a:pPr lvl="1"/>
            <a:r>
              <a:rPr lang="en-US" altLang="ja-JP" sz="2000" dirty="0" err="1"/>
              <a:t>Xspectra</a:t>
            </a:r>
            <a:r>
              <a:rPr lang="ja-JP" altLang="en-US" sz="2000" dirty="0"/>
              <a:t>（</a:t>
            </a:r>
            <a:r>
              <a:rPr lang="en-US" altLang="en-US" sz="2000" dirty="0"/>
              <a:t>X</a:t>
            </a:r>
            <a:r>
              <a:rPr lang="ja-JP" altLang="en-US" sz="2000" dirty="0"/>
              <a:t>線吸収スペクトル）</a:t>
            </a:r>
            <a:endParaRPr lang="en-US" altLang="ja-JP" sz="2000" dirty="0"/>
          </a:p>
          <a:p>
            <a:pPr lvl="1"/>
            <a:endParaRPr lang="ja-JP" altLang="en-US" sz="2000" dirty="0"/>
          </a:p>
          <a:p>
            <a:pPr marL="457200" lvl="1" indent="0">
              <a:buNone/>
            </a:pPr>
            <a:r>
              <a:rPr lang="ja-JP" altLang="en-US" sz="2000" dirty="0"/>
              <a:t>関連アプリ</a:t>
            </a:r>
          </a:p>
          <a:p>
            <a:pPr lvl="1"/>
            <a:r>
              <a:rPr lang="ja-JP" altLang="en-US" sz="2000" dirty="0"/>
              <a:t>多体摂動論</a:t>
            </a:r>
            <a:r>
              <a:rPr lang="en-US" altLang="ja-JP" sz="2000" dirty="0"/>
              <a:t>( </a:t>
            </a:r>
            <a:r>
              <a:rPr lang="en-US" altLang="ja-JP" sz="2000" dirty="0" err="1"/>
              <a:t>Yambo</a:t>
            </a:r>
            <a:r>
              <a:rPr lang="ja-JP" altLang="en-US" sz="2000" dirty="0"/>
              <a:t>、 </a:t>
            </a:r>
            <a:r>
              <a:rPr lang="en-US" altLang="ja-JP" sz="2000" dirty="0"/>
              <a:t>WEST</a:t>
            </a:r>
            <a:r>
              <a:rPr lang="ja-JP" altLang="en-US" sz="2000" dirty="0"/>
              <a:t>、 </a:t>
            </a:r>
            <a:r>
              <a:rPr lang="en-US" altLang="ja-JP" sz="2000" dirty="0" err="1"/>
              <a:t>BerkeleyGW</a:t>
            </a:r>
            <a:r>
              <a:rPr lang="en-US" altLang="ja-JP" sz="2000" dirty="0"/>
              <a:t> )</a:t>
            </a:r>
          </a:p>
          <a:p>
            <a:pPr lvl="1"/>
            <a:r>
              <a:rPr lang="ja-JP" altLang="en-US" sz="2000" dirty="0"/>
              <a:t>拡散量子モンテカルロ法</a:t>
            </a:r>
            <a:r>
              <a:rPr lang="en-US" altLang="ja-JP" sz="2000" dirty="0"/>
              <a:t>( CASINO</a:t>
            </a:r>
            <a:r>
              <a:rPr lang="ja-JP" altLang="en-US" sz="2000" dirty="0"/>
              <a:t>インターフェース</a:t>
            </a:r>
            <a:r>
              <a:rPr lang="en-US" altLang="ja-JP" sz="2000" dirty="0"/>
              <a:t> )</a:t>
            </a:r>
          </a:p>
          <a:p>
            <a:pPr lvl="1"/>
            <a:r>
              <a:rPr lang="ja-JP" altLang="en-US" sz="2000" dirty="0"/>
              <a:t>構造探索</a:t>
            </a:r>
            <a:r>
              <a:rPr lang="en-US" altLang="ja-JP" sz="2000" dirty="0"/>
              <a:t>( PLUMED</a:t>
            </a:r>
            <a:r>
              <a:rPr lang="ja-JP" altLang="en-US" sz="2000" dirty="0"/>
              <a:t>、 </a:t>
            </a:r>
            <a:r>
              <a:rPr lang="en-US" altLang="ja-JP" sz="2000" dirty="0"/>
              <a:t>USPEX</a:t>
            </a:r>
            <a:r>
              <a:rPr lang="ja-JP" altLang="en-US" sz="2000" dirty="0"/>
              <a:t>、 </a:t>
            </a:r>
            <a:r>
              <a:rPr lang="en-US" altLang="ja-JP" sz="2000" dirty="0"/>
              <a:t>CALYPSO )</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13</a:t>
            </a:fld>
            <a:endParaRPr kumimoji="1" lang="ja-JP" altLang="en-US"/>
          </a:p>
        </p:txBody>
      </p:sp>
    </p:spTree>
    <p:extLst>
      <p:ext uri="{BB962C8B-B14F-4D97-AF65-F5344CB8AC3E}">
        <p14:creationId xmlns:p14="http://schemas.microsoft.com/office/powerpoint/2010/main" val="404850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8"/>
            <a:ext cx="8229600" cy="930073"/>
          </a:xfrm>
        </p:spPr>
        <p:txBody>
          <a:bodyPr/>
          <a:lstStyle/>
          <a:p>
            <a:pPr marL="0" indent="0"/>
            <a:r>
              <a:rPr lang="en-US" altLang="ja-JP" dirty="0">
                <a:solidFill>
                  <a:srgbClr val="1F497D"/>
                </a:solidFill>
              </a:rPr>
              <a:t>Quantum ESPRESSO</a:t>
            </a:r>
            <a:r>
              <a:rPr lang="ja-JP" altLang="en-US" dirty="0">
                <a:solidFill>
                  <a:srgbClr val="1F497D"/>
                </a:solidFill>
              </a:rPr>
              <a:t>について（２）</a:t>
            </a:r>
            <a:endParaRPr lang="en-US" altLang="ja-JP" b="1" dirty="0">
              <a:solidFill>
                <a:srgbClr val="1F497D"/>
              </a:solidFill>
            </a:endParaRPr>
          </a:p>
        </p:txBody>
      </p:sp>
      <p:sp>
        <p:nvSpPr>
          <p:cNvPr id="3" name="コンテンツ プレースホルダー 2"/>
          <p:cNvSpPr>
            <a:spLocks noGrp="1"/>
          </p:cNvSpPr>
          <p:nvPr>
            <p:ph idx="1"/>
          </p:nvPr>
        </p:nvSpPr>
        <p:spPr>
          <a:xfrm>
            <a:off x="183526" y="789683"/>
            <a:ext cx="8776947" cy="6068317"/>
          </a:xfrm>
        </p:spPr>
        <p:txBody>
          <a:bodyPr>
            <a:noAutofit/>
          </a:bodyPr>
          <a:lstStyle/>
          <a:p>
            <a:r>
              <a:rPr lang="ja-JP" altLang="en-US" sz="2400" dirty="0"/>
              <a:t>ソースコードダウンロード</a:t>
            </a:r>
            <a:br>
              <a:rPr lang="en-US" altLang="ja-JP" sz="2400" dirty="0"/>
            </a:br>
            <a:r>
              <a:rPr lang="en-US" altLang="ja-JP" sz="2000" dirty="0">
                <a:solidFill>
                  <a:srgbClr val="0070C0"/>
                </a:solidFill>
              </a:rPr>
              <a:t>http://</a:t>
            </a:r>
            <a:r>
              <a:rPr lang="en-US" altLang="ja-JP" sz="2000" dirty="0" err="1">
                <a:solidFill>
                  <a:srgbClr val="0070C0"/>
                </a:solidFill>
              </a:rPr>
              <a:t>www.quantum-espresso.org</a:t>
            </a:r>
            <a:r>
              <a:rPr lang="en-US" altLang="ja-JP" sz="2000" dirty="0">
                <a:solidFill>
                  <a:srgbClr val="0070C0"/>
                </a:solidFill>
              </a:rPr>
              <a:t>/download</a:t>
            </a:r>
            <a:br>
              <a:rPr lang="en-US" altLang="ja-JP" sz="1700" dirty="0">
                <a:solidFill>
                  <a:srgbClr val="0000FF"/>
                </a:solidFill>
              </a:rPr>
            </a:br>
            <a:r>
              <a:rPr lang="ja-JP" altLang="en-US" sz="2000" dirty="0"/>
              <a:t>最新版</a:t>
            </a:r>
            <a:r>
              <a:rPr lang="en-US" altLang="ja-JP" sz="2000" dirty="0"/>
              <a:t> (</a:t>
            </a:r>
            <a:r>
              <a:rPr lang="nb-NO" altLang="ja-JP" sz="2000" dirty="0"/>
              <a:t>QE-6.4</a:t>
            </a:r>
            <a:r>
              <a:rPr lang="en-US" altLang="ja-JP" sz="2000" dirty="0"/>
              <a:t>) </a:t>
            </a:r>
            <a:r>
              <a:rPr lang="ja-JP" altLang="en-US" sz="2000"/>
              <a:t>：</a:t>
            </a:r>
            <a:r>
              <a:rPr lang="en-US" altLang="ja-JP" sz="2000" b="1" dirty="0">
                <a:solidFill>
                  <a:schemeClr val="accent2"/>
                </a:solidFill>
              </a:rPr>
              <a:t>2019</a:t>
            </a:r>
            <a:r>
              <a:rPr lang="ja-JP" altLang="en-US" sz="2000" b="1">
                <a:solidFill>
                  <a:schemeClr val="accent2"/>
                </a:solidFill>
              </a:rPr>
              <a:t>年</a:t>
            </a:r>
            <a:r>
              <a:rPr lang="en-US" altLang="en-US" sz="2000" b="1" dirty="0">
                <a:solidFill>
                  <a:schemeClr val="accent2"/>
                </a:solidFill>
              </a:rPr>
              <a:t>3</a:t>
            </a:r>
            <a:r>
              <a:rPr lang="ja-JP" altLang="en-US" sz="2000" b="1">
                <a:solidFill>
                  <a:schemeClr val="accent2"/>
                </a:solidFill>
              </a:rPr>
              <a:t>月</a:t>
            </a:r>
            <a:r>
              <a:rPr lang="en-US" altLang="ja-JP" sz="2000" b="1" dirty="0">
                <a:solidFill>
                  <a:schemeClr val="accent2"/>
                </a:solidFill>
              </a:rPr>
              <a:t>28</a:t>
            </a:r>
            <a:r>
              <a:rPr lang="ja-JP" altLang="en-US" sz="2000" b="1">
                <a:solidFill>
                  <a:schemeClr val="accent2"/>
                </a:solidFill>
              </a:rPr>
              <a:t>日現在</a:t>
            </a:r>
            <a:br>
              <a:rPr lang="en-US" altLang="ja-JP" sz="2000" b="1" dirty="0">
                <a:solidFill>
                  <a:schemeClr val="accent2"/>
                </a:solidFill>
              </a:rPr>
            </a:br>
            <a:r>
              <a:rPr lang="ja-JP" altLang="en-US" sz="2000" u="sng"/>
              <a:t>本講習会では、バージョン</a:t>
            </a:r>
            <a:r>
              <a:rPr lang="en-US" altLang="ja-JP" sz="2000" u="sng" dirty="0"/>
              <a:t> 6.3 </a:t>
            </a:r>
            <a:r>
              <a:rPr lang="ja-JP" altLang="en-US" sz="2000" u="sng"/>
              <a:t>を用いる。</a:t>
            </a:r>
            <a:endParaRPr lang="en-US" altLang="ja-JP" sz="2000" dirty="0">
              <a:solidFill>
                <a:srgbClr val="0070C0"/>
              </a:solidFill>
            </a:endParaRPr>
          </a:p>
          <a:p>
            <a:r>
              <a:rPr lang="ja-JP" altLang="en-US" sz="2400" dirty="0"/>
              <a:t>ドキュメント</a:t>
            </a:r>
            <a:br>
              <a:rPr lang="en-US" altLang="ja-JP" sz="2400" dirty="0"/>
            </a:br>
            <a:r>
              <a:rPr lang="en-US" altLang="ja-JP" sz="2000" dirty="0"/>
              <a:t>General documentation</a:t>
            </a:r>
            <a:br>
              <a:rPr lang="en-US" altLang="ja-JP" sz="2000" dirty="0"/>
            </a:br>
            <a:r>
              <a:rPr lang="en-US" altLang="ja-JP" sz="2000" dirty="0">
                <a:solidFill>
                  <a:srgbClr val="0070C0"/>
                </a:solidFill>
              </a:rPr>
              <a:t>http://www.quantum-espresso.org/resources/users-manual</a:t>
            </a:r>
          </a:p>
          <a:p>
            <a:pPr lvl="1"/>
            <a:r>
              <a:rPr lang="en-US" altLang="ja-JP" sz="1800" dirty="0" err="1"/>
              <a:t>PWscf</a:t>
            </a:r>
            <a:r>
              <a:rPr lang="en-US" altLang="ja-JP" sz="1800" dirty="0"/>
              <a:t> User’s Guide (v.6.4)</a:t>
            </a:r>
            <a:br>
              <a:rPr lang="en-US" altLang="ja-JP" sz="1800" dirty="0"/>
            </a:br>
            <a:r>
              <a:rPr lang="en-US" altLang="ja-JP" sz="1800" dirty="0">
                <a:solidFill>
                  <a:srgbClr val="0070C0"/>
                </a:solidFill>
              </a:rPr>
              <a:t>https://</a:t>
            </a:r>
            <a:r>
              <a:rPr lang="en-US" altLang="ja-JP" sz="1800" dirty="0" err="1">
                <a:solidFill>
                  <a:srgbClr val="0070C0"/>
                </a:solidFill>
              </a:rPr>
              <a:t>www.quantum-espresso.org</a:t>
            </a:r>
            <a:r>
              <a:rPr lang="en-US" altLang="ja-JP" sz="1800" dirty="0">
                <a:solidFill>
                  <a:srgbClr val="0070C0"/>
                </a:solidFill>
              </a:rPr>
              <a:t>/Doc/</a:t>
            </a:r>
            <a:r>
              <a:rPr lang="en-US" altLang="ja-JP" sz="1800" dirty="0" err="1">
                <a:solidFill>
                  <a:srgbClr val="0070C0"/>
                </a:solidFill>
              </a:rPr>
              <a:t>user_guide.pdf</a:t>
            </a:r>
            <a:endParaRPr lang="en-US" altLang="ja-JP" sz="1800" dirty="0">
              <a:solidFill>
                <a:srgbClr val="0070C0"/>
              </a:solidFill>
            </a:endParaRPr>
          </a:p>
          <a:p>
            <a:pPr lvl="1"/>
            <a:r>
              <a:rPr lang="en-US" altLang="ja-JP" sz="1800" dirty="0"/>
              <a:t>CP User’s Guide (v.6.4)</a:t>
            </a:r>
            <a:br>
              <a:rPr lang="en-US" altLang="ja-JP" sz="1800" dirty="0"/>
            </a:br>
            <a:r>
              <a:rPr lang="en-US" altLang="ja-JP" sz="1800" dirty="0">
                <a:solidFill>
                  <a:srgbClr val="0070C0"/>
                </a:solidFill>
              </a:rPr>
              <a:t>http://</a:t>
            </a:r>
            <a:r>
              <a:rPr lang="en-US" altLang="ja-JP" sz="1800" dirty="0" err="1">
                <a:solidFill>
                  <a:srgbClr val="0070C0"/>
                </a:solidFill>
              </a:rPr>
              <a:t>www.quantum-espresso.org</a:t>
            </a:r>
            <a:r>
              <a:rPr lang="en-US" altLang="ja-JP" sz="1800" dirty="0">
                <a:solidFill>
                  <a:srgbClr val="0070C0"/>
                </a:solidFill>
              </a:rPr>
              <a:t>/Doc/cp_user_guide.pdf</a:t>
            </a:r>
          </a:p>
          <a:p>
            <a:pPr lvl="1"/>
            <a:r>
              <a:rPr lang="en-US" altLang="ja-JP" sz="1800" dirty="0"/>
              <a:t>Phonon User’s Guide (v.6.4)</a:t>
            </a:r>
            <a:br>
              <a:rPr lang="en-US" altLang="ja-JP" sz="1800" dirty="0"/>
            </a:br>
            <a:r>
              <a:rPr lang="en-US" altLang="ja-JP" sz="1800" dirty="0">
                <a:solidFill>
                  <a:srgbClr val="0070C0"/>
                </a:solidFill>
              </a:rPr>
              <a:t>http://</a:t>
            </a:r>
            <a:r>
              <a:rPr lang="en-US" altLang="ja-JP" sz="1800" dirty="0" err="1">
                <a:solidFill>
                  <a:srgbClr val="0070C0"/>
                </a:solidFill>
              </a:rPr>
              <a:t>www.quantum-espresso.org</a:t>
            </a:r>
            <a:r>
              <a:rPr lang="en-US" altLang="ja-JP" sz="1800" dirty="0">
                <a:solidFill>
                  <a:srgbClr val="0070C0"/>
                </a:solidFill>
              </a:rPr>
              <a:t>/Doc/ph_user_guide.pdf</a:t>
            </a:r>
          </a:p>
          <a:p>
            <a:r>
              <a:rPr lang="ja-JP" altLang="en-US" sz="2400" dirty="0"/>
              <a:t>入力パラメータの説明</a:t>
            </a:r>
            <a:br>
              <a:rPr lang="en-US" altLang="ja-JP" sz="2400" dirty="0"/>
            </a:br>
            <a:r>
              <a:rPr lang="en-US" altLang="ja-JP" sz="2000" dirty="0"/>
              <a:t>Input data description</a:t>
            </a:r>
            <a:br>
              <a:rPr lang="en-US" altLang="ja-JP" sz="2000" dirty="0"/>
            </a:br>
            <a:r>
              <a:rPr lang="en-US" altLang="ja-JP" sz="2000" dirty="0">
                <a:solidFill>
                  <a:srgbClr val="0070C0"/>
                </a:solidFill>
              </a:rPr>
              <a:t>https://</a:t>
            </a:r>
            <a:r>
              <a:rPr lang="en-US" altLang="ja-JP" sz="2000" dirty="0" err="1">
                <a:solidFill>
                  <a:srgbClr val="0070C0"/>
                </a:solidFill>
              </a:rPr>
              <a:t>www.quantum-espresso.org</a:t>
            </a:r>
            <a:r>
              <a:rPr lang="en-US" altLang="ja-JP" sz="2000" dirty="0">
                <a:solidFill>
                  <a:srgbClr val="0070C0"/>
                </a:solidFill>
              </a:rPr>
              <a:t>/resources/users-manual/input-data-description</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14</a:t>
            </a:fld>
            <a:endParaRPr kumimoji="1" lang="ja-JP" altLang="en-US" dirty="0"/>
          </a:p>
        </p:txBody>
      </p:sp>
    </p:spTree>
    <p:extLst>
      <p:ext uri="{BB962C8B-B14F-4D97-AF65-F5344CB8AC3E}">
        <p14:creationId xmlns:p14="http://schemas.microsoft.com/office/powerpoint/2010/main" val="3530257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8"/>
            <a:ext cx="8229600" cy="930073"/>
          </a:xfrm>
        </p:spPr>
        <p:txBody>
          <a:bodyPr/>
          <a:lstStyle/>
          <a:p>
            <a:pPr marL="0" indent="0"/>
            <a:r>
              <a:rPr lang="en-US" altLang="ja-JP" dirty="0">
                <a:solidFill>
                  <a:srgbClr val="1F497D"/>
                </a:solidFill>
              </a:rPr>
              <a:t>Quantum ESPRESSO</a:t>
            </a:r>
            <a:r>
              <a:rPr lang="ja-JP" altLang="en-US" dirty="0">
                <a:solidFill>
                  <a:srgbClr val="1F497D"/>
                </a:solidFill>
              </a:rPr>
              <a:t>について（３）</a:t>
            </a:r>
            <a:endParaRPr lang="en-US" altLang="ja-JP" b="1" dirty="0">
              <a:solidFill>
                <a:srgbClr val="1F497D"/>
              </a:solidFill>
            </a:endParaRPr>
          </a:p>
        </p:txBody>
      </p:sp>
      <p:sp>
        <p:nvSpPr>
          <p:cNvPr id="3" name="コンテンツ プレースホルダー 2"/>
          <p:cNvSpPr>
            <a:spLocks noGrp="1"/>
          </p:cNvSpPr>
          <p:nvPr>
            <p:ph idx="1"/>
          </p:nvPr>
        </p:nvSpPr>
        <p:spPr>
          <a:xfrm>
            <a:off x="183526" y="789683"/>
            <a:ext cx="8776947" cy="6068317"/>
          </a:xfrm>
        </p:spPr>
        <p:txBody>
          <a:bodyPr>
            <a:noAutofit/>
          </a:bodyPr>
          <a:lstStyle/>
          <a:p>
            <a:r>
              <a:rPr lang="en-US" altLang="ja-JP" sz="2400" dirty="0"/>
              <a:t>FAQ </a:t>
            </a:r>
            <a:r>
              <a:rPr lang="ja-JP" altLang="en-US" sz="2400" dirty="0"/>
              <a:t>のページ</a:t>
            </a:r>
            <a:br>
              <a:rPr lang="en-US" altLang="ja-JP" sz="2400" dirty="0"/>
            </a:br>
            <a:r>
              <a:rPr lang="en-US" altLang="ja-JP" sz="2000" dirty="0">
                <a:solidFill>
                  <a:srgbClr val="0070C0"/>
                </a:solidFill>
              </a:rPr>
              <a:t>http://</a:t>
            </a:r>
            <a:r>
              <a:rPr lang="en-US" altLang="ja-JP" sz="2000" dirty="0" err="1">
                <a:solidFill>
                  <a:srgbClr val="0070C0"/>
                </a:solidFill>
              </a:rPr>
              <a:t>www.quantum-espresso.org</a:t>
            </a:r>
            <a:r>
              <a:rPr lang="en-US" altLang="ja-JP" sz="2000" dirty="0">
                <a:solidFill>
                  <a:srgbClr val="0070C0"/>
                </a:solidFill>
              </a:rPr>
              <a:t>/resources/</a:t>
            </a:r>
            <a:r>
              <a:rPr lang="en-US" altLang="ja-JP" sz="2000" dirty="0" err="1">
                <a:solidFill>
                  <a:srgbClr val="0070C0"/>
                </a:solidFill>
              </a:rPr>
              <a:t>faq</a:t>
            </a:r>
            <a:endParaRPr lang="en-US" altLang="ja-JP" sz="2000" dirty="0">
              <a:solidFill>
                <a:srgbClr val="0070C0"/>
              </a:solidFill>
            </a:endParaRPr>
          </a:p>
          <a:p>
            <a:pPr marL="800100" lvl="1" indent="-342900">
              <a:buFont typeface="+mj-lt"/>
              <a:buAutoNum type="arabicPeriod"/>
            </a:pPr>
            <a:r>
              <a:rPr lang="en-US" altLang="ja-JP" sz="2400" dirty="0"/>
              <a:t>Installation</a:t>
            </a:r>
          </a:p>
          <a:p>
            <a:pPr marL="800100" lvl="1" indent="-342900">
              <a:buFont typeface="+mj-lt"/>
              <a:buAutoNum type="arabicPeriod"/>
            </a:pPr>
            <a:r>
              <a:rPr lang="en-US" altLang="ja-JP" sz="2400" dirty="0"/>
              <a:t>Pseudopotentials</a:t>
            </a:r>
          </a:p>
          <a:p>
            <a:pPr marL="800100" lvl="1" indent="-342900">
              <a:buFont typeface="+mj-lt"/>
              <a:buAutoNum type="arabicPeriod"/>
            </a:pPr>
            <a:r>
              <a:rPr lang="en-US" altLang="ja-JP" sz="2400" dirty="0"/>
              <a:t>Input data</a:t>
            </a:r>
          </a:p>
          <a:p>
            <a:pPr marL="800100" lvl="1" indent="-342900">
              <a:buFont typeface="+mj-lt"/>
              <a:buAutoNum type="arabicPeriod"/>
            </a:pPr>
            <a:r>
              <a:rPr lang="en-US" altLang="ja-JP" sz="2400" dirty="0"/>
              <a:t>Parallel execution</a:t>
            </a:r>
          </a:p>
          <a:p>
            <a:pPr marL="800100" lvl="1" indent="-342900">
              <a:buFont typeface="+mj-lt"/>
              <a:buAutoNum type="arabicPeriod"/>
            </a:pPr>
            <a:r>
              <a:rPr lang="en-US" altLang="ja-JP" sz="2400" dirty="0">
                <a:solidFill>
                  <a:schemeClr val="accent2"/>
                </a:solidFill>
              </a:rPr>
              <a:t>Frequent errors during execution</a:t>
            </a:r>
          </a:p>
          <a:p>
            <a:pPr marL="800100" lvl="1" indent="-342900">
              <a:buFont typeface="+mj-lt"/>
              <a:buAutoNum type="arabicPeriod"/>
            </a:pPr>
            <a:r>
              <a:rPr lang="en-US" altLang="ja-JP" sz="2400" dirty="0"/>
              <a:t>Self Consistency</a:t>
            </a:r>
          </a:p>
          <a:p>
            <a:pPr marL="800100" lvl="1" indent="-342900">
              <a:buFont typeface="+mj-lt"/>
              <a:buAutoNum type="arabicPeriod"/>
            </a:pPr>
            <a:r>
              <a:rPr lang="en-US" altLang="ja-JP" sz="2400" dirty="0"/>
              <a:t>Phonons</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15</a:t>
            </a:fld>
            <a:endParaRPr kumimoji="1" lang="ja-JP" altLang="en-US"/>
          </a:p>
        </p:txBody>
      </p:sp>
      <p:sp>
        <p:nvSpPr>
          <p:cNvPr id="5" name="テキスト ボックス 4"/>
          <p:cNvSpPr txBox="1"/>
          <p:nvPr/>
        </p:nvSpPr>
        <p:spPr>
          <a:xfrm>
            <a:off x="5428202" y="3324085"/>
            <a:ext cx="2672885" cy="646331"/>
          </a:xfrm>
          <a:prstGeom prst="rect">
            <a:avLst/>
          </a:prstGeom>
          <a:noFill/>
          <a:ln>
            <a:solidFill>
              <a:schemeClr val="tx1"/>
            </a:solidFill>
          </a:ln>
        </p:spPr>
        <p:txBody>
          <a:bodyPr wrap="square" rtlCol="0">
            <a:spAutoFit/>
          </a:bodyPr>
          <a:lstStyle/>
          <a:p>
            <a:r>
              <a:rPr kumimoji="1" lang="ja-JP" altLang="en-US" dirty="0">
                <a:solidFill>
                  <a:srgbClr val="000000"/>
                </a:solidFill>
              </a:rPr>
              <a:t>よく起こる（と報告のある）実行中のエラー</a:t>
            </a:r>
          </a:p>
        </p:txBody>
      </p:sp>
    </p:spTree>
    <p:extLst>
      <p:ext uri="{BB962C8B-B14F-4D97-AF65-F5344CB8AC3E}">
        <p14:creationId xmlns:p14="http://schemas.microsoft.com/office/powerpoint/2010/main" val="385154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708660" y="1588770"/>
            <a:ext cx="7726680" cy="982980"/>
          </a:xfrm>
          <a:prstGeom prst="rect">
            <a:avLst/>
          </a:prstGeom>
          <a:noFill/>
          <a:ln w="25400" cap="flat">
            <a:solidFill>
              <a:srgbClr val="FF7F00"/>
            </a:solidFill>
            <a:prstDash val="solid"/>
            <a:miter lim="800000"/>
            <a:headEnd type="none" w="med" len="med"/>
            <a:tailEnd type="none" w="med" len="med"/>
          </a:ln>
        </p:spPr>
        <p:txBody>
          <a:bodyPr lIns="0" tIns="0" rIns="0" bIns="0">
            <a:prstTxWarp prst="textNoShape">
              <a:avLst/>
            </a:prstTxWarp>
          </a:bodyPr>
          <a:lstStyle/>
          <a:p>
            <a:endParaRPr lang="ja-JP" altLang="en-US">
              <a:latin typeface="+mn-ea"/>
            </a:endParaRPr>
          </a:p>
        </p:txBody>
      </p:sp>
      <p:sp>
        <p:nvSpPr>
          <p:cNvPr id="17410" name="Rectangle 2"/>
          <p:cNvSpPr>
            <a:spLocks noGrp="1" noChangeArrowheads="1"/>
          </p:cNvSpPr>
          <p:nvPr>
            <p:ph type="title"/>
          </p:nvPr>
        </p:nvSpPr>
        <p:spPr>
          <a:xfrm>
            <a:off x="891540" y="781848"/>
            <a:ext cx="7360920" cy="779657"/>
          </a:xfrm>
          <a:ln/>
        </p:spPr>
        <p:txBody>
          <a:bodyPr/>
          <a:lstStyle/>
          <a:p>
            <a:r>
              <a:rPr lang="ja-JP" altLang="en-US" sz="4300" dirty="0">
                <a:latin typeface="+mn-ea"/>
                <a:cs typeface="ヒラギノ角ゴ Pro W3" charset="-128"/>
                <a:sym typeface="ヒラギノ角ゴ Pro W3" charset="-128"/>
              </a:rPr>
              <a:t>第一原理的電子状態計算</a:t>
            </a:r>
          </a:p>
        </p:txBody>
      </p:sp>
      <p:sp>
        <p:nvSpPr>
          <p:cNvPr id="17411" name="Rectangle 3"/>
          <p:cNvSpPr>
            <a:spLocks noGrp="1" noChangeArrowheads="1"/>
          </p:cNvSpPr>
          <p:nvPr>
            <p:ph type="body" idx="1"/>
          </p:nvPr>
        </p:nvSpPr>
        <p:spPr>
          <a:xfrm>
            <a:off x="640080" y="2766060"/>
            <a:ext cx="7360920" cy="3566160"/>
          </a:xfrm>
          <a:ln/>
        </p:spPr>
        <p:txBody>
          <a:bodyPr>
            <a:normAutofit/>
          </a:bodyPr>
          <a:lstStyle/>
          <a:p>
            <a:pPr marL="628650">
              <a:spcBef>
                <a:spcPct val="0"/>
              </a:spcBef>
              <a:spcAft>
                <a:spcPts val="1800"/>
              </a:spcAft>
            </a:pPr>
            <a:r>
              <a:rPr lang="ja-JP" altLang="en-US" sz="2800" dirty="0">
                <a:latin typeface="+mn-ea"/>
                <a:cs typeface="ヒラギノ角ゴ Pro W3" charset="-128"/>
                <a:sym typeface="ヒラギノ角ゴ Pro W3" charset="-128"/>
              </a:rPr>
              <a:t>電子</a:t>
            </a:r>
            <a:r>
              <a:rPr lang="en-US" altLang="ja-JP" sz="2800" dirty="0">
                <a:latin typeface="+mn-ea"/>
                <a:cs typeface="ヒラギノ角ゴ Pro W3" charset="-128"/>
                <a:sym typeface="ヒラギノ角ゴ Pro W3" charset="-128"/>
              </a:rPr>
              <a:t>↔</a:t>
            </a:r>
            <a:r>
              <a:rPr lang="ja-JP" altLang="en-US" sz="2800" dirty="0">
                <a:latin typeface="+mn-ea"/>
                <a:cs typeface="ヒラギノ角ゴ Pro W3" charset="-128"/>
                <a:sym typeface="ヒラギノ角ゴ Pro W3" charset="-128"/>
              </a:rPr>
              <a:t>電子相互作用</a:t>
            </a:r>
            <a:endParaRPr lang="en-US" altLang="ja-JP" sz="2800" dirty="0">
              <a:latin typeface="+mn-ea"/>
              <a:cs typeface="ヒラギノ角ゴ Pro W3" charset="-128"/>
              <a:sym typeface="ヒラギノ角ゴ Pro W3" charset="-128"/>
            </a:endParaRPr>
          </a:p>
          <a:p>
            <a:pPr marL="628650">
              <a:spcAft>
                <a:spcPts val="1800"/>
              </a:spcAft>
            </a:pPr>
            <a:r>
              <a:rPr lang="ja-JP" altLang="en-US" sz="2800" dirty="0">
                <a:latin typeface="+mn-ea"/>
                <a:cs typeface="ヒラギノ角ゴ Pro W3" charset="-128"/>
                <a:sym typeface="ヒラギノ角ゴ Pro W3" charset="-128"/>
              </a:rPr>
              <a:t>電子</a:t>
            </a:r>
            <a:r>
              <a:rPr lang="en-US" altLang="ja-JP" sz="2800" dirty="0">
                <a:latin typeface="+mn-ea"/>
                <a:cs typeface="ヒラギノ角ゴ Pro W3" charset="-128"/>
                <a:sym typeface="ヒラギノ角ゴ Pro W3" charset="-128"/>
              </a:rPr>
              <a:t>↔</a:t>
            </a:r>
            <a:r>
              <a:rPr lang="ja-JP" altLang="en-US" sz="2800" dirty="0">
                <a:latin typeface="+mn-ea"/>
                <a:cs typeface="ヒラギノ角ゴ Pro W3" charset="-128"/>
                <a:sym typeface="ヒラギノ角ゴ Pro W3" charset="-128"/>
              </a:rPr>
              <a:t>原子核相互作用</a:t>
            </a:r>
            <a:endParaRPr lang="en-US" altLang="ja-JP" sz="2800" dirty="0">
              <a:latin typeface="+mn-ea"/>
              <a:cs typeface="ヒラギノ角ゴ Pro W3" charset="-128"/>
              <a:sym typeface="ヒラギノ角ゴ Pro W3" charset="-128"/>
            </a:endParaRPr>
          </a:p>
          <a:p>
            <a:pPr marL="628650">
              <a:spcAft>
                <a:spcPts val="1800"/>
              </a:spcAft>
            </a:pPr>
            <a:r>
              <a:rPr lang="ja-JP" altLang="en-US" sz="2800" dirty="0">
                <a:latin typeface="+mn-ea"/>
                <a:cs typeface="ヒラギノ角ゴ Pro W3" charset="-128"/>
                <a:sym typeface="ヒラギノ角ゴ Pro W3" charset="-128"/>
              </a:rPr>
              <a:t>電子の運動エネルギー</a:t>
            </a:r>
            <a:r>
              <a:rPr lang="en-US" altLang="ja-JP" sz="2800" dirty="0">
                <a:latin typeface="+mn-ea"/>
                <a:cs typeface="ヒラギノ角ゴ Pro W3" charset="-128"/>
                <a:sym typeface="ヒラギノ角ゴ Pro W3" charset="-128"/>
              </a:rPr>
              <a:t>    p</a:t>
            </a:r>
            <a:r>
              <a:rPr lang="en-US" altLang="ja-JP" sz="2800" baseline="50000" dirty="0">
                <a:latin typeface="+mn-ea"/>
                <a:cs typeface="ヒラギノ角ゴ Pro W3" charset="-128"/>
                <a:sym typeface="ヒラギノ角ゴ Pro W3" charset="-128"/>
              </a:rPr>
              <a:t>2</a:t>
            </a:r>
            <a:r>
              <a:rPr lang="en-US" altLang="ja-JP" sz="2800" dirty="0">
                <a:latin typeface="+mn-ea"/>
                <a:cs typeface="ヒラギノ角ゴ Pro W3" charset="-128"/>
                <a:sym typeface="ヒラギノ角ゴ Pro W3" charset="-128"/>
              </a:rPr>
              <a:t>/2m</a:t>
            </a:r>
          </a:p>
          <a:p>
            <a:pPr marL="628650">
              <a:spcAft>
                <a:spcPts val="1800"/>
              </a:spcAft>
            </a:pPr>
            <a:r>
              <a:rPr lang="ja-JP" altLang="en-US" sz="2800" dirty="0">
                <a:latin typeface="+mn-ea"/>
                <a:cs typeface="ヒラギノ角ゴ Pro W3" charset="-128"/>
                <a:sym typeface="ヒラギノ角ゴ Pro W3" charset="-128"/>
              </a:rPr>
              <a:t>波動関数</a:t>
            </a:r>
            <a:r>
              <a:rPr lang="en-US" altLang="ja-JP" sz="2800" dirty="0">
                <a:latin typeface="+mn-ea"/>
                <a:cs typeface="ヒラギノ角ゴ Pro W3" charset="-128"/>
                <a:sym typeface="ヒラギノ角ゴ Pro W3" charset="-128"/>
              </a:rPr>
              <a:t> </a:t>
            </a:r>
            <a:r>
              <a:rPr lang="ja-JP" altLang="en-US" sz="2800" dirty="0">
                <a:latin typeface="+mn-ea"/>
                <a:cs typeface="ヒラギノ角ゴ Pro W3" charset="-128"/>
                <a:sym typeface="ヒラギノ角ゴ Pro W3" charset="-128"/>
              </a:rPr>
              <a:t>連続空間上</a:t>
            </a:r>
          </a:p>
        </p:txBody>
      </p:sp>
      <p:sp>
        <p:nvSpPr>
          <p:cNvPr id="17412" name="Rectangle 4"/>
          <p:cNvSpPr>
            <a:spLocks/>
          </p:cNvSpPr>
          <p:nvPr/>
        </p:nvSpPr>
        <p:spPr bwMode="auto">
          <a:xfrm>
            <a:off x="1205783" y="1588770"/>
            <a:ext cx="4523986" cy="98298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tabLst>
                <a:tab pos="754380" algn="l"/>
                <a:tab pos="5326380" algn="l"/>
                <a:tab pos="754380" algn="l"/>
                <a:tab pos="5326380" algn="l"/>
              </a:tabLst>
            </a:pPr>
            <a:r>
              <a:rPr lang="ja-JP" altLang="en-US" sz="2400" dirty="0">
                <a:solidFill>
                  <a:schemeClr val="tx1"/>
                </a:solidFill>
                <a:latin typeface="+mn-ea"/>
                <a:cs typeface="ヒラギノ角ゴ Pro W3" charset="-128"/>
                <a:sym typeface="ヒラギノ角ゴ Pro W3" charset="-128"/>
              </a:rPr>
              <a:t>写実的に物質中の電子の性質を</a:t>
            </a:r>
            <a:endParaRPr lang="en-US" altLang="ja-JP" sz="2400" dirty="0">
              <a:solidFill>
                <a:schemeClr val="tx1"/>
              </a:solidFill>
              <a:latin typeface="+mn-ea"/>
              <a:cs typeface="ヒラギノ角ゴ Pro W3" charset="-128"/>
              <a:sym typeface="ヒラギノ角ゴ Pro W3" charset="-128"/>
            </a:endParaRPr>
          </a:p>
          <a:p>
            <a:pPr>
              <a:tabLst>
                <a:tab pos="754380" algn="l"/>
                <a:tab pos="5326380" algn="l"/>
                <a:tab pos="754380" algn="l"/>
                <a:tab pos="5326380" algn="l"/>
              </a:tabLst>
            </a:pPr>
            <a:r>
              <a:rPr lang="ja-JP" altLang="en-US" sz="2400" dirty="0">
                <a:solidFill>
                  <a:schemeClr val="tx1"/>
                </a:solidFill>
                <a:latin typeface="+mn-ea"/>
                <a:cs typeface="ヒラギノ角ゴ Pro W3" charset="-128"/>
                <a:sym typeface="ヒラギノ角ゴ Pro W3" charset="-128"/>
              </a:rPr>
              <a:t>シミュレートする計算</a:t>
            </a:r>
          </a:p>
        </p:txBody>
      </p:sp>
      <p:sp>
        <p:nvSpPr>
          <p:cNvPr id="17413" name="Rectangle 5"/>
          <p:cNvSpPr>
            <a:spLocks/>
          </p:cNvSpPr>
          <p:nvPr/>
        </p:nvSpPr>
        <p:spPr bwMode="auto">
          <a:xfrm>
            <a:off x="6607061" y="1895594"/>
            <a:ext cx="1538883" cy="369332"/>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ja-JP" altLang="en-US" sz="2400" dirty="0">
                <a:solidFill>
                  <a:schemeClr val="tx1"/>
                </a:solidFill>
                <a:latin typeface="+mn-ea"/>
                <a:cs typeface="ヒラギノ角ゴ Pro W3" charset="-128"/>
                <a:sym typeface="ヒラギノ角ゴ Pro W3" charset="-128"/>
              </a:rPr>
              <a:t>近似はする</a:t>
            </a:r>
          </a:p>
        </p:txBody>
      </p:sp>
      <p:sp>
        <p:nvSpPr>
          <p:cNvPr id="17414" name="Rectangle 6"/>
          <p:cNvSpPr>
            <a:spLocks/>
          </p:cNvSpPr>
          <p:nvPr/>
        </p:nvSpPr>
        <p:spPr bwMode="auto">
          <a:xfrm>
            <a:off x="5375954" y="3159093"/>
            <a:ext cx="2305920" cy="369332"/>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ja-JP" altLang="en-US" sz="2400" dirty="0">
                <a:solidFill>
                  <a:schemeClr val="tx1"/>
                </a:solidFill>
                <a:latin typeface="+mn-ea"/>
                <a:cs typeface="ヒラギノ角ゴ Pro W3" charset="-128"/>
                <a:sym typeface="ヒラギノ角ゴ Pro W3" charset="-128"/>
              </a:rPr>
              <a:t>クーロン相互作用</a:t>
            </a:r>
          </a:p>
        </p:txBody>
      </p:sp>
      <p:sp>
        <p:nvSpPr>
          <p:cNvPr id="17415" name="Rectangle 7"/>
          <p:cNvSpPr>
            <a:spLocks/>
          </p:cNvSpPr>
          <p:nvPr/>
        </p:nvSpPr>
        <p:spPr bwMode="auto">
          <a:xfrm>
            <a:off x="6412230" y="1760220"/>
            <a:ext cx="1954530" cy="640080"/>
          </a:xfrm>
          <a:prstGeom prst="rect">
            <a:avLst/>
          </a:prstGeom>
          <a:noFill/>
          <a:ln w="25400" cap="flat">
            <a:solidFill>
              <a:schemeClr val="tx1"/>
            </a:solidFill>
            <a:prstDash val="solid"/>
            <a:miter lim="800000"/>
            <a:headEnd type="none" w="med" len="med"/>
            <a:tailEnd type="none" w="med" len="med"/>
          </a:ln>
        </p:spPr>
        <p:txBody>
          <a:bodyPr lIns="0" tIns="0" rIns="0" bIns="0">
            <a:prstTxWarp prst="textNoShape">
              <a:avLst/>
            </a:prstTxWarp>
          </a:bodyPr>
          <a:lstStyle/>
          <a:p>
            <a:endParaRPr lang="ja-JP" altLang="en-US">
              <a:latin typeface="+mn-ea"/>
            </a:endParaRP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latin typeface="+mn-ea"/>
              </a:rPr>
              <a:pPr/>
              <a:t>16</a:t>
            </a:fld>
            <a:endParaRPr kumimoji="1" lang="ja-JP" altLang="en-US">
              <a:latin typeface="+mn-ea"/>
            </a:endParaRPr>
          </a:p>
        </p:txBody>
      </p:sp>
    </p:spTree>
    <p:extLst>
      <p:ext uri="{BB962C8B-B14F-4D97-AF65-F5344CB8AC3E}">
        <p14:creationId xmlns:p14="http://schemas.microsoft.com/office/powerpoint/2010/main" val="19269635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891540" y="342900"/>
            <a:ext cx="7360920" cy="1051560"/>
          </a:xfrm>
          <a:ln/>
        </p:spPr>
        <p:txBody>
          <a:bodyPr/>
          <a:lstStyle/>
          <a:p>
            <a:r>
              <a:rPr lang="ja-JP" altLang="en-US"/>
              <a:t>第一原理計算の意義</a:t>
            </a:r>
            <a:r>
              <a:rPr lang="en-US" altLang="ja-JP"/>
              <a:t>	</a:t>
            </a:r>
          </a:p>
        </p:txBody>
      </p:sp>
      <p:sp>
        <p:nvSpPr>
          <p:cNvPr id="18434" name="Rectangle 2"/>
          <p:cNvSpPr>
            <a:spLocks noGrp="1" noChangeArrowheads="1"/>
          </p:cNvSpPr>
          <p:nvPr>
            <p:ph type="body" idx="1"/>
          </p:nvPr>
        </p:nvSpPr>
        <p:spPr>
          <a:xfrm>
            <a:off x="548640" y="2228850"/>
            <a:ext cx="8046720" cy="3657600"/>
          </a:xfrm>
          <a:ln/>
        </p:spPr>
        <p:txBody>
          <a:bodyPr/>
          <a:lstStyle/>
          <a:p>
            <a:pPr marL="628650"/>
            <a:r>
              <a:rPr lang="ja-JP" altLang="en-US" dirty="0"/>
              <a:t>原子構造</a:t>
            </a:r>
            <a:r>
              <a:rPr lang="en-US" altLang="ja-JP" dirty="0"/>
              <a:t>(</a:t>
            </a:r>
            <a:r>
              <a:rPr lang="ja-JP" altLang="en-US" dirty="0"/>
              <a:t>原子の配列</a:t>
            </a:r>
            <a:r>
              <a:rPr lang="en-US" altLang="ja-JP" dirty="0"/>
              <a:t>)</a:t>
            </a:r>
          </a:p>
          <a:p>
            <a:pPr marL="628650">
              <a:buNone/>
            </a:pPr>
            <a:r>
              <a:rPr lang="en-US" altLang="ja-JP" dirty="0"/>
              <a:t>   ⇔ </a:t>
            </a:r>
            <a:r>
              <a:rPr lang="ja-JP" altLang="en-US" dirty="0"/>
              <a:t>格子モデル</a:t>
            </a:r>
            <a:endParaRPr lang="en-US" altLang="ja-JP" dirty="0"/>
          </a:p>
          <a:p>
            <a:pPr marL="937260" lvl="1"/>
            <a:r>
              <a:rPr lang="ja-JP" altLang="en-US" dirty="0"/>
              <a:t>構造の安定性の評価、安定構造の予測</a:t>
            </a:r>
            <a:endParaRPr lang="en-US" altLang="ja-JP" dirty="0"/>
          </a:p>
          <a:p>
            <a:pPr marL="937260" lvl="1"/>
            <a:r>
              <a:rPr lang="ja-JP" altLang="en-US" dirty="0"/>
              <a:t>化学反応における経路、活性化エネルギー</a:t>
            </a:r>
            <a:endParaRPr lang="en-US" altLang="ja-JP" dirty="0"/>
          </a:p>
          <a:p>
            <a:pPr marL="628650"/>
            <a:r>
              <a:rPr lang="ja-JP" altLang="en-US" dirty="0"/>
              <a:t>電子状態の理解、予測</a:t>
            </a:r>
          </a:p>
        </p:txBody>
      </p:sp>
      <p:sp>
        <p:nvSpPr>
          <p:cNvPr id="18435" name="Rectangle 3"/>
          <p:cNvSpPr>
            <a:spLocks/>
          </p:cNvSpPr>
          <p:nvPr/>
        </p:nvSpPr>
        <p:spPr bwMode="auto">
          <a:xfrm>
            <a:off x="690087" y="1609844"/>
            <a:ext cx="6495318" cy="369332"/>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ja-JP" altLang="en-US" sz="2400" dirty="0">
                <a:solidFill>
                  <a:schemeClr val="tx1"/>
                </a:solidFill>
                <a:latin typeface="+mn-ea"/>
              </a:rPr>
              <a:t>写実性による定量的評価</a:t>
            </a:r>
            <a:r>
              <a:rPr lang="en-US" altLang="ja-JP" sz="2400" dirty="0">
                <a:solidFill>
                  <a:schemeClr val="tx1"/>
                </a:solidFill>
                <a:latin typeface="+mn-ea"/>
              </a:rPr>
              <a:t> </a:t>
            </a:r>
            <a:r>
              <a:rPr lang="en-US" altLang="ja-JP" sz="2400" dirty="0">
                <a:solidFill>
                  <a:schemeClr val="tx1"/>
                </a:solidFill>
                <a:latin typeface="+mn-ea"/>
                <a:cs typeface="Lucida Grande" charset="0"/>
              </a:rPr>
              <a:t>→ </a:t>
            </a:r>
            <a:r>
              <a:rPr lang="ja-JP" altLang="en-US" sz="2400" dirty="0">
                <a:solidFill>
                  <a:schemeClr val="tx1"/>
                </a:solidFill>
                <a:latin typeface="+mn-ea"/>
                <a:cs typeface="Lucida Grande" charset="0"/>
              </a:rPr>
              <a:t>実験とは独立な視点</a:t>
            </a: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17</a:t>
            </a:fld>
            <a:endParaRPr kumimoji="1" lang="ja-JP" altLang="en-US"/>
          </a:p>
        </p:txBody>
      </p:sp>
    </p:spTree>
    <p:extLst>
      <p:ext uri="{BB962C8B-B14F-4D97-AF65-F5344CB8AC3E}">
        <p14:creationId xmlns:p14="http://schemas.microsoft.com/office/powerpoint/2010/main" val="9458978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468630" y="3863340"/>
            <a:ext cx="8469630" cy="2606040"/>
          </a:xfrm>
          <a:prstGeom prst="rect">
            <a:avLst/>
          </a:prstGeom>
          <a:noFill/>
          <a:ln w="25400" cap="flat">
            <a:solidFill>
              <a:srgbClr val="FF7F00"/>
            </a:solidFill>
            <a:prstDash val="solid"/>
            <a:miter lim="800000"/>
            <a:headEnd type="none" w="med" len="med"/>
            <a:tailEnd type="none" w="med" len="med"/>
          </a:ln>
        </p:spPr>
        <p:txBody>
          <a:bodyPr lIns="0" tIns="0" rIns="0" bIns="0">
            <a:prstTxWarp prst="textNoShape">
              <a:avLst/>
            </a:prstTxWarp>
          </a:bodyPr>
          <a:lstStyle/>
          <a:p>
            <a:endParaRPr lang="ja-JP" altLang="en-US"/>
          </a:p>
        </p:txBody>
      </p:sp>
      <p:sp>
        <p:nvSpPr>
          <p:cNvPr id="19458" name="Rectangle 2"/>
          <p:cNvSpPr>
            <a:spLocks noGrp="1" noChangeArrowheads="1"/>
          </p:cNvSpPr>
          <p:nvPr>
            <p:ph type="title"/>
          </p:nvPr>
        </p:nvSpPr>
        <p:spPr>
          <a:xfrm>
            <a:off x="891540" y="285750"/>
            <a:ext cx="7360920" cy="891540"/>
          </a:xfrm>
          <a:ln/>
        </p:spPr>
        <p:txBody>
          <a:bodyPr/>
          <a:lstStyle/>
          <a:p>
            <a:r>
              <a:rPr lang="en-US" altLang="ja-JP"/>
              <a:t>Kohn-Sham</a:t>
            </a:r>
            <a:r>
              <a:rPr lang="ja-JP" altLang="en-US"/>
              <a:t>方程式</a:t>
            </a:r>
          </a:p>
        </p:txBody>
      </p:sp>
      <p:pic>
        <p:nvPicPr>
          <p:cNvPr id="19459" name="Picture 3"/>
          <p:cNvPicPr>
            <a:picLocks noChangeAspect="1" noChangeArrowheads="1"/>
          </p:cNvPicPr>
          <p:nvPr/>
        </p:nvPicPr>
        <p:blipFill>
          <a:blip r:embed="rId2"/>
          <a:srcRect/>
          <a:stretch>
            <a:fillRect/>
          </a:stretch>
        </p:blipFill>
        <p:spPr bwMode="auto">
          <a:xfrm>
            <a:off x="861537" y="5326380"/>
            <a:ext cx="3876198" cy="742950"/>
          </a:xfrm>
          <a:prstGeom prst="rect">
            <a:avLst/>
          </a:prstGeom>
          <a:noFill/>
          <a:ln w="12700" cap="flat">
            <a:noFill/>
            <a:miter lim="800000"/>
            <a:headEnd/>
            <a:tailEnd/>
          </a:ln>
        </p:spPr>
      </p:pic>
      <p:pic>
        <p:nvPicPr>
          <p:cNvPr id="19460" name="Picture 4"/>
          <p:cNvPicPr>
            <a:picLocks noChangeAspect="1" noChangeArrowheads="1"/>
          </p:cNvPicPr>
          <p:nvPr/>
        </p:nvPicPr>
        <p:blipFill>
          <a:blip r:embed="rId3"/>
          <a:srcRect/>
          <a:stretch>
            <a:fillRect/>
          </a:stretch>
        </p:blipFill>
        <p:spPr bwMode="auto">
          <a:xfrm>
            <a:off x="5189220" y="5463540"/>
            <a:ext cx="3221832" cy="777240"/>
          </a:xfrm>
          <a:prstGeom prst="rect">
            <a:avLst/>
          </a:prstGeom>
          <a:noFill/>
          <a:ln w="12700" cap="flat">
            <a:noFill/>
            <a:miter lim="800000"/>
            <a:headEnd/>
            <a:tailEnd/>
          </a:ln>
        </p:spPr>
      </p:pic>
      <p:pic>
        <p:nvPicPr>
          <p:cNvPr id="19461" name="Picture 5"/>
          <p:cNvPicPr>
            <a:picLocks noChangeAspect="1" noChangeArrowheads="1"/>
          </p:cNvPicPr>
          <p:nvPr/>
        </p:nvPicPr>
        <p:blipFill>
          <a:blip r:embed="rId4"/>
          <a:srcRect/>
          <a:stretch>
            <a:fillRect/>
          </a:stretch>
        </p:blipFill>
        <p:spPr bwMode="auto">
          <a:xfrm>
            <a:off x="1770222" y="4286250"/>
            <a:ext cx="5876448" cy="742950"/>
          </a:xfrm>
          <a:prstGeom prst="rect">
            <a:avLst/>
          </a:prstGeom>
          <a:noFill/>
          <a:ln w="12700" cap="flat">
            <a:noFill/>
            <a:miter lim="800000"/>
            <a:headEnd/>
            <a:tailEnd/>
          </a:ln>
        </p:spPr>
      </p:pic>
      <p:sp>
        <p:nvSpPr>
          <p:cNvPr id="19462" name="Rectangle 6"/>
          <p:cNvSpPr>
            <a:spLocks/>
          </p:cNvSpPr>
          <p:nvPr/>
        </p:nvSpPr>
        <p:spPr bwMode="auto">
          <a:xfrm>
            <a:off x="2628900" y="3566160"/>
            <a:ext cx="3874770" cy="594360"/>
          </a:xfrm>
          <a:prstGeom prst="rect">
            <a:avLst/>
          </a:prstGeom>
          <a:solidFill>
            <a:schemeClr val="bg1"/>
          </a:solidFill>
          <a:ln w="25400" cap="flat">
            <a:solidFill>
              <a:srgbClr val="FF7F00"/>
            </a:solidFill>
            <a:prstDash val="solid"/>
            <a:miter lim="800000"/>
            <a:headEnd type="none" w="med" len="med"/>
            <a:tailEnd type="none" w="med" len="med"/>
          </a:ln>
        </p:spPr>
        <p:txBody>
          <a:bodyPr lIns="0" tIns="0" rIns="0" bIns="0">
            <a:prstTxWarp prst="textNoShape">
              <a:avLst/>
            </a:prstTxWarp>
          </a:bodyPr>
          <a:lstStyle/>
          <a:p>
            <a:endParaRPr lang="ja-JP" altLang="en-US"/>
          </a:p>
        </p:txBody>
      </p:sp>
      <p:sp>
        <p:nvSpPr>
          <p:cNvPr id="19463" name="Rectangle 7"/>
          <p:cNvSpPr>
            <a:spLocks/>
          </p:cNvSpPr>
          <p:nvPr/>
        </p:nvSpPr>
        <p:spPr bwMode="auto">
          <a:xfrm>
            <a:off x="2974688" y="3672959"/>
            <a:ext cx="3212668" cy="369332"/>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altLang="ja-JP" sz="2400" dirty="0" err="1">
                <a:solidFill>
                  <a:schemeClr val="tx1"/>
                </a:solidFill>
                <a:ea typeface="Gill Sans" charset="0"/>
                <a:cs typeface="Gill Sans" charset="0"/>
              </a:rPr>
              <a:t>V</a:t>
            </a:r>
            <a:r>
              <a:rPr lang="en-US" altLang="ja-JP" sz="2400" baseline="-6000" dirty="0" err="1">
                <a:solidFill>
                  <a:schemeClr val="tx1"/>
                </a:solidFill>
                <a:ea typeface="Gill Sans" charset="0"/>
                <a:cs typeface="Gill Sans" charset="0"/>
              </a:rPr>
              <a:t>eff</a:t>
            </a:r>
            <a:r>
              <a:rPr lang="en-US" altLang="ja-JP" sz="2400" baseline="-6000" dirty="0">
                <a:solidFill>
                  <a:schemeClr val="tx1"/>
                </a:solidFill>
                <a:ea typeface="Gill Sans" charset="0"/>
                <a:cs typeface="Gill Sans" charset="0"/>
              </a:rPr>
              <a:t> </a:t>
            </a:r>
            <a:r>
              <a:rPr lang="ja-JP" altLang="en-US" sz="2400" dirty="0">
                <a:solidFill>
                  <a:schemeClr val="tx1"/>
                </a:solidFill>
              </a:rPr>
              <a:t>と</a:t>
            </a:r>
            <a:r>
              <a:rPr lang="en-US" altLang="ja-JP" sz="2400" dirty="0">
                <a:solidFill>
                  <a:schemeClr val="tx1"/>
                </a:solidFill>
              </a:rPr>
              <a:t> </a:t>
            </a:r>
            <a:r>
              <a:rPr lang="en-US" altLang="ja-JP" sz="2400" dirty="0" err="1">
                <a:solidFill>
                  <a:schemeClr val="tx1"/>
                </a:solidFill>
              </a:rPr>
              <a:t>ρ</a:t>
            </a:r>
            <a:r>
              <a:rPr lang="en-US" altLang="ja-JP" sz="2400" dirty="0">
                <a:solidFill>
                  <a:schemeClr val="tx1"/>
                </a:solidFill>
              </a:rPr>
              <a:t> </a:t>
            </a:r>
            <a:r>
              <a:rPr lang="ja-JP" altLang="en-US" sz="2400" dirty="0">
                <a:solidFill>
                  <a:schemeClr val="tx1"/>
                </a:solidFill>
              </a:rPr>
              <a:t>について</a:t>
            </a:r>
            <a:r>
              <a:rPr lang="en-US" altLang="ja-JP" sz="2400" dirty="0">
                <a:solidFill>
                  <a:schemeClr val="tx1"/>
                </a:solidFill>
              </a:rPr>
              <a:t>SCF</a:t>
            </a:r>
            <a:r>
              <a:rPr lang="ja-JP" altLang="en-US" sz="2400" dirty="0">
                <a:solidFill>
                  <a:schemeClr val="tx1"/>
                </a:solidFill>
              </a:rPr>
              <a:t>計算</a:t>
            </a:r>
            <a:endParaRPr lang="en-US" altLang="ja-JP" sz="2400" dirty="0">
              <a:solidFill>
                <a:schemeClr val="tx1"/>
              </a:solidFill>
            </a:endParaRPr>
          </a:p>
        </p:txBody>
      </p:sp>
      <p:sp>
        <p:nvSpPr>
          <p:cNvPr id="19464" name="Rectangle 8"/>
          <p:cNvSpPr>
            <a:spLocks noGrp="1" noChangeArrowheads="1"/>
          </p:cNvSpPr>
          <p:nvPr>
            <p:ph type="body" idx="1"/>
          </p:nvPr>
        </p:nvSpPr>
        <p:spPr>
          <a:xfrm>
            <a:off x="377190" y="1348740"/>
            <a:ext cx="8389620" cy="2068830"/>
          </a:xfrm>
          <a:ln/>
        </p:spPr>
        <p:txBody>
          <a:bodyPr>
            <a:normAutofit/>
          </a:bodyPr>
          <a:lstStyle/>
          <a:p>
            <a:pPr marL="628650">
              <a:spcAft>
                <a:spcPts val="1200"/>
              </a:spcAft>
            </a:pPr>
            <a:r>
              <a:rPr lang="ja-JP" altLang="en-US" sz="2400" dirty="0">
                <a:latin typeface="+mn-ea"/>
              </a:rPr>
              <a:t>密度汎関数法による第一原理計算の基本方程式</a:t>
            </a:r>
            <a:endParaRPr lang="en-US" altLang="ja-JP" sz="2400" dirty="0">
              <a:latin typeface="+mn-ea"/>
            </a:endParaRPr>
          </a:p>
          <a:p>
            <a:pPr marL="628650">
              <a:spcAft>
                <a:spcPts val="1200"/>
              </a:spcAft>
            </a:pPr>
            <a:r>
              <a:rPr lang="ja-JP" altLang="en-US" sz="2400" dirty="0">
                <a:latin typeface="+mn-ea"/>
              </a:rPr>
              <a:t>基底状態に関する理論。電子密度が基本変数。</a:t>
            </a:r>
            <a:endParaRPr lang="en-US" altLang="ja-JP" sz="2400" dirty="0">
              <a:latin typeface="+mn-ea"/>
            </a:endParaRPr>
          </a:p>
          <a:p>
            <a:pPr marL="628650">
              <a:spcAft>
                <a:spcPts val="1200"/>
              </a:spcAft>
            </a:pPr>
            <a:r>
              <a:rPr lang="ja-JP" altLang="en-US" sz="2400" dirty="0">
                <a:latin typeface="+mn-ea"/>
              </a:rPr>
              <a:t>多体問題を一体問題へ変換。</a:t>
            </a:r>
            <a:br>
              <a:rPr lang="en-US" altLang="ja-JP" sz="2400" dirty="0">
                <a:latin typeface="+mn-ea"/>
              </a:rPr>
            </a:br>
            <a:r>
              <a:rPr lang="ja-JP" altLang="en-US" sz="2400" dirty="0">
                <a:latin typeface="+mn-ea"/>
              </a:rPr>
              <a:t>困難を</a:t>
            </a:r>
            <a:r>
              <a:rPr lang="ja-JP" altLang="en-US" sz="2400" dirty="0"/>
              <a:t>交換相関汎関数</a:t>
            </a:r>
            <a:r>
              <a:rPr lang="en-US" altLang="ja-JP" sz="2400" dirty="0">
                <a:latin typeface="+mn-ea"/>
              </a:rPr>
              <a:t>E</a:t>
            </a:r>
            <a:r>
              <a:rPr lang="en-US" altLang="ja-JP" sz="2400" baseline="-6000" dirty="0">
                <a:latin typeface="+mn-ea"/>
              </a:rPr>
              <a:t>XC</a:t>
            </a:r>
            <a:r>
              <a:rPr lang="en-US" altLang="ja-JP" sz="2400" dirty="0">
                <a:latin typeface="+mn-ea"/>
                <a:cs typeface="Lucida Grande" charset="0"/>
              </a:rPr>
              <a:t>[ρ]</a:t>
            </a:r>
            <a:r>
              <a:rPr lang="ja-JP" altLang="en-US" sz="2400" dirty="0">
                <a:latin typeface="+mn-ea"/>
                <a:cs typeface="Lucida Grande" charset="0"/>
              </a:rPr>
              <a:t>にまとめる。</a:t>
            </a:r>
            <a:endParaRPr lang="ja-JP" altLang="en-US" sz="2400" dirty="0">
              <a:latin typeface="+mn-ea"/>
            </a:endParaRP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18</a:t>
            </a:fld>
            <a:endParaRPr kumimoji="1" lang="ja-JP" altLang="en-US"/>
          </a:p>
        </p:txBody>
      </p:sp>
      <p:sp>
        <p:nvSpPr>
          <p:cNvPr id="3" name="正方形/長方形 2"/>
          <p:cNvSpPr/>
          <p:nvPr/>
        </p:nvSpPr>
        <p:spPr>
          <a:xfrm>
            <a:off x="4052957" y="2937565"/>
            <a:ext cx="960782" cy="39756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839791" y="4226778"/>
            <a:ext cx="543339" cy="39756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292558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765810" y="354330"/>
            <a:ext cx="7600950" cy="788670"/>
          </a:xfrm>
          <a:ln/>
        </p:spPr>
        <p:txBody>
          <a:bodyPr/>
          <a:lstStyle/>
          <a:p>
            <a:pPr>
              <a:tabLst>
                <a:tab pos="857250" algn="l"/>
              </a:tabLst>
            </a:pPr>
            <a:r>
              <a:rPr lang="ja-JP" altLang="en-US" sz="4300" dirty="0">
                <a:latin typeface="+mn-ea"/>
              </a:rPr>
              <a:t>交換相関汎関数</a:t>
            </a:r>
            <a:r>
              <a:rPr lang="en-US" altLang="ja-JP" sz="4300" dirty="0" err="1">
                <a:latin typeface="+mn-ea"/>
              </a:rPr>
              <a:t>E</a:t>
            </a:r>
            <a:r>
              <a:rPr lang="en-US" altLang="ja-JP" sz="4300" baseline="-6000" dirty="0" err="1">
                <a:latin typeface="+mn-ea"/>
              </a:rPr>
              <a:t>xc</a:t>
            </a:r>
            <a:r>
              <a:rPr lang="ja-JP" altLang="en-US" sz="4300" dirty="0">
                <a:latin typeface="+mn-ea"/>
              </a:rPr>
              <a:t>の近似</a:t>
            </a:r>
          </a:p>
        </p:txBody>
      </p:sp>
      <p:sp>
        <p:nvSpPr>
          <p:cNvPr id="20482" name="Rectangle 2"/>
          <p:cNvSpPr>
            <a:spLocks noGrp="1" noChangeArrowheads="1"/>
          </p:cNvSpPr>
          <p:nvPr>
            <p:ph type="body" idx="1"/>
          </p:nvPr>
        </p:nvSpPr>
        <p:spPr>
          <a:xfrm>
            <a:off x="891540" y="2048387"/>
            <a:ext cx="7360920" cy="4203372"/>
          </a:xfrm>
          <a:ln/>
        </p:spPr>
        <p:txBody>
          <a:bodyPr/>
          <a:lstStyle/>
          <a:p>
            <a:pPr marL="632937">
              <a:spcAft>
                <a:spcPts val="600"/>
              </a:spcAft>
              <a:tabLst>
                <a:tab pos="1090137" algn="l"/>
                <a:tab pos="1410177" algn="l"/>
                <a:tab pos="1718787" algn="l"/>
                <a:tab pos="1410177" algn="l"/>
                <a:tab pos="1718787" algn="l"/>
                <a:tab pos="1090137" algn="l"/>
                <a:tab pos="1410177" algn="l"/>
              </a:tabLst>
            </a:pPr>
            <a:r>
              <a:rPr lang="ja-JP" altLang="en-US" dirty="0">
                <a:latin typeface="+mn-ea"/>
              </a:rPr>
              <a:t>この手法の</a:t>
            </a:r>
            <a:r>
              <a:rPr lang="ja-JP" altLang="en-US" dirty="0">
                <a:solidFill>
                  <a:srgbClr val="0000FF"/>
                </a:solidFill>
                <a:latin typeface="+mn-ea"/>
              </a:rPr>
              <a:t>公式誤差</a:t>
            </a:r>
            <a:r>
              <a:rPr lang="ja-JP" altLang="en-US" dirty="0">
                <a:latin typeface="+mn-ea"/>
              </a:rPr>
              <a:t>を決める</a:t>
            </a:r>
            <a:endParaRPr lang="en-US" altLang="ja-JP" dirty="0">
              <a:latin typeface="+mn-ea"/>
            </a:endParaRPr>
          </a:p>
          <a:p>
            <a:pPr marL="952977" lvl="1">
              <a:spcAft>
                <a:spcPts val="600"/>
              </a:spcAft>
              <a:tabLst>
                <a:tab pos="1090137" algn="l"/>
                <a:tab pos="1410177" algn="l"/>
                <a:tab pos="1718787" algn="l"/>
                <a:tab pos="1410177" algn="l"/>
                <a:tab pos="1718787" algn="l"/>
                <a:tab pos="1090137" algn="l"/>
                <a:tab pos="1410177" algn="l"/>
              </a:tabLst>
            </a:pPr>
            <a:r>
              <a:rPr lang="ja-JP" altLang="en-US" sz="2200" dirty="0">
                <a:latin typeface="+mn-ea"/>
              </a:rPr>
              <a:t>局所密度近似</a:t>
            </a:r>
            <a:endParaRPr lang="en-US" altLang="ja-JP" sz="2200" dirty="0">
              <a:latin typeface="+mn-ea"/>
            </a:endParaRPr>
          </a:p>
          <a:p>
            <a:pPr marL="1261587" lvl="2">
              <a:spcBef>
                <a:spcPts val="1080"/>
              </a:spcBef>
              <a:spcAft>
                <a:spcPts val="600"/>
              </a:spcAft>
              <a:tabLst>
                <a:tab pos="1090137" algn="l"/>
                <a:tab pos="1410177" algn="l"/>
                <a:tab pos="1718787" algn="l"/>
                <a:tab pos="1410177" algn="l"/>
                <a:tab pos="1718787" algn="l"/>
                <a:tab pos="1090137" algn="l"/>
                <a:tab pos="1410177" algn="l"/>
              </a:tabLst>
            </a:pPr>
            <a:r>
              <a:rPr lang="ja-JP" altLang="en-US" sz="2200" dirty="0">
                <a:latin typeface="+mn-ea"/>
              </a:rPr>
              <a:t>計算コスト小、経済的、広く実用</a:t>
            </a:r>
            <a:endParaRPr lang="en-US" altLang="ja-JP" sz="2200" dirty="0">
              <a:latin typeface="+mn-ea"/>
            </a:endParaRPr>
          </a:p>
          <a:p>
            <a:pPr marL="952977" lvl="1">
              <a:spcBef>
                <a:spcPts val="1080"/>
              </a:spcBef>
              <a:spcAft>
                <a:spcPts val="600"/>
              </a:spcAft>
              <a:tabLst>
                <a:tab pos="1090137" algn="l"/>
                <a:tab pos="1410177" algn="l"/>
                <a:tab pos="1718787" algn="l"/>
                <a:tab pos="1410177" algn="l"/>
                <a:tab pos="1718787" algn="l"/>
                <a:tab pos="1090137" algn="l"/>
                <a:tab pos="1410177" algn="l"/>
              </a:tabLst>
            </a:pPr>
            <a:r>
              <a:rPr lang="ja-JP" altLang="en-US" sz="2200" dirty="0">
                <a:latin typeface="+mn-ea"/>
              </a:rPr>
              <a:t>交換相互作用を含む</a:t>
            </a:r>
            <a:r>
              <a:rPr lang="en-US" altLang="ja-JP" sz="2200" dirty="0">
                <a:latin typeface="+mn-ea"/>
              </a:rPr>
              <a:t> (hybrid</a:t>
            </a:r>
            <a:r>
              <a:rPr lang="ja-JP" altLang="en-US" sz="2200" dirty="0">
                <a:latin typeface="+mn-ea"/>
              </a:rPr>
              <a:t>汎関数</a:t>
            </a:r>
            <a:r>
              <a:rPr lang="en-US" altLang="ja-JP" sz="2200" dirty="0">
                <a:latin typeface="+mn-ea"/>
              </a:rPr>
              <a:t>)</a:t>
            </a:r>
          </a:p>
          <a:p>
            <a:pPr marL="1261587" lvl="2">
              <a:spcBef>
                <a:spcPts val="1080"/>
              </a:spcBef>
              <a:spcAft>
                <a:spcPts val="600"/>
              </a:spcAft>
              <a:tabLst>
                <a:tab pos="1090137" algn="l"/>
                <a:tab pos="1410177" algn="l"/>
                <a:tab pos="1718787" algn="l"/>
                <a:tab pos="1410177" algn="l"/>
                <a:tab pos="1718787" algn="l"/>
                <a:tab pos="1090137" algn="l"/>
                <a:tab pos="1410177" algn="l"/>
              </a:tabLst>
            </a:pPr>
            <a:r>
              <a:rPr lang="ja-JP" altLang="en-US" sz="2200" dirty="0">
                <a:latin typeface="+mn-ea"/>
              </a:rPr>
              <a:t>計算コスト大、開発途上、一部の系での改善</a:t>
            </a:r>
            <a:endParaRPr lang="en-US" altLang="ja-JP" sz="2200" dirty="0">
              <a:latin typeface="+mn-ea"/>
            </a:endParaRPr>
          </a:p>
          <a:p>
            <a:pPr marL="632937">
              <a:tabLst>
                <a:tab pos="1090137" algn="l"/>
                <a:tab pos="1410177" algn="l"/>
                <a:tab pos="1718787" algn="l"/>
                <a:tab pos="1410177" algn="l"/>
                <a:tab pos="1718787" algn="l"/>
                <a:tab pos="1090137" algn="l"/>
                <a:tab pos="1410177" algn="l"/>
              </a:tabLst>
            </a:pPr>
            <a:r>
              <a:rPr lang="ja-JP" altLang="en-US" dirty="0">
                <a:latin typeface="+mn-ea"/>
              </a:rPr>
              <a:t>実用的でかつ万能の近似はない</a:t>
            </a:r>
            <a:endParaRPr lang="en-US" altLang="ja-JP" dirty="0">
              <a:latin typeface="+mn-ea"/>
            </a:endParaRPr>
          </a:p>
          <a:p>
            <a:pPr marL="952977" lvl="1">
              <a:buSzPct val="150000"/>
              <a:buFont typeface="Lucida Grande" charset="0"/>
              <a:buChar char="‣"/>
              <a:tabLst>
                <a:tab pos="1090137" algn="l"/>
                <a:tab pos="1410177" algn="l"/>
                <a:tab pos="1718787" algn="l"/>
                <a:tab pos="1410177" algn="l"/>
                <a:tab pos="1718787" algn="l"/>
                <a:tab pos="1090137" algn="l"/>
                <a:tab pos="1410177" algn="l"/>
              </a:tabLst>
            </a:pPr>
            <a:r>
              <a:rPr lang="ja-JP" altLang="en-US" dirty="0">
                <a:solidFill>
                  <a:srgbClr val="FF0000"/>
                </a:solidFill>
                <a:latin typeface="+mn-ea"/>
              </a:rPr>
              <a:t>究極の方法は見つかっていない</a:t>
            </a:r>
          </a:p>
        </p:txBody>
      </p:sp>
      <p:sp>
        <p:nvSpPr>
          <p:cNvPr id="20483" name="Rectangle 3"/>
          <p:cNvSpPr>
            <a:spLocks/>
          </p:cNvSpPr>
          <p:nvPr/>
        </p:nvSpPr>
        <p:spPr bwMode="auto">
          <a:xfrm>
            <a:off x="3280410" y="1211580"/>
            <a:ext cx="2462213" cy="492443"/>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spcBef>
                <a:spcPts val="180"/>
              </a:spcBef>
              <a:tabLst>
                <a:tab pos="857250" algn="l"/>
              </a:tabLst>
            </a:pPr>
            <a:r>
              <a:rPr lang="ja-JP" altLang="en-US" sz="3200" dirty="0">
                <a:solidFill>
                  <a:srgbClr val="FF7F00"/>
                </a:solidFill>
                <a:latin typeface="+mn-ea"/>
              </a:rPr>
              <a:t>仮想系の構成</a:t>
            </a: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19</a:t>
            </a:fld>
            <a:endParaRPr kumimoji="1" lang="ja-JP" altLang="en-US"/>
          </a:p>
        </p:txBody>
      </p:sp>
    </p:spTree>
    <p:extLst>
      <p:ext uri="{BB962C8B-B14F-4D97-AF65-F5344CB8AC3E}">
        <p14:creationId xmlns:p14="http://schemas.microsoft.com/office/powerpoint/2010/main" val="4515979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867960"/>
          </a:xfrm>
        </p:spPr>
        <p:txBody>
          <a:bodyPr/>
          <a:lstStyle/>
          <a:p>
            <a:r>
              <a:rPr kumimoji="1" lang="en-US" altLang="ja-JP" dirty="0"/>
              <a:t>Outline</a:t>
            </a:r>
            <a:endParaRPr kumimoji="1" lang="ja-JP" altLang="en-US" dirty="0"/>
          </a:p>
        </p:txBody>
      </p:sp>
      <p:sp>
        <p:nvSpPr>
          <p:cNvPr id="3" name="コンテンツ プレースホルダー 2"/>
          <p:cNvSpPr>
            <a:spLocks noGrp="1"/>
          </p:cNvSpPr>
          <p:nvPr>
            <p:ph idx="1"/>
          </p:nvPr>
        </p:nvSpPr>
        <p:spPr>
          <a:xfrm>
            <a:off x="457199" y="879276"/>
            <a:ext cx="8501114" cy="5978724"/>
          </a:xfrm>
        </p:spPr>
        <p:txBody>
          <a:bodyPr>
            <a:normAutofit/>
          </a:bodyPr>
          <a:lstStyle/>
          <a:p>
            <a:r>
              <a:rPr lang="en-US" altLang="ja-JP" sz="2400" dirty="0" err="1">
                <a:solidFill>
                  <a:srgbClr val="0070C0"/>
                </a:solidFill>
                <a:latin typeface="+mn-ea"/>
              </a:rPr>
              <a:t>MateriApps</a:t>
            </a:r>
            <a:r>
              <a:rPr lang="en-US" altLang="ja-JP" sz="2400" dirty="0">
                <a:solidFill>
                  <a:srgbClr val="0070C0"/>
                </a:solidFill>
                <a:latin typeface="+mn-ea"/>
              </a:rPr>
              <a:t> LIVE!</a:t>
            </a:r>
            <a:r>
              <a:rPr lang="ja-JP" altLang="en-US" sz="2400" dirty="0">
                <a:solidFill>
                  <a:srgbClr val="0070C0"/>
                </a:solidFill>
                <a:latin typeface="+mn-ea"/>
              </a:rPr>
              <a:t>の設定</a:t>
            </a:r>
            <a:endParaRPr lang="en-US" altLang="ja-JP" sz="2400" dirty="0">
              <a:solidFill>
                <a:srgbClr val="0070C0"/>
              </a:solidFill>
              <a:latin typeface="+mn-ea"/>
            </a:endParaRPr>
          </a:p>
          <a:p>
            <a:r>
              <a:rPr lang="en-US" altLang="ja-JP" sz="2400" dirty="0">
                <a:solidFill>
                  <a:srgbClr val="000000"/>
                </a:solidFill>
                <a:latin typeface="+mn-ea"/>
              </a:rPr>
              <a:t>Quantum ESPRESSO</a:t>
            </a:r>
            <a:r>
              <a:rPr lang="ja-JP" altLang="en-US" sz="2400" dirty="0">
                <a:solidFill>
                  <a:srgbClr val="000000"/>
                </a:solidFill>
                <a:latin typeface="+mn-ea"/>
              </a:rPr>
              <a:t>について</a:t>
            </a:r>
            <a:endParaRPr lang="en-US" altLang="ja-JP" sz="2400" dirty="0">
              <a:solidFill>
                <a:srgbClr val="000000"/>
              </a:solidFill>
              <a:latin typeface="+mn-ea"/>
            </a:endParaRPr>
          </a:p>
          <a:p>
            <a:r>
              <a:rPr lang="ja-JP" altLang="en-US" sz="2400" dirty="0">
                <a:solidFill>
                  <a:srgbClr val="000000"/>
                </a:solidFill>
                <a:latin typeface="+mn-ea"/>
              </a:rPr>
              <a:t>第一原理的電子状態計算</a:t>
            </a:r>
            <a:endParaRPr lang="en-US" altLang="ja-JP" sz="2400" dirty="0">
              <a:solidFill>
                <a:srgbClr val="000000"/>
              </a:solidFill>
              <a:latin typeface="+mn-ea"/>
            </a:endParaRPr>
          </a:p>
          <a:p>
            <a:pPr lvl="1"/>
            <a:r>
              <a:rPr lang="ja-JP" altLang="en-US" sz="2000" dirty="0">
                <a:solidFill>
                  <a:srgbClr val="000000"/>
                </a:solidFill>
                <a:latin typeface="+mn-ea"/>
              </a:rPr>
              <a:t>擬ポテンシャルについて</a:t>
            </a:r>
            <a:endParaRPr lang="en-US" altLang="ja-JP" sz="2000" dirty="0">
              <a:solidFill>
                <a:srgbClr val="000000"/>
              </a:solidFill>
              <a:latin typeface="+mn-ea"/>
            </a:endParaRPr>
          </a:p>
          <a:p>
            <a:pPr lvl="1"/>
            <a:r>
              <a:rPr lang="ja-JP" altLang="en-US" sz="2000" dirty="0">
                <a:solidFill>
                  <a:srgbClr val="000000"/>
                </a:solidFill>
                <a:latin typeface="+mn-ea"/>
              </a:rPr>
              <a:t>使う交換相関汎関数</a:t>
            </a:r>
            <a:r>
              <a:rPr lang="en-US" altLang="ja-JP" sz="2000" dirty="0" err="1">
                <a:solidFill>
                  <a:srgbClr val="000000"/>
                </a:solidFill>
                <a:latin typeface="+mn-ea"/>
              </a:rPr>
              <a:t>Exc</a:t>
            </a:r>
            <a:r>
              <a:rPr lang="ja-JP" altLang="en-US" sz="2000">
                <a:solidFill>
                  <a:srgbClr val="000000"/>
                </a:solidFill>
                <a:latin typeface="+mn-ea"/>
              </a:rPr>
              <a:t>を決める</a:t>
            </a:r>
            <a:endParaRPr lang="en-US" altLang="ja-JP" sz="2400" dirty="0"/>
          </a:p>
          <a:p>
            <a:r>
              <a:rPr lang="ja-JP" altLang="en-US" sz="2400" dirty="0">
                <a:solidFill>
                  <a:srgbClr val="000000"/>
                </a:solidFill>
                <a:latin typeface="+mn-ea"/>
              </a:rPr>
              <a:t>ハンズオン実行準備</a:t>
            </a:r>
            <a:endParaRPr lang="en-US" altLang="ja-JP" sz="2400" dirty="0">
              <a:solidFill>
                <a:srgbClr val="000000"/>
              </a:solidFill>
              <a:latin typeface="+mn-ea"/>
            </a:endParaRPr>
          </a:p>
          <a:p>
            <a:r>
              <a:rPr lang="en-US" altLang="ja-JP" sz="2400" dirty="0">
                <a:solidFill>
                  <a:srgbClr val="0070C0"/>
                </a:solidFill>
                <a:latin typeface="+mn-ea"/>
              </a:rPr>
              <a:t>QE</a:t>
            </a:r>
            <a:r>
              <a:rPr lang="ja-JP" altLang="en-US" sz="2400" dirty="0">
                <a:solidFill>
                  <a:srgbClr val="0070C0"/>
                </a:solidFill>
                <a:latin typeface="+mn-ea"/>
              </a:rPr>
              <a:t>の</a:t>
            </a:r>
            <a:r>
              <a:rPr lang="en-US" altLang="ja-JP" sz="2400" dirty="0">
                <a:solidFill>
                  <a:srgbClr val="0070C0"/>
                </a:solidFill>
                <a:latin typeface="+mn-ea"/>
              </a:rPr>
              <a:t>examples</a:t>
            </a:r>
            <a:r>
              <a:rPr lang="ja-JP" altLang="en-US" sz="2400" dirty="0">
                <a:solidFill>
                  <a:srgbClr val="0070C0"/>
                </a:solidFill>
                <a:latin typeface="+mn-ea"/>
              </a:rPr>
              <a:t>（ハンズオン）</a:t>
            </a:r>
            <a:endParaRPr lang="en-US" altLang="ja-JP" sz="2400" dirty="0">
              <a:solidFill>
                <a:srgbClr val="0070C0"/>
              </a:solidFill>
              <a:latin typeface="+mn-ea"/>
            </a:endParaRPr>
          </a:p>
          <a:p>
            <a:pPr lvl="1"/>
            <a:r>
              <a:rPr lang="en-US" altLang="ja-JP" sz="2000" dirty="0">
                <a:solidFill>
                  <a:srgbClr val="000000"/>
                </a:solidFill>
                <a:latin typeface="+mn-ea"/>
              </a:rPr>
              <a:t>PW/examples/examples01</a:t>
            </a:r>
            <a:r>
              <a:rPr lang="ja-JP" altLang="en-US" sz="2000">
                <a:solidFill>
                  <a:srgbClr val="000000"/>
                </a:solidFill>
                <a:latin typeface="+mn-ea"/>
              </a:rPr>
              <a:t>：実行テストと演習</a:t>
            </a:r>
            <a:endParaRPr lang="en-US" altLang="ja-JP" sz="2000" dirty="0">
              <a:solidFill>
                <a:srgbClr val="000000"/>
              </a:solidFill>
              <a:latin typeface="+mn-ea"/>
            </a:endParaRPr>
          </a:p>
          <a:p>
            <a:pPr lvl="1"/>
            <a:r>
              <a:rPr lang="en-US" altLang="ja-JP" sz="2000" dirty="0">
                <a:solidFill>
                  <a:srgbClr val="000000"/>
                </a:solidFill>
                <a:latin typeface="+mn-ea"/>
              </a:rPr>
              <a:t>CPV/example/examples01</a:t>
            </a:r>
            <a:r>
              <a:rPr lang="ja-JP" altLang="en-US" sz="2000">
                <a:solidFill>
                  <a:srgbClr val="000000"/>
                </a:solidFill>
                <a:latin typeface="+mn-ea"/>
              </a:rPr>
              <a:t>：実行テスト</a:t>
            </a:r>
            <a:endParaRPr lang="en-US" altLang="ja-JP" sz="2000" dirty="0">
              <a:solidFill>
                <a:srgbClr val="000000"/>
              </a:solidFill>
              <a:latin typeface="+mn-ea"/>
            </a:endParaRPr>
          </a:p>
          <a:p>
            <a:pPr lvl="1"/>
            <a:r>
              <a:rPr lang="en-US" altLang="ja-JP" sz="2000" dirty="0" err="1">
                <a:solidFill>
                  <a:srgbClr val="000000"/>
                </a:solidFill>
                <a:latin typeface="+mn-ea"/>
              </a:rPr>
              <a:t>PHonon</a:t>
            </a:r>
            <a:r>
              <a:rPr lang="en-US" altLang="ja-JP" sz="2000" dirty="0">
                <a:solidFill>
                  <a:srgbClr val="000000"/>
                </a:solidFill>
                <a:latin typeface="+mn-ea"/>
              </a:rPr>
              <a:t>/example/examples01</a:t>
            </a:r>
            <a:r>
              <a:rPr lang="ja-JP" altLang="en-US" sz="2000">
                <a:solidFill>
                  <a:srgbClr val="000000"/>
                </a:solidFill>
                <a:latin typeface="+mn-ea"/>
              </a:rPr>
              <a:t>：実行テストと演習</a:t>
            </a:r>
            <a:endParaRPr lang="en-US" altLang="ja-JP" sz="2000" dirty="0">
              <a:solidFill>
                <a:srgbClr val="000000"/>
              </a:solidFill>
              <a:latin typeface="+mn-ea"/>
            </a:endParaRPr>
          </a:p>
          <a:p>
            <a:r>
              <a:rPr lang="ja-JP" altLang="en-US" sz="2400" dirty="0">
                <a:solidFill>
                  <a:srgbClr val="000000"/>
                </a:solidFill>
                <a:latin typeface="+mn-ea"/>
              </a:rPr>
              <a:t>サイズを大きくした計算例</a:t>
            </a:r>
            <a:endParaRPr lang="en-US" altLang="ja-JP" sz="2400" dirty="0">
              <a:solidFill>
                <a:srgbClr val="000000"/>
              </a:solidFill>
              <a:latin typeface="+mn-ea"/>
            </a:endParaRPr>
          </a:p>
          <a:p>
            <a:r>
              <a:rPr lang="ja-JP" altLang="en-US" sz="2400">
                <a:cs typeface="ＭＳ 明朝"/>
              </a:rPr>
              <a:t>「京」を中核とした</a:t>
            </a:r>
            <a:r>
              <a:rPr lang="en-US" altLang="ja-JP" sz="2400" dirty="0">
                <a:cs typeface="ＭＳ 明朝"/>
              </a:rPr>
              <a:t>HPCI</a:t>
            </a:r>
            <a:r>
              <a:rPr lang="ja-JP" altLang="en-US" sz="2400">
                <a:cs typeface="ＭＳ 明朝"/>
              </a:rPr>
              <a:t>にプリインストールされているアプリケーション</a:t>
            </a:r>
            <a:endParaRPr lang="en-US" altLang="ja-JP" sz="2400" dirty="0">
              <a:solidFill>
                <a:srgbClr val="000000"/>
              </a:solidFill>
              <a:latin typeface="+mn-ea"/>
            </a:endParaRPr>
          </a:p>
          <a:p>
            <a:r>
              <a:rPr lang="ja-JP" altLang="en-US" sz="2400" dirty="0">
                <a:solidFill>
                  <a:srgbClr val="000000"/>
                </a:solidFill>
                <a:latin typeface="+mn-ea"/>
              </a:rPr>
              <a:t>付録</a:t>
            </a: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2</a:t>
            </a:fld>
            <a:endParaRPr kumimoji="1" lang="ja-JP" altLang="en-US"/>
          </a:p>
        </p:txBody>
      </p:sp>
    </p:spTree>
    <p:extLst>
      <p:ext uri="{BB962C8B-B14F-4D97-AF65-F5344CB8AC3E}">
        <p14:creationId xmlns:p14="http://schemas.microsoft.com/office/powerpoint/2010/main" val="147686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891540" y="692642"/>
            <a:ext cx="7360920" cy="765810"/>
          </a:xfrm>
          <a:ln/>
        </p:spPr>
        <p:txBody>
          <a:bodyPr/>
          <a:lstStyle/>
          <a:p>
            <a:r>
              <a:rPr lang="ja-JP" altLang="en-US" sz="4300" dirty="0"/>
              <a:t>局所密度近似：実験との対応</a:t>
            </a:r>
          </a:p>
        </p:txBody>
      </p:sp>
      <p:sp>
        <p:nvSpPr>
          <p:cNvPr id="21506" name="Rectangle 2"/>
          <p:cNvSpPr>
            <a:spLocks/>
          </p:cNvSpPr>
          <p:nvPr/>
        </p:nvSpPr>
        <p:spPr bwMode="auto">
          <a:xfrm>
            <a:off x="3362543" y="1655564"/>
            <a:ext cx="2425126" cy="369332"/>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pPr marL="182880">
              <a:spcBef>
                <a:spcPts val="1800"/>
              </a:spcBef>
              <a:tabLst>
                <a:tab pos="640080" algn="l"/>
              </a:tabLst>
            </a:pPr>
            <a:r>
              <a:rPr lang="ja-JP" altLang="en-US" sz="2400" dirty="0">
                <a:solidFill>
                  <a:schemeClr val="tx1"/>
                </a:solidFill>
              </a:rPr>
              <a:t>精度評価の尺度</a:t>
            </a:r>
          </a:p>
        </p:txBody>
      </p:sp>
      <p:pic>
        <p:nvPicPr>
          <p:cNvPr id="21507" name="Picture 3"/>
          <p:cNvPicPr>
            <a:picLocks noChangeAspect="1" noChangeArrowheads="1"/>
          </p:cNvPicPr>
          <p:nvPr/>
        </p:nvPicPr>
        <p:blipFill>
          <a:blip r:embed="rId2"/>
          <a:srcRect/>
          <a:stretch>
            <a:fillRect/>
          </a:stretch>
        </p:blipFill>
        <p:spPr bwMode="auto">
          <a:xfrm>
            <a:off x="240030" y="2388870"/>
            <a:ext cx="4114800" cy="2880360"/>
          </a:xfrm>
          <a:prstGeom prst="rect">
            <a:avLst/>
          </a:prstGeom>
          <a:noFill/>
          <a:ln w="12700" cap="flat">
            <a:noFill/>
            <a:miter lim="800000"/>
            <a:headEnd/>
            <a:tailEnd/>
          </a:ln>
        </p:spPr>
      </p:pic>
      <p:sp>
        <p:nvSpPr>
          <p:cNvPr id="21508" name="Rectangle 4"/>
          <p:cNvSpPr>
            <a:spLocks/>
          </p:cNvSpPr>
          <p:nvPr/>
        </p:nvSpPr>
        <p:spPr bwMode="auto">
          <a:xfrm>
            <a:off x="1245870" y="5577840"/>
            <a:ext cx="2708910" cy="43434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r>
              <a:rPr lang="en-US" altLang="ja-JP" sz="1300" dirty="0">
                <a:ea typeface="Gill Sans" charset="0"/>
                <a:cs typeface="Gill Sans" charset="0"/>
              </a:rPr>
              <a:t>Li, Na, K, Al, C, Si, </a:t>
            </a:r>
            <a:r>
              <a:rPr lang="en-US" altLang="ja-JP" sz="1300" dirty="0" err="1">
                <a:ea typeface="Gill Sans" charset="0"/>
                <a:cs typeface="Gill Sans" charset="0"/>
              </a:rPr>
              <a:t>SiC</a:t>
            </a:r>
            <a:r>
              <a:rPr lang="en-US" altLang="ja-JP" sz="1300" dirty="0">
                <a:ea typeface="Gill Sans" charset="0"/>
                <a:cs typeface="Gill Sans" charset="0"/>
              </a:rPr>
              <a:t>, </a:t>
            </a:r>
            <a:r>
              <a:rPr lang="en-US" altLang="ja-JP" sz="1300" dirty="0" err="1">
                <a:ea typeface="Gill Sans" charset="0"/>
                <a:cs typeface="Gill Sans" charset="0"/>
              </a:rPr>
              <a:t>Ge</a:t>
            </a:r>
            <a:r>
              <a:rPr lang="en-US" altLang="ja-JP" sz="1300" dirty="0">
                <a:ea typeface="Gill Sans" charset="0"/>
                <a:cs typeface="Gill Sans" charset="0"/>
              </a:rPr>
              <a:t>, </a:t>
            </a:r>
            <a:r>
              <a:rPr lang="en-US" altLang="ja-JP" sz="1300" dirty="0" err="1">
                <a:ea typeface="Gill Sans" charset="0"/>
                <a:cs typeface="Gill Sans" charset="0"/>
              </a:rPr>
              <a:t>GaAs</a:t>
            </a:r>
            <a:r>
              <a:rPr lang="en-US" altLang="ja-JP" sz="1300" dirty="0">
                <a:ea typeface="Gill Sans" charset="0"/>
                <a:cs typeface="Gill Sans" charset="0"/>
              </a:rPr>
              <a:t>, </a:t>
            </a:r>
            <a:r>
              <a:rPr lang="en-US" altLang="ja-JP" sz="1300" dirty="0" err="1">
                <a:ea typeface="Gill Sans" charset="0"/>
                <a:cs typeface="Gill Sans" charset="0"/>
              </a:rPr>
              <a:t>NaCl</a:t>
            </a:r>
            <a:r>
              <a:rPr lang="en-US" altLang="ja-JP" sz="1300" dirty="0">
                <a:ea typeface="Gill Sans" charset="0"/>
                <a:cs typeface="Gill Sans" charset="0"/>
              </a:rPr>
              <a:t>, </a:t>
            </a:r>
            <a:r>
              <a:rPr lang="en-US" altLang="ja-JP" sz="1300" dirty="0" err="1">
                <a:ea typeface="Gill Sans" charset="0"/>
                <a:cs typeface="Gill Sans" charset="0"/>
              </a:rPr>
              <a:t>NaF</a:t>
            </a:r>
            <a:r>
              <a:rPr lang="en-US" altLang="ja-JP" sz="1300" dirty="0">
                <a:ea typeface="Gill Sans" charset="0"/>
                <a:cs typeface="Gill Sans" charset="0"/>
              </a:rPr>
              <a:t>, </a:t>
            </a:r>
            <a:r>
              <a:rPr lang="en-US" altLang="ja-JP" sz="1300" dirty="0" err="1">
                <a:ea typeface="Gill Sans" charset="0"/>
                <a:cs typeface="Gill Sans" charset="0"/>
              </a:rPr>
              <a:t>LiCl</a:t>
            </a:r>
            <a:r>
              <a:rPr lang="en-US" altLang="ja-JP" sz="1300" dirty="0">
                <a:ea typeface="Gill Sans" charset="0"/>
                <a:cs typeface="Gill Sans" charset="0"/>
              </a:rPr>
              <a:t>, </a:t>
            </a:r>
            <a:r>
              <a:rPr lang="en-US" altLang="ja-JP" sz="1300" dirty="0" err="1">
                <a:ea typeface="Gill Sans" charset="0"/>
                <a:cs typeface="Gill Sans" charset="0"/>
              </a:rPr>
              <a:t>LiF</a:t>
            </a:r>
            <a:r>
              <a:rPr lang="en-US" altLang="ja-JP" sz="1300" dirty="0">
                <a:ea typeface="Gill Sans" charset="0"/>
                <a:cs typeface="Gill Sans" charset="0"/>
              </a:rPr>
              <a:t>, </a:t>
            </a:r>
            <a:r>
              <a:rPr lang="en-US" altLang="ja-JP" sz="1300" dirty="0" err="1">
                <a:ea typeface="Gill Sans" charset="0"/>
                <a:cs typeface="Gill Sans" charset="0"/>
              </a:rPr>
              <a:t>MgO</a:t>
            </a:r>
            <a:r>
              <a:rPr lang="en-US" altLang="ja-JP" sz="1300" dirty="0">
                <a:ea typeface="Gill Sans" charset="0"/>
                <a:cs typeface="Gill Sans" charset="0"/>
              </a:rPr>
              <a:t>, Cu, </a:t>
            </a:r>
            <a:r>
              <a:rPr lang="en-US" altLang="ja-JP" sz="1300" dirty="0" err="1">
                <a:ea typeface="Gill Sans" charset="0"/>
                <a:cs typeface="Gill Sans" charset="0"/>
              </a:rPr>
              <a:t>Rh</a:t>
            </a:r>
            <a:r>
              <a:rPr lang="en-US" altLang="ja-JP" sz="1300" dirty="0">
                <a:ea typeface="Gill Sans" charset="0"/>
                <a:cs typeface="Gill Sans" charset="0"/>
              </a:rPr>
              <a:t>, Pd, Ag</a:t>
            </a:r>
          </a:p>
        </p:txBody>
      </p:sp>
      <p:sp>
        <p:nvSpPr>
          <p:cNvPr id="21509" name="Rectangle 5"/>
          <p:cNvSpPr>
            <a:spLocks/>
          </p:cNvSpPr>
          <p:nvPr/>
        </p:nvSpPr>
        <p:spPr bwMode="auto">
          <a:xfrm>
            <a:off x="914400" y="6346492"/>
            <a:ext cx="3515285" cy="20005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pPr algn="l"/>
            <a:r>
              <a:rPr lang="en-US" altLang="ja-JP" sz="1300" dirty="0">
                <a:ea typeface="Gill Sans" charset="0"/>
                <a:cs typeface="Gill Sans" charset="0"/>
              </a:rPr>
              <a:t>J.P. </a:t>
            </a:r>
            <a:r>
              <a:rPr lang="en-US" altLang="ja-JP" sz="1300" dirty="0" err="1">
                <a:ea typeface="Gill Sans" charset="0"/>
                <a:cs typeface="Gill Sans" charset="0"/>
              </a:rPr>
              <a:t>Perdew</a:t>
            </a:r>
            <a:r>
              <a:rPr lang="en-US" altLang="ja-JP" sz="1300" dirty="0">
                <a:ea typeface="Gill Sans" charset="0"/>
                <a:cs typeface="Gill Sans" charset="0"/>
              </a:rPr>
              <a:t> et al, Phys. Rev. </a:t>
            </a:r>
            <a:r>
              <a:rPr lang="en-US" altLang="ja-JP" sz="1300" dirty="0" err="1">
                <a:ea typeface="Gill Sans" charset="0"/>
                <a:cs typeface="Gill Sans" charset="0"/>
              </a:rPr>
              <a:t>Lett</a:t>
            </a:r>
            <a:r>
              <a:rPr lang="en-US" altLang="ja-JP" sz="1300" dirty="0">
                <a:ea typeface="Gill Sans" charset="0"/>
                <a:cs typeface="Gill Sans" charset="0"/>
              </a:rPr>
              <a:t>. 100, 136406 (2008)</a:t>
            </a:r>
          </a:p>
        </p:txBody>
      </p:sp>
      <p:pic>
        <p:nvPicPr>
          <p:cNvPr id="21510" name="Picture 6"/>
          <p:cNvPicPr>
            <a:picLocks noChangeAspect="1" noChangeArrowheads="1"/>
          </p:cNvPicPr>
          <p:nvPr/>
        </p:nvPicPr>
        <p:blipFill>
          <a:blip r:embed="rId3"/>
          <a:srcRect/>
          <a:stretch>
            <a:fillRect/>
          </a:stretch>
        </p:blipFill>
        <p:spPr bwMode="auto">
          <a:xfrm>
            <a:off x="4331970" y="2388870"/>
            <a:ext cx="4114800" cy="2880360"/>
          </a:xfrm>
          <a:prstGeom prst="rect">
            <a:avLst/>
          </a:prstGeom>
          <a:noFill/>
          <a:ln w="12700" cap="flat">
            <a:noFill/>
            <a:miter lim="800000"/>
            <a:headEnd/>
            <a:tailEnd/>
          </a:ln>
        </p:spPr>
      </p:pic>
      <p:sp>
        <p:nvSpPr>
          <p:cNvPr id="21511" name="Rectangle 7"/>
          <p:cNvSpPr>
            <a:spLocks/>
          </p:cNvSpPr>
          <p:nvPr/>
        </p:nvSpPr>
        <p:spPr bwMode="auto">
          <a:xfrm>
            <a:off x="5372100" y="5577840"/>
            <a:ext cx="2777490" cy="43434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r>
              <a:rPr lang="en-US" altLang="ja-JP" sz="1300" dirty="0">
                <a:ea typeface="Gill Sans" charset="0"/>
                <a:cs typeface="Gill Sans" charset="0"/>
              </a:rPr>
              <a:t>H</a:t>
            </a:r>
            <a:r>
              <a:rPr lang="en-US" altLang="ja-JP" sz="1300" baseline="-6000" dirty="0">
                <a:ea typeface="Gill Sans" charset="0"/>
                <a:cs typeface="Gill Sans" charset="0"/>
              </a:rPr>
              <a:t>2</a:t>
            </a:r>
            <a:r>
              <a:rPr lang="en-US" altLang="ja-JP" sz="1300" dirty="0">
                <a:ea typeface="Gill Sans" charset="0"/>
                <a:cs typeface="Gill Sans" charset="0"/>
              </a:rPr>
              <a:t>, </a:t>
            </a:r>
            <a:r>
              <a:rPr lang="en-US" altLang="ja-JP" sz="1300" dirty="0" err="1">
                <a:ea typeface="Gill Sans" charset="0"/>
                <a:cs typeface="Gill Sans" charset="0"/>
              </a:rPr>
              <a:t>LiH</a:t>
            </a:r>
            <a:r>
              <a:rPr lang="en-US" altLang="ja-JP" sz="1300" dirty="0">
                <a:ea typeface="Gill Sans" charset="0"/>
                <a:cs typeface="Gill Sans" charset="0"/>
              </a:rPr>
              <a:t>, CH</a:t>
            </a:r>
            <a:r>
              <a:rPr lang="en-US" altLang="ja-JP" sz="1300" baseline="-6000" dirty="0">
                <a:ea typeface="Gill Sans" charset="0"/>
                <a:cs typeface="Gill Sans" charset="0"/>
              </a:rPr>
              <a:t>4</a:t>
            </a:r>
            <a:r>
              <a:rPr lang="en-US" altLang="ja-JP" sz="1300" dirty="0">
                <a:ea typeface="Gill Sans" charset="0"/>
                <a:cs typeface="Gill Sans" charset="0"/>
              </a:rPr>
              <a:t>, OH, H</a:t>
            </a:r>
            <a:r>
              <a:rPr lang="en-US" altLang="ja-JP" sz="1300" baseline="-6000" dirty="0">
                <a:ea typeface="Gill Sans" charset="0"/>
                <a:cs typeface="Gill Sans" charset="0"/>
              </a:rPr>
              <a:t>2</a:t>
            </a:r>
            <a:r>
              <a:rPr lang="en-US" altLang="ja-JP" sz="1300" dirty="0">
                <a:ea typeface="Gill Sans" charset="0"/>
                <a:cs typeface="Gill Sans" charset="0"/>
              </a:rPr>
              <a:t>O, HF, Li</a:t>
            </a:r>
            <a:r>
              <a:rPr lang="en-US" altLang="ja-JP" sz="1300" baseline="-6000" dirty="0">
                <a:ea typeface="Gill Sans" charset="0"/>
                <a:cs typeface="Gill Sans" charset="0"/>
              </a:rPr>
              <a:t>2</a:t>
            </a:r>
            <a:r>
              <a:rPr lang="en-US" altLang="ja-JP" sz="1300" dirty="0">
                <a:ea typeface="Gill Sans" charset="0"/>
                <a:cs typeface="Gill Sans" charset="0"/>
              </a:rPr>
              <a:t>, </a:t>
            </a:r>
            <a:r>
              <a:rPr lang="en-US" altLang="ja-JP" sz="1300" dirty="0" err="1">
                <a:ea typeface="Gill Sans" charset="0"/>
                <a:cs typeface="Gill Sans" charset="0"/>
              </a:rPr>
              <a:t>LiF</a:t>
            </a:r>
            <a:r>
              <a:rPr lang="en-US" altLang="ja-JP" sz="1300" dirty="0">
                <a:ea typeface="Gill Sans" charset="0"/>
                <a:cs typeface="Gill Sans" charset="0"/>
              </a:rPr>
              <a:t>, Be</a:t>
            </a:r>
            <a:r>
              <a:rPr lang="en-US" altLang="ja-JP" sz="1300" baseline="-6000" dirty="0">
                <a:ea typeface="Gill Sans" charset="0"/>
                <a:cs typeface="Gill Sans" charset="0"/>
              </a:rPr>
              <a:t>2</a:t>
            </a:r>
            <a:r>
              <a:rPr lang="en-US" altLang="ja-JP" sz="1300" dirty="0">
                <a:ea typeface="Gill Sans" charset="0"/>
                <a:cs typeface="Gill Sans" charset="0"/>
              </a:rPr>
              <a:t>, C</a:t>
            </a:r>
            <a:r>
              <a:rPr lang="en-US" altLang="ja-JP" sz="1300" baseline="-6000" dirty="0">
                <a:ea typeface="Gill Sans" charset="0"/>
                <a:cs typeface="Gill Sans" charset="0"/>
              </a:rPr>
              <a:t>2</a:t>
            </a:r>
            <a:r>
              <a:rPr lang="en-US" altLang="ja-JP" sz="1300" dirty="0">
                <a:ea typeface="Gill Sans" charset="0"/>
                <a:cs typeface="Gill Sans" charset="0"/>
              </a:rPr>
              <a:t>H</a:t>
            </a:r>
            <a:r>
              <a:rPr lang="en-US" altLang="ja-JP" sz="1300" baseline="-6000" dirty="0">
                <a:ea typeface="Gill Sans" charset="0"/>
                <a:cs typeface="Gill Sans" charset="0"/>
              </a:rPr>
              <a:t>2</a:t>
            </a:r>
            <a:r>
              <a:rPr lang="en-US" altLang="ja-JP" sz="1300" dirty="0">
                <a:ea typeface="Gill Sans" charset="0"/>
                <a:cs typeface="Gill Sans" charset="0"/>
              </a:rPr>
              <a:t>, HCN, CO, N</a:t>
            </a:r>
            <a:r>
              <a:rPr lang="en-US" altLang="ja-JP" sz="1300" baseline="-6000" dirty="0">
                <a:ea typeface="Gill Sans" charset="0"/>
                <a:cs typeface="Gill Sans" charset="0"/>
              </a:rPr>
              <a:t>2</a:t>
            </a:r>
            <a:r>
              <a:rPr lang="en-US" altLang="ja-JP" sz="1300" dirty="0">
                <a:ea typeface="Gill Sans" charset="0"/>
                <a:cs typeface="Gill Sans" charset="0"/>
              </a:rPr>
              <a:t>, NO, O</a:t>
            </a:r>
            <a:r>
              <a:rPr lang="en-US" altLang="ja-JP" sz="1300" baseline="-6000" dirty="0">
                <a:ea typeface="Gill Sans" charset="0"/>
                <a:cs typeface="Gill Sans" charset="0"/>
              </a:rPr>
              <a:t>2</a:t>
            </a:r>
            <a:r>
              <a:rPr lang="en-US" altLang="ja-JP" sz="1300" dirty="0">
                <a:ea typeface="Gill Sans" charset="0"/>
                <a:cs typeface="Gill Sans" charset="0"/>
              </a:rPr>
              <a:t>, F</a:t>
            </a:r>
            <a:r>
              <a:rPr lang="en-US" altLang="ja-JP" sz="1300" baseline="-6000" dirty="0">
                <a:ea typeface="Gill Sans" charset="0"/>
                <a:cs typeface="Gill Sans" charset="0"/>
              </a:rPr>
              <a:t>2</a:t>
            </a:r>
            <a:r>
              <a:rPr lang="en-US" altLang="ja-JP" sz="1300" dirty="0">
                <a:ea typeface="Gill Sans" charset="0"/>
                <a:cs typeface="Gill Sans" charset="0"/>
              </a:rPr>
              <a:t>, P</a:t>
            </a:r>
            <a:r>
              <a:rPr lang="en-US" altLang="ja-JP" sz="1300" baseline="-6000" dirty="0">
                <a:ea typeface="Gill Sans" charset="0"/>
                <a:cs typeface="Gill Sans" charset="0"/>
              </a:rPr>
              <a:t>2</a:t>
            </a:r>
            <a:r>
              <a:rPr lang="en-US" altLang="ja-JP" sz="1300" dirty="0">
                <a:ea typeface="Gill Sans" charset="0"/>
                <a:cs typeface="Gill Sans" charset="0"/>
              </a:rPr>
              <a:t>, Cl</a:t>
            </a:r>
            <a:r>
              <a:rPr lang="en-US" altLang="ja-JP" sz="1300" baseline="-6000" dirty="0">
                <a:ea typeface="Gill Sans" charset="0"/>
                <a:cs typeface="Gill Sans" charset="0"/>
              </a:rPr>
              <a:t>2</a:t>
            </a:r>
          </a:p>
        </p:txBody>
      </p:sp>
      <p:sp>
        <p:nvSpPr>
          <p:cNvPr id="21512" name="Rectangle 8"/>
          <p:cNvSpPr>
            <a:spLocks/>
          </p:cNvSpPr>
          <p:nvPr/>
        </p:nvSpPr>
        <p:spPr bwMode="auto">
          <a:xfrm>
            <a:off x="5040630" y="6346492"/>
            <a:ext cx="3261798" cy="20005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pPr algn="l"/>
            <a:r>
              <a:rPr lang="en-US" altLang="ja-JP" sz="1300" dirty="0">
                <a:ea typeface="Gill Sans" charset="0"/>
                <a:cs typeface="Gill Sans" charset="0"/>
              </a:rPr>
              <a:t>J.P. </a:t>
            </a:r>
            <a:r>
              <a:rPr lang="en-US" altLang="ja-JP" sz="1300" dirty="0" err="1">
                <a:ea typeface="Gill Sans" charset="0"/>
                <a:cs typeface="Gill Sans" charset="0"/>
              </a:rPr>
              <a:t>Perdew</a:t>
            </a:r>
            <a:r>
              <a:rPr lang="en-US" altLang="ja-JP" sz="1300" dirty="0">
                <a:ea typeface="Gill Sans" charset="0"/>
                <a:cs typeface="Gill Sans" charset="0"/>
              </a:rPr>
              <a:t> et al, Phys. Rev. </a:t>
            </a:r>
            <a:r>
              <a:rPr lang="en-US" altLang="ja-JP" sz="1300" dirty="0" err="1">
                <a:ea typeface="Gill Sans" charset="0"/>
                <a:cs typeface="Gill Sans" charset="0"/>
              </a:rPr>
              <a:t>Lett</a:t>
            </a:r>
            <a:r>
              <a:rPr lang="en-US" altLang="ja-JP" sz="1300" dirty="0">
                <a:ea typeface="Gill Sans" charset="0"/>
                <a:cs typeface="Gill Sans" charset="0"/>
              </a:rPr>
              <a:t>. 77, 3866 (1996)</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20</a:t>
            </a:fld>
            <a:endParaRPr kumimoji="1" lang="ja-JP" altLang="en-US"/>
          </a:p>
        </p:txBody>
      </p:sp>
    </p:spTree>
    <p:extLst>
      <p:ext uri="{BB962C8B-B14F-4D97-AF65-F5344CB8AC3E}">
        <p14:creationId xmlns:p14="http://schemas.microsoft.com/office/powerpoint/2010/main" val="2162126558"/>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xmlns:mv="urn:schemas-microsoft-com:mac:vml">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891540" y="914400"/>
            <a:ext cx="7360920" cy="994410"/>
          </a:xfrm>
          <a:ln/>
        </p:spPr>
        <p:txBody>
          <a:bodyPr/>
          <a:lstStyle/>
          <a:p>
            <a:r>
              <a:rPr lang="ja-JP" altLang="en-US"/>
              <a:t>密度汎関数法の特徴</a:t>
            </a:r>
          </a:p>
        </p:txBody>
      </p:sp>
      <p:sp>
        <p:nvSpPr>
          <p:cNvPr id="22530" name="Rectangle 2"/>
          <p:cNvSpPr>
            <a:spLocks noGrp="1" noChangeArrowheads="1"/>
          </p:cNvSpPr>
          <p:nvPr>
            <p:ph type="body" idx="1"/>
          </p:nvPr>
        </p:nvSpPr>
        <p:spPr>
          <a:xfrm>
            <a:off x="1502777" y="2423160"/>
            <a:ext cx="6141803" cy="2617470"/>
          </a:xfrm>
          <a:ln/>
        </p:spPr>
        <p:txBody>
          <a:bodyPr/>
          <a:lstStyle/>
          <a:p>
            <a:pPr marL="628650">
              <a:spcAft>
                <a:spcPts val="1800"/>
              </a:spcAft>
            </a:pPr>
            <a:r>
              <a:rPr lang="ja-JP" altLang="en-US" dirty="0"/>
              <a:t>安定構造に対する精度は相当</a:t>
            </a:r>
            <a:endParaRPr lang="en-US" altLang="ja-JP" dirty="0"/>
          </a:p>
          <a:p>
            <a:pPr marL="628650">
              <a:spcAft>
                <a:spcPts val="1800"/>
              </a:spcAft>
            </a:pPr>
            <a:r>
              <a:rPr lang="ja-JP" altLang="en-US" dirty="0"/>
              <a:t>交換エネルギーまでも近似</a:t>
            </a:r>
            <a:endParaRPr lang="en-US" altLang="ja-JP" dirty="0"/>
          </a:p>
          <a:p>
            <a:pPr marL="628650">
              <a:spcAft>
                <a:spcPts val="1800"/>
              </a:spcAft>
            </a:pPr>
            <a:r>
              <a:rPr lang="ja-JP" altLang="en-US" dirty="0"/>
              <a:t>経済的（</a:t>
            </a:r>
            <a:r>
              <a:rPr lang="en-US" altLang="ja-JP" dirty="0"/>
              <a:t>HF</a:t>
            </a:r>
            <a:r>
              <a:rPr lang="ja-JP" altLang="en-US" dirty="0"/>
              <a:t>と比較しても）</a:t>
            </a: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21</a:t>
            </a:fld>
            <a:endParaRPr kumimoji="1" lang="ja-JP" altLang="en-US"/>
          </a:p>
        </p:txBody>
      </p:sp>
    </p:spTree>
    <p:extLst>
      <p:ext uri="{BB962C8B-B14F-4D97-AF65-F5344CB8AC3E}">
        <p14:creationId xmlns:p14="http://schemas.microsoft.com/office/powerpoint/2010/main" val="23043431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891540" y="182880"/>
            <a:ext cx="7360920" cy="880110"/>
          </a:xfrm>
          <a:ln/>
        </p:spPr>
        <p:txBody>
          <a:bodyPr/>
          <a:lstStyle/>
          <a:p>
            <a:pPr>
              <a:tabLst>
                <a:tab pos="880110" algn="l"/>
              </a:tabLst>
            </a:pPr>
            <a:r>
              <a:rPr lang="en-US" altLang="ja-JP" sz="4300" dirty="0">
                <a:latin typeface="+mn-ea"/>
              </a:rPr>
              <a:t>Hamiltonian</a:t>
            </a:r>
            <a:r>
              <a:rPr lang="ja-JP" altLang="en-US" sz="4300" dirty="0">
                <a:latin typeface="+mn-ea"/>
              </a:rPr>
              <a:t>の関数形</a:t>
            </a:r>
          </a:p>
        </p:txBody>
      </p:sp>
      <p:sp>
        <p:nvSpPr>
          <p:cNvPr id="23554" name="Rectangle 2"/>
          <p:cNvSpPr>
            <a:spLocks noGrp="1" noChangeArrowheads="1"/>
          </p:cNvSpPr>
          <p:nvPr>
            <p:ph type="body" idx="1"/>
          </p:nvPr>
        </p:nvSpPr>
        <p:spPr>
          <a:xfrm>
            <a:off x="891540" y="1611630"/>
            <a:ext cx="7360920" cy="525780"/>
          </a:xfrm>
          <a:ln/>
        </p:spPr>
        <p:txBody>
          <a:bodyPr>
            <a:normAutofit fontScale="92500" lnSpcReduction="10000"/>
          </a:bodyPr>
          <a:lstStyle/>
          <a:p>
            <a:pPr algn="ctr">
              <a:tabLst>
                <a:tab pos="880110" algn="l"/>
              </a:tabLst>
            </a:pPr>
            <a:r>
              <a:rPr lang="ja-JP" altLang="en-US" dirty="0">
                <a:latin typeface="+mn-ea"/>
              </a:rPr>
              <a:t>軌道関数に数値解析的な困難</a:t>
            </a:r>
          </a:p>
        </p:txBody>
      </p:sp>
      <p:pic>
        <p:nvPicPr>
          <p:cNvPr id="23555" name="Picture 3"/>
          <p:cNvPicPr>
            <a:picLocks noChangeAspect="1" noChangeArrowheads="1"/>
          </p:cNvPicPr>
          <p:nvPr/>
        </p:nvPicPr>
        <p:blipFill>
          <a:blip r:embed="rId2"/>
          <a:srcRect/>
          <a:stretch>
            <a:fillRect/>
          </a:stretch>
        </p:blipFill>
        <p:spPr bwMode="auto">
          <a:xfrm>
            <a:off x="125730" y="2491740"/>
            <a:ext cx="4114800" cy="2880360"/>
          </a:xfrm>
          <a:prstGeom prst="rect">
            <a:avLst/>
          </a:prstGeom>
          <a:noFill/>
          <a:ln w="25400" cap="flat">
            <a:noFill/>
            <a:miter lim="800000"/>
            <a:headEnd/>
            <a:tailEnd/>
          </a:ln>
        </p:spPr>
      </p:pic>
      <p:sp>
        <p:nvSpPr>
          <p:cNvPr id="23556" name="Rectangle 4"/>
          <p:cNvSpPr>
            <a:spLocks/>
          </p:cNvSpPr>
          <p:nvPr/>
        </p:nvSpPr>
        <p:spPr bwMode="auto">
          <a:xfrm>
            <a:off x="4834890" y="2548890"/>
            <a:ext cx="3394710" cy="50292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tabLst>
                <a:tab pos="754380" algn="l"/>
              </a:tabLst>
            </a:pPr>
            <a:r>
              <a:rPr lang="ja-JP" altLang="en-US" sz="2400" dirty="0">
                <a:solidFill>
                  <a:schemeClr val="tx1"/>
                </a:solidFill>
                <a:latin typeface="+mn-ea"/>
              </a:rPr>
              <a:t>原子核近傍に特異性</a:t>
            </a:r>
          </a:p>
        </p:txBody>
      </p:sp>
      <p:sp>
        <p:nvSpPr>
          <p:cNvPr id="23557" name="Rectangle 5"/>
          <p:cNvSpPr>
            <a:spLocks/>
          </p:cNvSpPr>
          <p:nvPr/>
        </p:nvSpPr>
        <p:spPr bwMode="auto">
          <a:xfrm>
            <a:off x="6732270" y="3943350"/>
            <a:ext cx="1257300" cy="50292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tabLst>
                <a:tab pos="754380" algn="l"/>
              </a:tabLst>
            </a:pPr>
            <a:r>
              <a:rPr lang="ja-JP" altLang="en-US" dirty="0">
                <a:solidFill>
                  <a:schemeClr val="tx1"/>
                </a:solidFill>
                <a:latin typeface="+mn-ea"/>
              </a:rPr>
              <a:t>に由来</a:t>
            </a:r>
          </a:p>
        </p:txBody>
      </p:sp>
      <p:sp>
        <p:nvSpPr>
          <p:cNvPr id="23558" name="Oval 6"/>
          <p:cNvSpPr>
            <a:spLocks/>
          </p:cNvSpPr>
          <p:nvPr/>
        </p:nvSpPr>
        <p:spPr bwMode="auto">
          <a:xfrm>
            <a:off x="525780" y="2503170"/>
            <a:ext cx="1817370" cy="2766060"/>
          </a:xfrm>
          <a:prstGeom prst="ellipse">
            <a:avLst/>
          </a:prstGeom>
          <a:noFill/>
          <a:ln w="25400" cap="flat">
            <a:solidFill>
              <a:srgbClr val="FF7F00"/>
            </a:solidFill>
            <a:prstDash val="solid"/>
            <a:miter lim="800000"/>
            <a:headEnd type="none" w="med" len="med"/>
            <a:tailEnd type="none" w="med" len="med"/>
          </a:ln>
        </p:spPr>
        <p:txBody>
          <a:bodyPr lIns="0" tIns="0" rIns="0" bIns="0">
            <a:prstTxWarp prst="textNoShape">
              <a:avLst/>
            </a:prstTxWarp>
          </a:bodyPr>
          <a:lstStyle/>
          <a:p>
            <a:endParaRPr lang="ja-JP" altLang="en-US">
              <a:latin typeface="+mn-ea"/>
            </a:endParaRPr>
          </a:p>
        </p:txBody>
      </p:sp>
      <p:sp>
        <p:nvSpPr>
          <p:cNvPr id="23559" name="Rectangle 7"/>
          <p:cNvSpPr>
            <a:spLocks/>
          </p:cNvSpPr>
          <p:nvPr/>
        </p:nvSpPr>
        <p:spPr bwMode="auto">
          <a:xfrm>
            <a:off x="4443413" y="5166360"/>
            <a:ext cx="3202800" cy="89255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spcAft>
                <a:spcPts val="1200"/>
              </a:spcAft>
              <a:tabLst>
                <a:tab pos="754380" algn="l"/>
                <a:tab pos="754380" algn="l"/>
              </a:tabLst>
            </a:pPr>
            <a:r>
              <a:rPr lang="ja-JP" altLang="en-US" sz="2400" dirty="0">
                <a:solidFill>
                  <a:schemeClr val="tx1"/>
                </a:solidFill>
                <a:latin typeface="+mn-ea"/>
              </a:rPr>
              <a:t>メッシュ間隔は</a:t>
            </a:r>
            <a:r>
              <a:rPr lang="en-US" altLang="ja-JP" sz="2400" dirty="0">
                <a:solidFill>
                  <a:srgbClr val="FF7F00"/>
                </a:solidFill>
                <a:latin typeface="+mn-ea"/>
              </a:rPr>
              <a:t>1 </a:t>
            </a:r>
            <a:r>
              <a:rPr lang="en-US" altLang="ja-JP" sz="2400" dirty="0" err="1">
                <a:solidFill>
                  <a:srgbClr val="FF7F00"/>
                </a:solidFill>
                <a:latin typeface="+mn-ea"/>
              </a:rPr>
              <a:t>a.u</a:t>
            </a:r>
            <a:r>
              <a:rPr lang="en-US" altLang="ja-JP" sz="2400" dirty="0">
                <a:solidFill>
                  <a:srgbClr val="FF7F00"/>
                </a:solidFill>
                <a:latin typeface="+mn-ea"/>
              </a:rPr>
              <a:t>.</a:t>
            </a:r>
            <a:r>
              <a:rPr lang="ja-JP" altLang="en-US" sz="2400" dirty="0">
                <a:solidFill>
                  <a:srgbClr val="FF7F00"/>
                </a:solidFill>
                <a:latin typeface="+mn-ea"/>
              </a:rPr>
              <a:t>程度</a:t>
            </a:r>
            <a:endParaRPr lang="en-US" altLang="ja-JP" sz="2400" dirty="0">
              <a:solidFill>
                <a:srgbClr val="FF7F00"/>
              </a:solidFill>
              <a:latin typeface="+mn-ea"/>
            </a:endParaRPr>
          </a:p>
          <a:p>
            <a:pPr>
              <a:spcAft>
                <a:spcPts val="1200"/>
              </a:spcAft>
              <a:tabLst>
                <a:tab pos="754380" algn="l"/>
                <a:tab pos="754380" algn="l"/>
              </a:tabLst>
            </a:pPr>
            <a:r>
              <a:rPr lang="ja-JP" altLang="en-US" sz="2400" dirty="0">
                <a:solidFill>
                  <a:schemeClr val="tx1"/>
                </a:solidFill>
                <a:latin typeface="+mn-ea"/>
              </a:rPr>
              <a:t>原子間隔は</a:t>
            </a:r>
            <a:r>
              <a:rPr lang="en-US" altLang="ja-JP" sz="2400" dirty="0">
                <a:solidFill>
                  <a:schemeClr val="tx1"/>
                </a:solidFill>
                <a:latin typeface="+mn-ea"/>
              </a:rPr>
              <a:t>4 </a:t>
            </a:r>
            <a:r>
              <a:rPr lang="en-US" altLang="ja-JP" sz="2400" dirty="0" err="1">
                <a:solidFill>
                  <a:schemeClr val="tx1"/>
                </a:solidFill>
                <a:latin typeface="+mn-ea"/>
              </a:rPr>
              <a:t>a.u</a:t>
            </a:r>
            <a:r>
              <a:rPr lang="en-US" altLang="ja-JP" sz="2400" dirty="0">
                <a:solidFill>
                  <a:schemeClr val="tx1"/>
                </a:solidFill>
                <a:latin typeface="+mn-ea"/>
              </a:rPr>
              <a:t>.</a:t>
            </a:r>
            <a:r>
              <a:rPr lang="ja-JP" altLang="en-US" sz="2400" dirty="0">
                <a:solidFill>
                  <a:schemeClr val="tx1"/>
                </a:solidFill>
                <a:latin typeface="+mn-ea"/>
              </a:rPr>
              <a:t>程度</a:t>
            </a:r>
          </a:p>
        </p:txBody>
      </p:sp>
      <p:sp>
        <p:nvSpPr>
          <p:cNvPr id="23560" name="Rectangle 8"/>
          <p:cNvSpPr>
            <a:spLocks/>
          </p:cNvSpPr>
          <p:nvPr/>
        </p:nvSpPr>
        <p:spPr bwMode="auto">
          <a:xfrm>
            <a:off x="1911668" y="5829300"/>
            <a:ext cx="632986" cy="276999"/>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tabLst>
                <a:tab pos="754380" algn="l"/>
              </a:tabLst>
            </a:pPr>
            <a:r>
              <a:rPr lang="en-US" altLang="ja-JP" dirty="0">
                <a:solidFill>
                  <a:schemeClr val="tx1"/>
                </a:solidFill>
                <a:latin typeface="+mn-ea"/>
                <a:cs typeface="Gill Sans" charset="0"/>
              </a:rPr>
              <a:t>Silicon</a:t>
            </a:r>
          </a:p>
        </p:txBody>
      </p:sp>
      <p:pic>
        <p:nvPicPr>
          <p:cNvPr id="23561" name="Picture 9"/>
          <p:cNvPicPr>
            <a:picLocks noChangeAspect="1" noChangeArrowheads="1"/>
          </p:cNvPicPr>
          <p:nvPr/>
        </p:nvPicPr>
        <p:blipFill>
          <a:blip r:embed="rId3"/>
          <a:srcRect/>
          <a:stretch>
            <a:fillRect/>
          </a:stretch>
        </p:blipFill>
        <p:spPr bwMode="auto">
          <a:xfrm>
            <a:off x="4960620" y="3257550"/>
            <a:ext cx="2103120" cy="342900"/>
          </a:xfrm>
          <a:prstGeom prst="rect">
            <a:avLst/>
          </a:prstGeom>
          <a:noFill/>
          <a:ln w="25400" cap="flat">
            <a:noFill/>
            <a:miter lim="800000"/>
            <a:headEnd/>
            <a:tailEnd/>
          </a:ln>
        </p:spPr>
      </p:pic>
      <p:pic>
        <p:nvPicPr>
          <p:cNvPr id="23562" name="Picture 10"/>
          <p:cNvPicPr>
            <a:picLocks noChangeAspect="1" noChangeArrowheads="1"/>
          </p:cNvPicPr>
          <p:nvPr/>
        </p:nvPicPr>
        <p:blipFill>
          <a:blip r:embed="rId4"/>
          <a:srcRect/>
          <a:stretch>
            <a:fillRect/>
          </a:stretch>
        </p:blipFill>
        <p:spPr bwMode="auto">
          <a:xfrm>
            <a:off x="4663440" y="3760470"/>
            <a:ext cx="1943100" cy="868680"/>
          </a:xfrm>
          <a:prstGeom prst="rect">
            <a:avLst/>
          </a:prstGeom>
          <a:noFill/>
          <a:ln w="25400" cap="flat">
            <a:noFill/>
            <a:miter lim="800000"/>
            <a:headEnd/>
            <a:tailEnd/>
          </a:ln>
        </p:spPr>
      </p:pic>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22</a:t>
            </a:fld>
            <a:endParaRPr kumimoji="1" lang="ja-JP" altLang="en-US"/>
          </a:p>
        </p:txBody>
      </p:sp>
    </p:spTree>
    <p:extLst>
      <p:ext uri="{BB962C8B-B14F-4D97-AF65-F5344CB8AC3E}">
        <p14:creationId xmlns:p14="http://schemas.microsoft.com/office/powerpoint/2010/main" val="42589355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891540" y="779534"/>
            <a:ext cx="7360920" cy="777240"/>
          </a:xfrm>
          <a:ln/>
        </p:spPr>
        <p:txBody>
          <a:bodyPr/>
          <a:lstStyle/>
          <a:p>
            <a:pPr>
              <a:tabLst>
                <a:tab pos="857250" algn="l"/>
              </a:tabLst>
            </a:pPr>
            <a:r>
              <a:rPr lang="ja-JP" altLang="en-US" sz="4300" dirty="0"/>
              <a:t>対応の一つ</a:t>
            </a:r>
            <a:r>
              <a:rPr lang="en-US" altLang="ja-JP" sz="4300" dirty="0"/>
              <a:t>: </a:t>
            </a:r>
            <a:r>
              <a:rPr lang="ja-JP" altLang="en-US" sz="4300" dirty="0"/>
              <a:t>擬ポテンシャル法</a:t>
            </a:r>
          </a:p>
        </p:txBody>
      </p:sp>
      <p:sp>
        <p:nvSpPr>
          <p:cNvPr id="24578" name="Rectangle 2"/>
          <p:cNvSpPr>
            <a:spLocks noGrp="1" noChangeArrowheads="1"/>
          </p:cNvSpPr>
          <p:nvPr>
            <p:ph type="body" idx="1"/>
          </p:nvPr>
        </p:nvSpPr>
        <p:spPr>
          <a:xfrm>
            <a:off x="216761" y="1928556"/>
            <a:ext cx="4560979" cy="3003960"/>
          </a:xfrm>
          <a:ln/>
        </p:spPr>
        <p:txBody>
          <a:bodyPr>
            <a:normAutofit/>
          </a:bodyPr>
          <a:lstStyle/>
          <a:p>
            <a:pPr marL="632937">
              <a:spcAft>
                <a:spcPts val="1800"/>
              </a:spcAft>
              <a:tabLst>
                <a:tab pos="1090137" algn="l"/>
                <a:tab pos="1090137" algn="l"/>
                <a:tab pos="1090137" algn="l"/>
              </a:tabLst>
            </a:pPr>
            <a:r>
              <a:rPr lang="ja-JP" altLang="en-US" sz="2400" dirty="0"/>
              <a:t>原子核位置にある特異性を除去</a:t>
            </a:r>
            <a:r>
              <a:rPr lang="en-US" altLang="ja-JP" sz="2400" dirty="0"/>
              <a:t>:  V, </a:t>
            </a:r>
            <a:r>
              <a:rPr lang="en-US" altLang="ja-JP" sz="2400" dirty="0" err="1">
                <a:latin typeface="ヒラギノ角ゴ Pro W3" charset="-128"/>
                <a:ea typeface="ヒラギノ角ゴ Pro W3" charset="-128"/>
                <a:cs typeface="ヒラギノ角ゴ Pro W3" charset="-128"/>
                <a:sym typeface="ヒラギノ角ゴ Pro W3" charset="-128"/>
              </a:rPr>
              <a:t>Ψ</a:t>
            </a:r>
            <a:endParaRPr lang="en-US" altLang="ja-JP" sz="2400" dirty="0"/>
          </a:p>
          <a:p>
            <a:pPr marL="632937">
              <a:spcAft>
                <a:spcPts val="1800"/>
              </a:spcAft>
              <a:tabLst>
                <a:tab pos="1090137" algn="l"/>
                <a:tab pos="1090137" algn="l"/>
                <a:tab pos="1090137" algn="l"/>
              </a:tabLst>
            </a:pPr>
            <a:r>
              <a:rPr lang="ja-JP" altLang="en-US" sz="2400" dirty="0"/>
              <a:t>芯の電子は取り除く。価電子だけ。</a:t>
            </a:r>
            <a:endParaRPr lang="en-US" altLang="ja-JP" sz="2400" dirty="0"/>
          </a:p>
          <a:p>
            <a:pPr marL="632937">
              <a:spcAft>
                <a:spcPts val="1800"/>
              </a:spcAft>
              <a:tabLst>
                <a:tab pos="1090137" algn="l"/>
                <a:tab pos="1090137" algn="l"/>
                <a:tab pos="1090137" algn="l"/>
              </a:tabLst>
            </a:pPr>
            <a:r>
              <a:rPr lang="ja-JP" altLang="en-US" sz="2400" dirty="0"/>
              <a:t>おつりを打ち消す非局所ポテンシャル</a:t>
            </a:r>
            <a:r>
              <a:rPr lang="en-US" altLang="ja-JP" sz="2400" dirty="0"/>
              <a:t>:  V</a:t>
            </a:r>
            <a:r>
              <a:rPr lang="en-US" altLang="ja-JP" sz="2400" baseline="32000" dirty="0"/>
              <a:t>NL</a:t>
            </a:r>
          </a:p>
        </p:txBody>
      </p:sp>
      <p:pic>
        <p:nvPicPr>
          <p:cNvPr id="24579" name="Picture 3"/>
          <p:cNvPicPr>
            <a:picLocks noChangeAspect="1" noChangeArrowheads="1"/>
          </p:cNvPicPr>
          <p:nvPr/>
        </p:nvPicPr>
        <p:blipFill>
          <a:blip r:embed="rId2"/>
          <a:srcRect/>
          <a:stretch>
            <a:fillRect/>
          </a:stretch>
        </p:blipFill>
        <p:spPr bwMode="auto">
          <a:xfrm>
            <a:off x="4777740" y="1760220"/>
            <a:ext cx="4114800" cy="2880360"/>
          </a:xfrm>
          <a:prstGeom prst="rect">
            <a:avLst/>
          </a:prstGeom>
          <a:noFill/>
          <a:ln w="25400" cap="flat">
            <a:noFill/>
            <a:miter lim="800000"/>
            <a:headEnd/>
            <a:tailEnd/>
          </a:ln>
        </p:spPr>
      </p:pic>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23</a:t>
            </a:fld>
            <a:endParaRPr kumimoji="1" lang="ja-JP" altLang="en-US"/>
          </a:p>
        </p:txBody>
      </p:sp>
    </p:spTree>
    <p:extLst>
      <p:ext uri="{BB962C8B-B14F-4D97-AF65-F5344CB8AC3E}">
        <p14:creationId xmlns:p14="http://schemas.microsoft.com/office/powerpoint/2010/main" val="132020100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891540" y="571500"/>
            <a:ext cx="7360920" cy="925830"/>
          </a:xfrm>
          <a:ln/>
        </p:spPr>
        <p:txBody>
          <a:bodyPr/>
          <a:lstStyle/>
          <a:p>
            <a:pPr>
              <a:tabLst>
                <a:tab pos="880110" algn="l"/>
              </a:tabLst>
            </a:pPr>
            <a:r>
              <a:rPr lang="ja-JP" altLang="en-US" sz="4300" dirty="0">
                <a:latin typeface="+mn-ea"/>
                <a:cs typeface="ヒラギノ角ゴ Pro W3" charset="-128"/>
                <a:sym typeface="ヒラギノ角ゴ Pro W3" charset="-128"/>
              </a:rPr>
              <a:t>平面波基底による計算</a:t>
            </a:r>
          </a:p>
        </p:txBody>
      </p:sp>
      <p:sp>
        <p:nvSpPr>
          <p:cNvPr id="25602" name="Rectangle 2"/>
          <p:cNvSpPr>
            <a:spLocks noGrp="1" noChangeArrowheads="1"/>
          </p:cNvSpPr>
          <p:nvPr>
            <p:ph type="body" idx="1"/>
          </p:nvPr>
        </p:nvSpPr>
        <p:spPr>
          <a:xfrm>
            <a:off x="891540" y="1748790"/>
            <a:ext cx="7360920" cy="525780"/>
          </a:xfrm>
          <a:ln/>
        </p:spPr>
        <p:txBody>
          <a:bodyPr/>
          <a:lstStyle/>
          <a:p>
            <a:pPr lvl="1" algn="ctr">
              <a:spcBef>
                <a:spcPct val="0"/>
              </a:spcBef>
              <a:tabLst>
                <a:tab pos="1488758" algn="l"/>
              </a:tabLst>
            </a:pPr>
            <a:r>
              <a:rPr lang="en-US" altLang="ja-JP" dirty="0">
                <a:latin typeface="+mn-ea"/>
                <a:cs typeface="ヒラギノ角ゴ Pro W3" charset="-128"/>
                <a:sym typeface="ヒラギノ角ゴ Pro W3" charset="-128"/>
              </a:rPr>
              <a:t>A die hard method</a:t>
            </a:r>
          </a:p>
        </p:txBody>
      </p:sp>
      <p:sp>
        <p:nvSpPr>
          <p:cNvPr id="25603" name="Rectangle 3"/>
          <p:cNvSpPr>
            <a:spLocks/>
          </p:cNvSpPr>
          <p:nvPr/>
        </p:nvSpPr>
        <p:spPr bwMode="auto">
          <a:xfrm>
            <a:off x="1348740" y="2566035"/>
            <a:ext cx="6435090" cy="53721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tabLst>
                <a:tab pos="754380" algn="l"/>
              </a:tabLst>
            </a:pPr>
            <a:r>
              <a:rPr lang="ja-JP" altLang="en-US" sz="2400" dirty="0">
                <a:solidFill>
                  <a:schemeClr val="tx1"/>
                </a:solidFill>
                <a:latin typeface="+mn-ea"/>
              </a:rPr>
              <a:t>電子軌道</a:t>
            </a:r>
            <a:r>
              <a:rPr lang="en-US" altLang="ja-JP" sz="2400" dirty="0" err="1">
                <a:solidFill>
                  <a:schemeClr val="tx1"/>
                </a:solidFill>
                <a:latin typeface="+mn-ea"/>
              </a:rPr>
              <a:t>Ψ</a:t>
            </a:r>
            <a:r>
              <a:rPr lang="ja-JP" altLang="en-US" sz="2400" dirty="0">
                <a:solidFill>
                  <a:schemeClr val="tx1"/>
                </a:solidFill>
                <a:latin typeface="+mn-ea"/>
              </a:rPr>
              <a:t>を展開する基底関数の種類</a:t>
            </a:r>
          </a:p>
        </p:txBody>
      </p:sp>
      <p:sp>
        <p:nvSpPr>
          <p:cNvPr id="25604" name="Rectangle 4"/>
          <p:cNvSpPr>
            <a:spLocks/>
          </p:cNvSpPr>
          <p:nvPr/>
        </p:nvSpPr>
        <p:spPr bwMode="auto">
          <a:xfrm>
            <a:off x="2661680" y="3580581"/>
            <a:ext cx="3803030" cy="22860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marL="400050" indent="-400050">
              <a:spcAft>
                <a:spcPts val="1800"/>
              </a:spcAft>
              <a:buClr>
                <a:srgbClr val="7F7F7F"/>
              </a:buClr>
              <a:buSzPct val="150000"/>
              <a:buFont typeface="Gill Sans" charset="0"/>
              <a:buChar char="•"/>
              <a:tabLst>
                <a:tab pos="754380" algn="l"/>
                <a:tab pos="754380" algn="l"/>
                <a:tab pos="754380" algn="l"/>
                <a:tab pos="754380" algn="l"/>
              </a:tabLst>
            </a:pPr>
            <a:r>
              <a:rPr lang="ja-JP" altLang="en-US" sz="2400" dirty="0">
                <a:solidFill>
                  <a:srgbClr val="BFBFBF"/>
                </a:solidFill>
                <a:latin typeface="+mn-ea"/>
              </a:rPr>
              <a:t>実空間メッシュ</a:t>
            </a:r>
            <a:r>
              <a:rPr lang="en-US" altLang="ja-JP" sz="2400" dirty="0">
                <a:solidFill>
                  <a:srgbClr val="BFBFBF"/>
                </a:solidFill>
                <a:latin typeface="+mn-ea"/>
              </a:rPr>
              <a:t>(RSDFT)</a:t>
            </a:r>
          </a:p>
          <a:p>
            <a:pPr marL="400050" indent="-400050">
              <a:spcAft>
                <a:spcPts val="1800"/>
              </a:spcAft>
              <a:buClr>
                <a:srgbClr val="7F7F7F"/>
              </a:buClr>
              <a:buSzPct val="150000"/>
              <a:buFont typeface="Gill Sans" charset="0"/>
              <a:buChar char="•"/>
              <a:tabLst>
                <a:tab pos="754380" algn="l"/>
                <a:tab pos="754380" algn="l"/>
                <a:tab pos="754380" algn="l"/>
                <a:tab pos="754380" algn="l"/>
              </a:tabLst>
            </a:pPr>
            <a:r>
              <a:rPr lang="ja-JP" altLang="en-US" sz="2400" dirty="0">
                <a:solidFill>
                  <a:srgbClr val="BFBFBF"/>
                </a:solidFill>
                <a:latin typeface="+mn-ea"/>
              </a:rPr>
              <a:t>実空間有限要素</a:t>
            </a:r>
            <a:endParaRPr lang="en-US" altLang="ja-JP" sz="2400" dirty="0">
              <a:solidFill>
                <a:srgbClr val="BFBFBF"/>
              </a:solidFill>
              <a:latin typeface="+mn-ea"/>
            </a:endParaRPr>
          </a:p>
          <a:p>
            <a:pPr marL="400050" indent="-400050">
              <a:spcAft>
                <a:spcPts val="1800"/>
              </a:spcAft>
              <a:buClr>
                <a:srgbClr val="7F7F7F"/>
              </a:buClr>
              <a:buSzPct val="150000"/>
              <a:buFont typeface="Gill Sans" charset="0"/>
              <a:buChar char="•"/>
              <a:tabLst>
                <a:tab pos="754380" algn="l"/>
                <a:tab pos="754380" algn="l"/>
                <a:tab pos="754380" algn="l"/>
                <a:tab pos="754380" algn="l"/>
              </a:tabLst>
            </a:pPr>
            <a:r>
              <a:rPr lang="ja-JP" altLang="en-US" sz="2400" dirty="0">
                <a:solidFill>
                  <a:srgbClr val="BFBFBF"/>
                </a:solidFill>
                <a:latin typeface="+mn-ea"/>
              </a:rPr>
              <a:t>ガウス関数</a:t>
            </a:r>
            <a:r>
              <a:rPr lang="en-US" altLang="ja-JP" sz="2400" dirty="0">
                <a:solidFill>
                  <a:srgbClr val="BFBFBF"/>
                </a:solidFill>
                <a:latin typeface="+mn-ea"/>
              </a:rPr>
              <a:t>(Gaussian)</a:t>
            </a:r>
          </a:p>
          <a:p>
            <a:pPr marL="400050" indent="-400050">
              <a:spcAft>
                <a:spcPts val="1800"/>
              </a:spcAft>
              <a:buSzPct val="150000"/>
              <a:buFont typeface="Gill Sans" charset="0"/>
              <a:buChar char="•"/>
              <a:tabLst>
                <a:tab pos="754380" algn="l"/>
                <a:tab pos="754380" algn="l"/>
                <a:tab pos="754380" algn="l"/>
                <a:tab pos="754380" algn="l"/>
              </a:tabLst>
            </a:pPr>
            <a:r>
              <a:rPr lang="ja-JP" altLang="en-US" sz="2400" dirty="0">
                <a:solidFill>
                  <a:schemeClr val="tx1"/>
                </a:solidFill>
                <a:latin typeface="+mn-ea"/>
              </a:rPr>
              <a:t>平面波（フーリエ変換）</a:t>
            </a: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24</a:t>
            </a:fld>
            <a:endParaRPr kumimoji="1" lang="ja-JP" altLang="en-US"/>
          </a:p>
        </p:txBody>
      </p:sp>
    </p:spTree>
    <p:extLst>
      <p:ext uri="{BB962C8B-B14F-4D97-AF65-F5344CB8AC3E}">
        <p14:creationId xmlns:p14="http://schemas.microsoft.com/office/powerpoint/2010/main" val="256760289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891540" y="308610"/>
            <a:ext cx="7360920" cy="822960"/>
          </a:xfrm>
          <a:ln/>
        </p:spPr>
        <p:txBody>
          <a:bodyPr/>
          <a:lstStyle/>
          <a:p>
            <a:pPr>
              <a:tabLst>
                <a:tab pos="857250" algn="l"/>
              </a:tabLst>
            </a:pPr>
            <a:r>
              <a:rPr lang="ja-JP" altLang="en-US" sz="4300" dirty="0">
                <a:latin typeface="+mn-ea"/>
              </a:rPr>
              <a:t>平面波基底の良い点</a:t>
            </a:r>
          </a:p>
        </p:txBody>
      </p:sp>
      <p:sp>
        <p:nvSpPr>
          <p:cNvPr id="26626" name="Rectangle 2"/>
          <p:cNvSpPr>
            <a:spLocks noGrp="1" noChangeArrowheads="1"/>
          </p:cNvSpPr>
          <p:nvPr>
            <p:ph type="body" idx="1"/>
          </p:nvPr>
        </p:nvSpPr>
        <p:spPr>
          <a:xfrm>
            <a:off x="891540" y="1931670"/>
            <a:ext cx="7360920" cy="4401943"/>
          </a:xfrm>
          <a:ln/>
        </p:spPr>
        <p:txBody>
          <a:bodyPr/>
          <a:lstStyle/>
          <a:p>
            <a:pPr marL="632937">
              <a:spcBef>
                <a:spcPct val="0"/>
              </a:spcBef>
              <a:spcAft>
                <a:spcPts val="1800"/>
              </a:spcAft>
              <a:tabLst>
                <a:tab pos="1090137" algn="l"/>
                <a:tab pos="1090137" algn="l"/>
                <a:tab pos="1410177" algn="l"/>
                <a:tab pos="1090137" algn="l"/>
                <a:tab pos="1090137" algn="l"/>
                <a:tab pos="1090137" algn="l"/>
              </a:tabLst>
            </a:pPr>
            <a:r>
              <a:rPr lang="ja-JP" altLang="en-US" sz="2200" dirty="0">
                <a:latin typeface="+mn-ea"/>
              </a:rPr>
              <a:t>周期境界条件の下で自然（結晶格子）</a:t>
            </a:r>
            <a:endParaRPr lang="en-US" altLang="ja-JP" sz="2200" dirty="0">
              <a:latin typeface="+mn-ea"/>
            </a:endParaRPr>
          </a:p>
          <a:p>
            <a:pPr marL="632937">
              <a:spcBef>
                <a:spcPts val="900"/>
              </a:spcBef>
              <a:spcAft>
                <a:spcPts val="1800"/>
              </a:spcAft>
              <a:tabLst>
                <a:tab pos="1090137" algn="l"/>
                <a:tab pos="1090137" algn="l"/>
                <a:tab pos="1410177" algn="l"/>
                <a:tab pos="1090137" algn="l"/>
                <a:tab pos="1090137" algn="l"/>
                <a:tab pos="1090137" algn="l"/>
              </a:tabLst>
            </a:pPr>
            <a:r>
              <a:rPr lang="ja-JP" altLang="en-US" sz="2200" dirty="0">
                <a:latin typeface="+mn-ea"/>
              </a:rPr>
              <a:t>物体を並進しても精度が変化しない</a:t>
            </a:r>
            <a:endParaRPr lang="en-US" altLang="ja-JP" sz="2200" dirty="0">
              <a:latin typeface="+mn-ea"/>
            </a:endParaRPr>
          </a:p>
          <a:p>
            <a:pPr marL="952977" lvl="1">
              <a:spcBef>
                <a:spcPts val="900"/>
              </a:spcBef>
              <a:spcAft>
                <a:spcPts val="1800"/>
              </a:spcAft>
              <a:tabLst>
                <a:tab pos="1090137" algn="l"/>
                <a:tab pos="1090137" algn="l"/>
                <a:tab pos="1410177" algn="l"/>
                <a:tab pos="1090137" algn="l"/>
                <a:tab pos="1090137" algn="l"/>
                <a:tab pos="1090137" algn="l"/>
              </a:tabLst>
            </a:pPr>
            <a:r>
              <a:rPr lang="ja-JP" altLang="en-US" sz="2200" dirty="0">
                <a:latin typeface="+mn-ea"/>
              </a:rPr>
              <a:t>関数の微分について閉じている</a:t>
            </a:r>
            <a:endParaRPr lang="en-US" altLang="ja-JP" sz="2200" dirty="0">
              <a:latin typeface="+mn-ea"/>
            </a:endParaRPr>
          </a:p>
          <a:p>
            <a:pPr marL="632937">
              <a:spcBef>
                <a:spcPts val="900"/>
              </a:spcBef>
              <a:spcAft>
                <a:spcPts val="1800"/>
              </a:spcAft>
              <a:tabLst>
                <a:tab pos="1090137" algn="l"/>
                <a:tab pos="1090137" algn="l"/>
                <a:tab pos="1410177" algn="l"/>
                <a:tab pos="1090137" algn="l"/>
                <a:tab pos="1090137" algn="l"/>
                <a:tab pos="1090137" algn="l"/>
              </a:tabLst>
            </a:pPr>
            <a:r>
              <a:rPr lang="ja-JP" altLang="en-US" sz="2200" dirty="0">
                <a:latin typeface="+mn-ea"/>
              </a:rPr>
              <a:t>ほとんどすべての行列要素が厳密に得られる。定式化が単純にすむ。</a:t>
            </a:r>
            <a:endParaRPr lang="en-US" altLang="ja-JP" sz="2200" dirty="0">
              <a:latin typeface="+mn-ea"/>
            </a:endParaRPr>
          </a:p>
          <a:p>
            <a:pPr marL="632937">
              <a:spcBef>
                <a:spcPts val="900"/>
              </a:spcBef>
              <a:spcAft>
                <a:spcPts val="1800"/>
              </a:spcAft>
              <a:tabLst>
                <a:tab pos="1090137" algn="l"/>
                <a:tab pos="1090137" algn="l"/>
                <a:tab pos="1410177" algn="l"/>
                <a:tab pos="1090137" algn="l"/>
                <a:tab pos="1090137" algn="l"/>
                <a:tab pos="1090137" algn="l"/>
              </a:tabLst>
            </a:pPr>
            <a:r>
              <a:rPr lang="ja-JP" altLang="en-US" sz="2200" dirty="0">
                <a:latin typeface="+mn-ea"/>
              </a:rPr>
              <a:t>シミュレーションセルの形状変化への追随が簡単</a:t>
            </a:r>
            <a:endParaRPr lang="en-US" altLang="ja-JP" sz="2200" dirty="0">
              <a:latin typeface="+mn-ea"/>
            </a:endParaRPr>
          </a:p>
          <a:p>
            <a:pPr marL="632937">
              <a:spcBef>
                <a:spcPts val="900"/>
              </a:spcBef>
              <a:spcAft>
                <a:spcPts val="1800"/>
              </a:spcAft>
              <a:tabLst>
                <a:tab pos="1090137" algn="l"/>
                <a:tab pos="1090137" algn="l"/>
                <a:tab pos="1410177" algn="l"/>
                <a:tab pos="1090137" algn="l"/>
                <a:tab pos="1090137" algn="l"/>
                <a:tab pos="1090137" algn="l"/>
              </a:tabLst>
            </a:pPr>
            <a:r>
              <a:rPr lang="ja-JP" altLang="en-US" sz="2200" dirty="0">
                <a:latin typeface="+mn-ea"/>
              </a:rPr>
              <a:t>ハードウエアの利用効率が高い</a:t>
            </a:r>
            <a:r>
              <a:rPr lang="en-US" altLang="ja-JP" sz="2200" dirty="0">
                <a:latin typeface="+mn-ea"/>
              </a:rPr>
              <a:t>(BLAS3)</a:t>
            </a:r>
          </a:p>
        </p:txBody>
      </p:sp>
      <p:sp>
        <p:nvSpPr>
          <p:cNvPr id="26627" name="Rectangle 3"/>
          <p:cNvSpPr>
            <a:spLocks/>
          </p:cNvSpPr>
          <p:nvPr/>
        </p:nvSpPr>
        <p:spPr bwMode="auto">
          <a:xfrm>
            <a:off x="777240" y="1280160"/>
            <a:ext cx="7578090" cy="50292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tabLst>
                <a:tab pos="754380" algn="l"/>
              </a:tabLst>
            </a:pPr>
            <a:r>
              <a:rPr lang="ja-JP" altLang="en-US" sz="2400" dirty="0">
                <a:solidFill>
                  <a:schemeClr val="tx1"/>
                </a:solidFill>
                <a:latin typeface="+mn-ea"/>
              </a:rPr>
              <a:t>空間的局在性を持たないのに使われるのは？</a:t>
            </a:r>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25</a:t>
            </a:fld>
            <a:endParaRPr kumimoji="1" lang="ja-JP" altLang="en-US"/>
          </a:p>
        </p:txBody>
      </p:sp>
    </p:spTree>
    <p:extLst>
      <p:ext uri="{BB962C8B-B14F-4D97-AF65-F5344CB8AC3E}">
        <p14:creationId xmlns:p14="http://schemas.microsoft.com/office/powerpoint/2010/main" val="136530701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079"/>
            <a:ext cx="8229600" cy="558378"/>
          </a:xfrm>
        </p:spPr>
        <p:txBody>
          <a:bodyPr>
            <a:noAutofit/>
          </a:bodyPr>
          <a:lstStyle/>
          <a:p>
            <a:pPr marL="0" indent="0"/>
            <a:r>
              <a:rPr lang="ja-JP" altLang="en-US" sz="2800" b="1" dirty="0">
                <a:solidFill>
                  <a:srgbClr val="1F497D"/>
                </a:solidFill>
              </a:rPr>
              <a:t>擬ポテンシャルについて</a:t>
            </a:r>
            <a:endParaRPr lang="en-US" altLang="ja-JP" sz="2800" b="1" dirty="0">
              <a:solidFill>
                <a:srgbClr val="1F497D"/>
              </a:solidFill>
            </a:endParaRPr>
          </a:p>
        </p:txBody>
      </p:sp>
      <p:sp>
        <p:nvSpPr>
          <p:cNvPr id="3" name="コンテンツ プレースホルダー 2"/>
          <p:cNvSpPr>
            <a:spLocks noGrp="1"/>
          </p:cNvSpPr>
          <p:nvPr>
            <p:ph idx="1"/>
          </p:nvPr>
        </p:nvSpPr>
        <p:spPr>
          <a:xfrm>
            <a:off x="0" y="502501"/>
            <a:ext cx="9144000" cy="6441152"/>
          </a:xfrm>
        </p:spPr>
        <p:txBody>
          <a:bodyPr>
            <a:noAutofit/>
          </a:bodyPr>
          <a:lstStyle/>
          <a:p>
            <a:r>
              <a:rPr lang="ja-JP" altLang="en-US" sz="2400" dirty="0">
                <a:solidFill>
                  <a:srgbClr val="000000"/>
                </a:solidFill>
              </a:rPr>
              <a:t>計算したい物質に対して擬ポテンシャルを用意する必要がある。</a:t>
            </a:r>
            <a:endParaRPr lang="en-US" altLang="ja-JP" sz="2400" dirty="0">
              <a:solidFill>
                <a:srgbClr val="000000"/>
              </a:solidFill>
            </a:endParaRPr>
          </a:p>
          <a:p>
            <a:r>
              <a:rPr lang="ja-JP" altLang="en-US" sz="2400" dirty="0">
                <a:solidFill>
                  <a:srgbClr val="000000"/>
                </a:solidFill>
              </a:rPr>
              <a:t>自分でも作れるが、最初は各コード用で用意しているものを使う。</a:t>
            </a:r>
            <a:endParaRPr lang="en-US" altLang="ja-JP" sz="2400" dirty="0">
              <a:solidFill>
                <a:srgbClr val="000000"/>
              </a:solidFill>
            </a:endParaRPr>
          </a:p>
          <a:p>
            <a:r>
              <a:rPr lang="en-US" altLang="ja-JP" sz="2400" dirty="0">
                <a:solidFill>
                  <a:srgbClr val="000000"/>
                </a:solidFill>
              </a:rPr>
              <a:t>QE</a:t>
            </a:r>
            <a:r>
              <a:rPr lang="ja-JP" altLang="en-US" sz="2400" dirty="0">
                <a:solidFill>
                  <a:srgbClr val="000000"/>
                </a:solidFill>
              </a:rPr>
              <a:t>対応の擬ポテンシャル</a:t>
            </a:r>
            <a:br>
              <a:rPr lang="en-US" altLang="ja-JP" sz="2400" dirty="0">
                <a:solidFill>
                  <a:srgbClr val="000000"/>
                </a:solidFill>
              </a:rPr>
            </a:br>
            <a:r>
              <a:rPr lang="en-US" altLang="ja-JP" sz="2000" dirty="0">
                <a:solidFill>
                  <a:srgbClr val="0070C0"/>
                </a:solidFill>
              </a:rPr>
              <a:t>http://</a:t>
            </a:r>
            <a:r>
              <a:rPr lang="en-US" altLang="ja-JP" sz="2000" dirty="0" err="1">
                <a:solidFill>
                  <a:srgbClr val="0070C0"/>
                </a:solidFill>
              </a:rPr>
              <a:t>www.quantum-espresso.org</a:t>
            </a:r>
            <a:r>
              <a:rPr lang="en-US" altLang="ja-JP" sz="2000" dirty="0">
                <a:solidFill>
                  <a:srgbClr val="0070C0"/>
                </a:solidFill>
              </a:rPr>
              <a:t>/pseudopotentials</a:t>
            </a:r>
            <a:br>
              <a:rPr lang="en-US" altLang="ja-JP" sz="2000" dirty="0">
                <a:solidFill>
                  <a:srgbClr val="0000FF"/>
                </a:solidFill>
              </a:rPr>
            </a:br>
            <a:r>
              <a:rPr lang="ja-JP" altLang="en-US" sz="2000" dirty="0">
                <a:solidFill>
                  <a:srgbClr val="000000"/>
                </a:solidFill>
              </a:rPr>
              <a:t>各元素ごとのデータベースになっている</a:t>
            </a: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br>
              <a:rPr lang="en-US" altLang="ja-JP" sz="2000" dirty="0">
                <a:solidFill>
                  <a:srgbClr val="000000"/>
                </a:solidFill>
              </a:rPr>
            </a:br>
            <a:endParaRPr lang="en-US" altLang="ja-JP" sz="2000" dirty="0">
              <a:solidFill>
                <a:srgbClr val="000000"/>
              </a:solidFill>
            </a:endParaRPr>
          </a:p>
          <a:p>
            <a:endParaRPr lang="en-US" altLang="ja-JP" sz="2000" dirty="0">
              <a:solidFill>
                <a:srgbClr val="000000"/>
              </a:solidFill>
            </a:endParaRPr>
          </a:p>
          <a:p>
            <a:r>
              <a:rPr lang="ja-JP" altLang="en-US" sz="2000" dirty="0">
                <a:solidFill>
                  <a:srgbClr val="000000"/>
                </a:solidFill>
              </a:rPr>
              <a:t>種類が多くあるが、最初は</a:t>
            </a:r>
            <a:r>
              <a:rPr lang="en-US" altLang="ja-JP" sz="2000" dirty="0" err="1">
                <a:solidFill>
                  <a:srgbClr val="000000"/>
                </a:solidFill>
              </a:rPr>
              <a:t>exmaples</a:t>
            </a:r>
            <a:r>
              <a:rPr lang="ja-JP" altLang="en-US" sz="2000" dirty="0">
                <a:solidFill>
                  <a:srgbClr val="000000"/>
                </a:solidFill>
              </a:rPr>
              <a:t>などで用いられているものを試すと良い。</a:t>
            </a:r>
            <a:endParaRPr lang="en-US" altLang="ja-JP" sz="2000" dirty="0">
              <a:solidFill>
                <a:srgbClr val="000000"/>
              </a:solidFill>
            </a:endParaRPr>
          </a:p>
          <a:p>
            <a:r>
              <a:rPr lang="en-US" altLang="ja-JP" sz="2000" dirty="0" err="1">
                <a:solidFill>
                  <a:srgbClr val="000000"/>
                </a:solidFill>
              </a:rPr>
              <a:t>PSLibrary</a:t>
            </a:r>
            <a:r>
              <a:rPr lang="en-US" altLang="ja-JP" sz="2000" dirty="0">
                <a:solidFill>
                  <a:srgbClr val="000000"/>
                </a:solidFill>
              </a:rPr>
              <a:t> 1.0.0</a:t>
            </a:r>
            <a:r>
              <a:rPr lang="ja-JP" altLang="en-US" sz="2000">
                <a:solidFill>
                  <a:srgbClr val="000000"/>
                </a:solidFill>
              </a:rPr>
              <a:t>（</a:t>
            </a:r>
            <a:r>
              <a:rPr lang="en-US" altLang="ja-JP" sz="2000" dirty="0">
                <a:solidFill>
                  <a:srgbClr val="000000"/>
                </a:solidFill>
              </a:rPr>
              <a:t>PBE</a:t>
            </a:r>
            <a:r>
              <a:rPr lang="ja-JP" altLang="en-US" sz="2000" dirty="0">
                <a:solidFill>
                  <a:srgbClr val="000000"/>
                </a:solidFill>
              </a:rPr>
              <a:t>）</a:t>
            </a:r>
            <a:br>
              <a:rPr lang="en-US" altLang="ja-JP" sz="2000" dirty="0">
                <a:solidFill>
                  <a:srgbClr val="000000"/>
                </a:solidFill>
              </a:rPr>
            </a:br>
            <a:r>
              <a:rPr lang="en-US" altLang="ja-JP" sz="1800" dirty="0">
                <a:solidFill>
                  <a:srgbClr val="0070C0"/>
                </a:solidFill>
              </a:rPr>
              <a:t>https://</a:t>
            </a:r>
            <a:r>
              <a:rPr lang="en-US" altLang="ja-JP" sz="1800" dirty="0" err="1">
                <a:solidFill>
                  <a:srgbClr val="0070C0"/>
                </a:solidFill>
              </a:rPr>
              <a:t>people.sissa.it</a:t>
            </a:r>
            <a:r>
              <a:rPr lang="en-US" altLang="ja-JP" sz="1800" dirty="0">
                <a:solidFill>
                  <a:srgbClr val="0070C0"/>
                </a:solidFill>
              </a:rPr>
              <a:t>/</a:t>
            </a:r>
            <a:r>
              <a:rPr lang="en-US" altLang="ja-JP" sz="1800" dirty="0" err="1">
                <a:solidFill>
                  <a:srgbClr val="0070C0"/>
                </a:solidFill>
              </a:rPr>
              <a:t>dalcorso</a:t>
            </a:r>
            <a:r>
              <a:rPr lang="en-US" altLang="ja-JP" sz="1800" dirty="0">
                <a:solidFill>
                  <a:srgbClr val="0070C0"/>
                </a:solidFill>
              </a:rPr>
              <a:t>/</a:t>
            </a:r>
            <a:r>
              <a:rPr lang="en-US" altLang="ja-JP" sz="1800" dirty="0" err="1">
                <a:solidFill>
                  <a:srgbClr val="0070C0"/>
                </a:solidFill>
              </a:rPr>
              <a:t>pslibrary</a:t>
            </a:r>
            <a:r>
              <a:rPr lang="en-US" altLang="ja-JP" sz="1800" dirty="0">
                <a:solidFill>
                  <a:srgbClr val="0070C0"/>
                </a:solidFill>
              </a:rPr>
              <a:t>/pslibrary.1.0.0.tar.gz</a:t>
            </a:r>
            <a:br>
              <a:rPr lang="en-US" altLang="ja-JP" sz="1800" dirty="0">
                <a:solidFill>
                  <a:srgbClr val="0000FF"/>
                </a:solidFill>
              </a:rPr>
            </a:br>
            <a:r>
              <a:rPr lang="ja-JP" altLang="en-US" sz="2000" dirty="0">
                <a:solidFill>
                  <a:srgbClr val="000000"/>
                </a:solidFill>
              </a:rPr>
              <a:t>を</a:t>
            </a:r>
            <a:r>
              <a:rPr lang="en-US" altLang="ja-JP" sz="2000" dirty="0">
                <a:solidFill>
                  <a:srgbClr val="000000"/>
                </a:solidFill>
              </a:rPr>
              <a:t>1</a:t>
            </a:r>
            <a:r>
              <a:rPr lang="ja-JP" altLang="en-US" sz="2000" dirty="0">
                <a:solidFill>
                  <a:srgbClr val="000000"/>
                </a:solidFill>
              </a:rPr>
              <a:t>セットもっていると便利かも知れない。</a:t>
            </a:r>
            <a:endParaRPr lang="en-US" altLang="ja-JP" sz="2000" dirty="0">
              <a:solidFill>
                <a:srgbClr val="000000"/>
              </a:solidFill>
            </a:endParaRPr>
          </a:p>
        </p:txBody>
      </p:sp>
      <p:sp>
        <p:nvSpPr>
          <p:cNvPr id="7" name="スライド番号プレースホルダー 6"/>
          <p:cNvSpPr>
            <a:spLocks noGrp="1"/>
          </p:cNvSpPr>
          <p:nvPr>
            <p:ph type="sldNum" sz="quarter" idx="12"/>
          </p:nvPr>
        </p:nvSpPr>
        <p:spPr/>
        <p:txBody>
          <a:bodyPr/>
          <a:lstStyle/>
          <a:p>
            <a:fld id="{AFDF1CC8-78FC-444A-A46F-F0C924EEE8AE}" type="slidenum">
              <a:rPr kumimoji="1" lang="ja-JP" altLang="en-US" smtClean="0"/>
              <a:pPr/>
              <a:t>26</a:t>
            </a:fld>
            <a:endParaRPr kumimoji="1" lang="ja-JP" altLang="en-US"/>
          </a:p>
        </p:txBody>
      </p:sp>
      <p:pic>
        <p:nvPicPr>
          <p:cNvPr id="4" name="図 3" descr="スクリーンショット 2018-03-17 13.16.20.png"/>
          <p:cNvPicPr>
            <a:picLocks noChangeAspect="1"/>
          </p:cNvPicPr>
          <p:nvPr/>
        </p:nvPicPr>
        <p:blipFill rotWithShape="1">
          <a:blip r:embed="rId3">
            <a:extLst>
              <a:ext uri="{28A0092B-C50C-407E-A947-70E740481C1C}">
                <a14:useLocalDpi xmlns:a14="http://schemas.microsoft.com/office/drawing/2010/main" val="0"/>
              </a:ext>
            </a:extLst>
          </a:blip>
          <a:srcRect t="14259" b="10095"/>
          <a:stretch/>
        </p:blipFill>
        <p:spPr>
          <a:xfrm>
            <a:off x="457202" y="2451638"/>
            <a:ext cx="4792980" cy="2962812"/>
          </a:xfrm>
          <a:prstGeom prst="rect">
            <a:avLst/>
          </a:prstGeom>
        </p:spPr>
      </p:pic>
    </p:spTree>
    <p:extLst>
      <p:ext uri="{BB962C8B-B14F-4D97-AF65-F5344CB8AC3E}">
        <p14:creationId xmlns:p14="http://schemas.microsoft.com/office/powerpoint/2010/main" val="376090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1143000"/>
          </a:xfrm>
        </p:spPr>
        <p:txBody>
          <a:bodyPr/>
          <a:lstStyle/>
          <a:p>
            <a:r>
              <a:rPr lang="ja-JP" altLang="en-US" dirty="0"/>
              <a:t>使う交換相関汎関数</a:t>
            </a:r>
            <a:r>
              <a:rPr lang="en-US" altLang="ja-JP" dirty="0" err="1"/>
              <a:t>E</a:t>
            </a:r>
            <a:r>
              <a:rPr lang="en-US" altLang="ja-JP" baseline="-6000" dirty="0" err="1"/>
              <a:t>xc</a:t>
            </a:r>
            <a:r>
              <a:rPr lang="ja-JP" altLang="en-US" dirty="0"/>
              <a:t>を決める</a:t>
            </a:r>
            <a:endParaRPr kumimoji="1" lang="ja-JP" altLang="en-US" dirty="0"/>
          </a:p>
        </p:txBody>
      </p:sp>
      <p:sp>
        <p:nvSpPr>
          <p:cNvPr id="6" name="Rectangle 4"/>
          <p:cNvSpPr txBox="1">
            <a:spLocks noChangeArrowheads="1"/>
          </p:cNvSpPr>
          <p:nvPr/>
        </p:nvSpPr>
        <p:spPr>
          <a:xfrm>
            <a:off x="0" y="1129754"/>
            <a:ext cx="9143999" cy="4552511"/>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nSpc>
                <a:spcPct val="130000"/>
              </a:lnSpc>
            </a:pPr>
            <a:r>
              <a:rPr lang="ja-JP" altLang="en-US" sz="2800" dirty="0"/>
              <a:t>通常は、一般化勾配近似相関汎関数</a:t>
            </a:r>
            <a:r>
              <a:rPr lang="en-US" altLang="ja-JP" sz="2800" dirty="0"/>
              <a:t>PBE</a:t>
            </a:r>
            <a:r>
              <a:rPr lang="ja-JP" altLang="en-US" sz="2800" dirty="0"/>
              <a:t>（</a:t>
            </a:r>
            <a:r>
              <a:rPr lang="en-US" altLang="ja-JP" sz="2800" dirty="0" err="1"/>
              <a:t>Perdew</a:t>
            </a:r>
            <a:r>
              <a:rPr lang="en-US" altLang="ja-JP" sz="2800" dirty="0"/>
              <a:t>, Burke, </a:t>
            </a:r>
            <a:r>
              <a:rPr lang="en-US" altLang="ja-JP" sz="2800" dirty="0" err="1"/>
              <a:t>Ernzerhof</a:t>
            </a:r>
            <a:r>
              <a:rPr lang="ja-JP" altLang="en-US" sz="2800" dirty="0"/>
              <a:t>）を用いる。</a:t>
            </a:r>
            <a:br>
              <a:rPr lang="en-US" altLang="ja-JP" sz="2800" dirty="0"/>
            </a:br>
            <a:r>
              <a:rPr lang="en-US" altLang="ja-JP" sz="2800" dirty="0" err="1">
                <a:solidFill>
                  <a:schemeClr val="tx1">
                    <a:lumMod val="65000"/>
                    <a:lumOff val="35000"/>
                  </a:schemeClr>
                </a:solidFill>
              </a:rPr>
              <a:t>input_dft</a:t>
            </a:r>
            <a:r>
              <a:rPr lang="en-US" altLang="ja-JP" sz="2800" dirty="0">
                <a:solidFill>
                  <a:schemeClr val="tx1">
                    <a:lumMod val="65000"/>
                    <a:lumOff val="35000"/>
                  </a:schemeClr>
                </a:solidFill>
              </a:rPr>
              <a:t>='PBE'</a:t>
            </a:r>
          </a:p>
          <a:p>
            <a:pPr>
              <a:lnSpc>
                <a:spcPct val="130000"/>
              </a:lnSpc>
            </a:pPr>
            <a:r>
              <a:rPr lang="en-US" altLang="ja-JP" sz="2800" dirty="0"/>
              <a:t>PBE</a:t>
            </a:r>
            <a:r>
              <a:rPr lang="ja-JP" altLang="en-US" sz="2800" dirty="0"/>
              <a:t>で計算精度が悪い場合</a:t>
            </a:r>
            <a:br>
              <a:rPr lang="en-US" altLang="ja-JP" sz="2800" dirty="0"/>
            </a:br>
            <a:r>
              <a:rPr lang="en-US" altLang="ja-JP" sz="2800" dirty="0">
                <a:sym typeface="Wingdings"/>
              </a:rPr>
              <a:t> Hybrid</a:t>
            </a:r>
            <a:r>
              <a:rPr lang="ja-JP" altLang="en-US" sz="2800" dirty="0">
                <a:sym typeface="Wingdings"/>
              </a:rPr>
              <a:t>汎関数</a:t>
            </a:r>
            <a:r>
              <a:rPr lang="en-US" altLang="ja-JP" sz="2800" dirty="0">
                <a:sym typeface="Wingdings"/>
              </a:rPr>
              <a:t>HSE</a:t>
            </a:r>
            <a:r>
              <a:rPr lang="ja-JP" altLang="en-US" sz="2800" dirty="0">
                <a:sym typeface="Wingdings"/>
              </a:rPr>
              <a:t>など、もっと精度の良い汎関数を用いる。</a:t>
            </a:r>
            <a:endParaRPr lang="ja-JP" altLang="en-US" sz="2800" dirty="0"/>
          </a:p>
          <a:p>
            <a:pPr>
              <a:lnSpc>
                <a:spcPct val="130000"/>
              </a:lnSpc>
            </a:pPr>
            <a:r>
              <a:rPr lang="ja-JP" altLang="en-US" sz="2800" dirty="0"/>
              <a:t>用いる汎関数</a:t>
            </a:r>
            <a:r>
              <a:rPr lang="en-US" altLang="ja-JP" sz="2800" dirty="0" err="1"/>
              <a:t>E</a:t>
            </a:r>
            <a:r>
              <a:rPr lang="en-US" altLang="ja-JP" sz="2800" baseline="-6000" dirty="0" err="1"/>
              <a:t>xc</a:t>
            </a:r>
            <a:r>
              <a:rPr lang="ja-JP" altLang="en-US" sz="2800" dirty="0"/>
              <a:t>に合った擬ポテンシャルを用意する。</a:t>
            </a:r>
            <a:br>
              <a:rPr lang="en-US" altLang="ja-JP" sz="2800" dirty="0"/>
            </a:br>
            <a:r>
              <a:rPr lang="en-US" altLang="ja-JP" sz="2800" dirty="0" err="1">
                <a:solidFill>
                  <a:srgbClr val="595959"/>
                </a:solidFill>
              </a:rPr>
              <a:t>input_dft</a:t>
            </a:r>
            <a:r>
              <a:rPr lang="en-US" altLang="ja-JP" sz="2800" dirty="0"/>
              <a:t> </a:t>
            </a:r>
            <a:r>
              <a:rPr lang="ja-JP" altLang="en-US" sz="2800" dirty="0"/>
              <a:t>の値を指定しないと擬ポテンシャルファイルから読み込む。</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27</a:t>
            </a:fld>
            <a:endParaRPr kumimoji="1" lang="ja-JP" altLang="en-US"/>
          </a:p>
        </p:txBody>
      </p:sp>
      <p:sp>
        <p:nvSpPr>
          <p:cNvPr id="5" name="テキスト ボックス 4"/>
          <p:cNvSpPr txBox="1"/>
          <p:nvPr/>
        </p:nvSpPr>
        <p:spPr>
          <a:xfrm>
            <a:off x="2925534" y="2343861"/>
            <a:ext cx="2147231" cy="338554"/>
          </a:xfrm>
          <a:prstGeom prst="rect">
            <a:avLst/>
          </a:prstGeom>
          <a:noFill/>
          <a:ln>
            <a:solidFill>
              <a:schemeClr val="tx1"/>
            </a:solidFill>
          </a:ln>
        </p:spPr>
        <p:txBody>
          <a:bodyPr wrap="square" rtlCol="0">
            <a:spAutoFit/>
          </a:bodyPr>
          <a:lstStyle/>
          <a:p>
            <a:r>
              <a:rPr kumimoji="1" lang="ja-JP" altLang="en-US" sz="1600" dirty="0">
                <a:solidFill>
                  <a:srgbClr val="7F7F7F"/>
                </a:solidFill>
              </a:rPr>
              <a:t>入力ファイルの書式例</a:t>
            </a:r>
          </a:p>
        </p:txBody>
      </p:sp>
    </p:spTree>
    <p:extLst>
      <p:ext uri="{BB962C8B-B14F-4D97-AF65-F5344CB8AC3E}">
        <p14:creationId xmlns:p14="http://schemas.microsoft.com/office/powerpoint/2010/main" val="183457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650541"/>
          </a:xfrm>
        </p:spPr>
        <p:txBody>
          <a:bodyPr>
            <a:normAutofit/>
          </a:bodyPr>
          <a:lstStyle/>
          <a:p>
            <a:r>
              <a:rPr lang="ja-JP" altLang="en-US" sz="3600" dirty="0"/>
              <a:t>ハンズオン実行準備</a:t>
            </a:r>
            <a:endParaRPr kumimoji="1" lang="ja-JP" altLang="en-US" sz="3600" dirty="0"/>
          </a:p>
        </p:txBody>
      </p:sp>
      <p:sp>
        <p:nvSpPr>
          <p:cNvPr id="10" name="コンテンツ プレースホルダー 2"/>
          <p:cNvSpPr>
            <a:spLocks noGrp="1"/>
          </p:cNvSpPr>
          <p:nvPr>
            <p:ph idx="1"/>
          </p:nvPr>
        </p:nvSpPr>
        <p:spPr>
          <a:xfrm>
            <a:off x="-1" y="719566"/>
            <a:ext cx="8890001" cy="6001910"/>
          </a:xfrm>
        </p:spPr>
        <p:txBody>
          <a:bodyPr>
            <a:normAutofit/>
          </a:bodyPr>
          <a:lstStyle/>
          <a:p>
            <a:r>
              <a:rPr lang="en-US" altLang="ja-JP" sz="2400" dirty="0" err="1"/>
              <a:t>MateriApps</a:t>
            </a:r>
            <a:r>
              <a:rPr lang="en-US" altLang="ja-JP" sz="2400" dirty="0"/>
              <a:t> LIVE</a:t>
            </a:r>
            <a:r>
              <a:rPr lang="ja-JP" altLang="ja-JP" sz="2400" dirty="0"/>
              <a:t>!</a:t>
            </a:r>
            <a:r>
              <a:rPr lang="ja-JP" altLang="en-US" sz="2400" dirty="0"/>
              <a:t> を起動して、ログインし、ターミナル（</a:t>
            </a:r>
            <a:r>
              <a:rPr lang="en-US" altLang="ja-JP" sz="2400" dirty="0" err="1"/>
              <a:t>LXTerminal</a:t>
            </a:r>
            <a:r>
              <a:rPr lang="ja-JP" altLang="en-US" sz="2400" dirty="0"/>
              <a:t>）を起動する。</a:t>
            </a:r>
            <a:endParaRPr lang="en-US" altLang="ja-JP" sz="2400" dirty="0"/>
          </a:p>
          <a:p>
            <a:r>
              <a:rPr lang="ja-JP" altLang="en-US" sz="2400" dirty="0"/>
              <a:t>ホーム</a:t>
            </a:r>
            <a:r>
              <a:rPr kumimoji="1" lang="ja-JP" altLang="en-US" sz="2400" dirty="0"/>
              <a:t>ディレクトリに作業ディレクトリを作る。</a:t>
            </a:r>
            <a:r>
              <a:rPr lang="en-US" altLang="ja-JP" sz="2400" dirty="0"/>
              <a:t> (</a:t>
            </a:r>
            <a:r>
              <a:rPr lang="ja-JP" altLang="en-US" sz="2400" dirty="0"/>
              <a:t>例</a:t>
            </a:r>
            <a:r>
              <a:rPr lang="en-US" altLang="ja-JP" sz="2400" dirty="0"/>
              <a:t>: $HOME/</a:t>
            </a:r>
            <a:r>
              <a:rPr lang="en-US" altLang="ja-JP" sz="2400" dirty="0" err="1"/>
              <a:t>qe</a:t>
            </a:r>
            <a:r>
              <a:rPr lang="en-US" altLang="ja-JP" sz="2400" dirty="0"/>
              <a:t>)</a:t>
            </a:r>
            <a:br>
              <a:rPr lang="en-US" altLang="ja-JP" sz="2000" dirty="0"/>
            </a:br>
            <a:r>
              <a:rPr lang="ja-JP" altLang="en-US" sz="2000"/>
              <a:t>　</a:t>
            </a:r>
            <a:r>
              <a:rPr kumimoji="1" lang="en-US" altLang="ja-JP" sz="2000" dirty="0"/>
              <a:t>$ </a:t>
            </a:r>
            <a:r>
              <a:rPr lang="en-US" altLang="ja-JP" sz="2000" dirty="0" err="1"/>
              <a:t>mkdir</a:t>
            </a:r>
            <a:r>
              <a:rPr lang="en-US" altLang="ja-JP" sz="2000" dirty="0"/>
              <a:t> </a:t>
            </a:r>
            <a:r>
              <a:rPr lang="en-US" altLang="ja-JP" sz="2000" dirty="0" err="1"/>
              <a:t>qe</a:t>
            </a:r>
            <a:endParaRPr kumimoji="1" lang="en-US" altLang="ja-JP" sz="2000" dirty="0"/>
          </a:p>
          <a:p>
            <a:r>
              <a:rPr lang="ja-JP" altLang="en-US" sz="2400" dirty="0"/>
              <a:t>作成した作業ディレクトリへ移動する。</a:t>
            </a:r>
            <a:r>
              <a:rPr lang="en-US" altLang="ja-JP" sz="2400" dirty="0"/>
              <a:t> ($HOME/</a:t>
            </a:r>
            <a:r>
              <a:rPr lang="en-US" altLang="ja-JP" sz="2400" dirty="0" err="1"/>
              <a:t>qe</a:t>
            </a:r>
            <a:r>
              <a:rPr lang="en-US" altLang="ja-JP" sz="2400" dirty="0"/>
              <a:t>)</a:t>
            </a:r>
            <a:br>
              <a:rPr lang="en-US" altLang="ja-JP" sz="2000" dirty="0"/>
            </a:br>
            <a:r>
              <a:rPr lang="ja-JP" altLang="en-US" sz="2000"/>
              <a:t>　</a:t>
            </a:r>
            <a:r>
              <a:rPr lang="en-US" altLang="ja-JP" sz="2000" dirty="0"/>
              <a:t>$ cd </a:t>
            </a:r>
            <a:r>
              <a:rPr lang="en-US" altLang="ja-JP" sz="2000" dirty="0" err="1"/>
              <a:t>qe</a:t>
            </a:r>
            <a:endParaRPr lang="en-US" altLang="ja-JP" sz="2000" dirty="0"/>
          </a:p>
          <a:p>
            <a:r>
              <a:rPr lang="en-US" altLang="ja-JP" sz="2400" dirty="0" err="1"/>
              <a:t>MateriApps</a:t>
            </a:r>
            <a:r>
              <a:rPr lang="en-US" altLang="ja-JP" sz="2400" dirty="0"/>
              <a:t> LIVE! </a:t>
            </a:r>
            <a:r>
              <a:rPr lang="ja-JP" altLang="en-US" sz="2400"/>
              <a:t>上にある</a:t>
            </a:r>
            <a:r>
              <a:rPr lang="en-US" altLang="ja-JP" sz="2400" dirty="0"/>
              <a:t>Example</a:t>
            </a:r>
            <a:r>
              <a:rPr lang="ja-JP" altLang="en-US" sz="2400"/>
              <a:t>ファイル（ディレクトリ）を作業ディレクトリにコピーする。</a:t>
            </a:r>
            <a:br>
              <a:rPr lang="en-US" altLang="ja-JP" sz="2000" dirty="0"/>
            </a:br>
            <a:r>
              <a:rPr lang="ja-JP" altLang="en-US" sz="2000"/>
              <a:t>　</a:t>
            </a:r>
            <a:r>
              <a:rPr lang="en-US" altLang="ja-JP" sz="2000" dirty="0"/>
              <a:t>$ </a:t>
            </a:r>
            <a:r>
              <a:rPr lang="en-US" altLang="ja-JP" sz="2000" dirty="0" err="1"/>
              <a:t>cp</a:t>
            </a:r>
            <a:r>
              <a:rPr lang="en-US" altLang="ja-JP" sz="2000" dirty="0"/>
              <a:t> -</a:t>
            </a:r>
            <a:r>
              <a:rPr lang="en-US" altLang="ja-JP" sz="2000" dirty="0" err="1"/>
              <a:t>rp</a:t>
            </a:r>
            <a:r>
              <a:rPr lang="en-US" altLang="ja-JP" sz="2000" dirty="0"/>
              <a:t> /</a:t>
            </a:r>
            <a:r>
              <a:rPr lang="en-US" altLang="ja-JP" sz="2000" dirty="0" err="1"/>
              <a:t>usr</a:t>
            </a:r>
            <a:r>
              <a:rPr lang="en-US" altLang="ja-JP" sz="2000" dirty="0"/>
              <a:t>/share/espresso/examples ./</a:t>
            </a:r>
            <a:endParaRPr lang="en-US" altLang="ja-JP" sz="1600" dirty="0">
              <a:solidFill>
                <a:schemeClr val="tx1">
                  <a:lumMod val="50000"/>
                  <a:lumOff val="50000"/>
                </a:schemeClr>
              </a:solidFill>
            </a:endParaRPr>
          </a:p>
          <a:p>
            <a:r>
              <a:rPr lang="ja-JP" altLang="en-US" sz="2400"/>
              <a:t>コピーした</a:t>
            </a:r>
            <a:r>
              <a:rPr lang="en-US" altLang="ja-JP" sz="2400" dirty="0"/>
              <a:t> examples </a:t>
            </a:r>
            <a:r>
              <a:rPr lang="ja-JP" altLang="en-US" sz="2400"/>
              <a:t>ディレクトリへ移動する。</a:t>
            </a:r>
            <a:r>
              <a:rPr lang="en-US" altLang="ja-JP" sz="2000" dirty="0"/>
              <a:t> </a:t>
            </a:r>
            <a:br>
              <a:rPr lang="en-US" altLang="ja-JP" sz="2000" dirty="0"/>
            </a:br>
            <a:r>
              <a:rPr lang="ja-JP" altLang="en-US" sz="2000"/>
              <a:t>　</a:t>
            </a:r>
            <a:r>
              <a:rPr lang="en-US" altLang="ja-JP" sz="1800" dirty="0"/>
              <a:t>$ cd examples</a:t>
            </a:r>
          </a:p>
          <a:p>
            <a:r>
              <a:rPr lang="ja-JP" altLang="en-US" sz="2400"/>
              <a:t>ディレクトリ</a:t>
            </a:r>
            <a:r>
              <a:rPr lang="en-US" altLang="ja-JP" sz="2400" dirty="0"/>
              <a:t> </a:t>
            </a:r>
            <a:r>
              <a:rPr lang="ja-JP" altLang="en-US" sz="2400"/>
              <a:t>の中のファイルを確認する。</a:t>
            </a:r>
            <a:br>
              <a:rPr lang="en-US" altLang="ja-JP" sz="2000" dirty="0"/>
            </a:br>
            <a:r>
              <a:rPr lang="ja-JP" altLang="en-US" sz="2000"/>
              <a:t>　</a:t>
            </a:r>
            <a:r>
              <a:rPr lang="en-US" altLang="ja-JP" sz="2000" dirty="0"/>
              <a:t>$  ls</a:t>
            </a:r>
            <a:br>
              <a:rPr lang="en-US" altLang="ja-JP" sz="2000" dirty="0"/>
            </a:br>
            <a:r>
              <a:rPr lang="en-US" altLang="ja-JP" sz="2000" dirty="0">
                <a:solidFill>
                  <a:schemeClr val="tx1">
                    <a:lumMod val="50000"/>
                    <a:lumOff val="50000"/>
                  </a:schemeClr>
                </a:solidFill>
              </a:rPr>
              <a:t>atomic  </a:t>
            </a:r>
            <a:r>
              <a:rPr lang="en-US" altLang="ja-JP" sz="2000" dirty="0">
                <a:solidFill>
                  <a:srgbClr val="0070C0"/>
                </a:solidFill>
              </a:rPr>
              <a:t>CPV</a:t>
            </a:r>
            <a:r>
              <a:rPr lang="en-US" altLang="ja-JP" sz="2000" dirty="0">
                <a:solidFill>
                  <a:schemeClr val="tx1">
                    <a:lumMod val="50000"/>
                    <a:lumOff val="50000"/>
                  </a:schemeClr>
                </a:solidFill>
              </a:rPr>
              <a:t>                    EPW      GUI  NEB     PP  PWCOND</a:t>
            </a:r>
            <a:br>
              <a:rPr lang="en-US" altLang="ja-JP" sz="2000" dirty="0">
                <a:solidFill>
                  <a:schemeClr val="tx1">
                    <a:lumMod val="50000"/>
                    <a:lumOff val="50000"/>
                  </a:schemeClr>
                </a:solidFill>
              </a:rPr>
            </a:br>
            <a:r>
              <a:rPr lang="en-US" altLang="ja-JP" sz="2000" dirty="0">
                <a:solidFill>
                  <a:schemeClr val="tx1">
                    <a:lumMod val="50000"/>
                    <a:lumOff val="50000"/>
                  </a:schemeClr>
                </a:solidFill>
              </a:rPr>
              <a:t>COUPLE  </a:t>
            </a:r>
            <a:r>
              <a:rPr lang="en-US" altLang="ja-JP" sz="2000" dirty="0" err="1">
                <a:solidFill>
                  <a:schemeClr val="tx1">
                    <a:lumMod val="50000"/>
                    <a:lumOff val="50000"/>
                  </a:schemeClr>
                </a:solidFill>
              </a:rPr>
              <a:t>environment_variables</a:t>
            </a:r>
            <a:r>
              <a:rPr lang="en-US" altLang="ja-JP" sz="2000" dirty="0">
                <a:solidFill>
                  <a:schemeClr val="tx1">
                    <a:lumMod val="50000"/>
                    <a:lumOff val="50000"/>
                  </a:schemeClr>
                </a:solidFill>
              </a:rPr>
              <a:t>  </a:t>
            </a:r>
            <a:r>
              <a:rPr lang="en-US" altLang="ja-JP" sz="2000" dirty="0" err="1">
                <a:solidFill>
                  <a:schemeClr val="tx1">
                    <a:lumMod val="50000"/>
                    <a:lumOff val="50000"/>
                  </a:schemeClr>
                </a:solidFill>
              </a:rPr>
              <a:t>FFTXlib</a:t>
            </a:r>
            <a:r>
              <a:rPr lang="en-US" altLang="ja-JP" sz="2000" dirty="0">
                <a:solidFill>
                  <a:schemeClr val="tx1">
                    <a:lumMod val="50000"/>
                    <a:lumOff val="50000"/>
                  </a:schemeClr>
                </a:solidFill>
              </a:rPr>
              <a:t>  GWW  </a:t>
            </a:r>
            <a:r>
              <a:rPr lang="en-US" altLang="ja-JP" sz="2000" dirty="0" err="1">
                <a:solidFill>
                  <a:srgbClr val="0070C0"/>
                </a:solidFill>
              </a:rPr>
              <a:t>PHonon</a:t>
            </a:r>
            <a:r>
              <a:rPr lang="en-US" altLang="ja-JP" sz="2000" dirty="0">
                <a:solidFill>
                  <a:schemeClr val="tx1">
                    <a:lumMod val="50000"/>
                    <a:lumOff val="50000"/>
                  </a:schemeClr>
                </a:solidFill>
              </a:rPr>
              <a:t>  </a:t>
            </a:r>
            <a:r>
              <a:rPr lang="en-US" altLang="ja-JP" sz="2000" dirty="0">
                <a:solidFill>
                  <a:srgbClr val="0070C0"/>
                </a:solidFill>
              </a:rPr>
              <a:t>PW</a:t>
            </a:r>
            <a:r>
              <a:rPr lang="en-US" altLang="ja-JP" sz="2000" dirty="0">
                <a:solidFill>
                  <a:schemeClr val="tx1">
                    <a:lumMod val="50000"/>
                    <a:lumOff val="50000"/>
                  </a:schemeClr>
                </a:solidFill>
              </a:rPr>
              <a:t>  </a:t>
            </a:r>
            <a:r>
              <a:rPr lang="en-US" altLang="ja-JP" sz="2000" dirty="0" err="1">
                <a:solidFill>
                  <a:schemeClr val="tx1">
                    <a:lumMod val="50000"/>
                    <a:lumOff val="50000"/>
                  </a:schemeClr>
                </a:solidFill>
              </a:rPr>
              <a:t>XSpectra</a:t>
            </a:r>
            <a:endParaRPr lang="en-US" altLang="ja-JP" sz="2000" dirty="0">
              <a:solidFill>
                <a:schemeClr val="tx1">
                  <a:lumMod val="50000"/>
                  <a:lumOff val="50000"/>
                </a:schemeClr>
              </a:solidFill>
            </a:endParaRP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28</a:t>
            </a:fld>
            <a:endParaRPr kumimoji="1" lang="ja-JP" altLang="en-US"/>
          </a:p>
        </p:txBody>
      </p:sp>
    </p:spTree>
    <p:extLst>
      <p:ext uri="{BB962C8B-B14F-4D97-AF65-F5344CB8AC3E}">
        <p14:creationId xmlns:p14="http://schemas.microsoft.com/office/powerpoint/2010/main" val="3381403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normAutofit/>
          </a:bodyPr>
          <a:lstStyle/>
          <a:p>
            <a:r>
              <a:rPr lang="en-US" altLang="ja-JP" sz="3600" dirty="0"/>
              <a:t>PW</a:t>
            </a:r>
            <a:r>
              <a:rPr lang="ja-JP" altLang="en-US" sz="3600" dirty="0"/>
              <a:t>の</a:t>
            </a:r>
            <a:r>
              <a:rPr lang="en-US" altLang="ja-JP" sz="3600" dirty="0"/>
              <a:t>example</a:t>
            </a:r>
            <a:r>
              <a:rPr lang="ja-JP" altLang="en-US" sz="3600"/>
              <a:t>の実行テスト（１）</a:t>
            </a:r>
            <a:endParaRPr kumimoji="1" lang="ja-JP" altLang="en-US" sz="3600" dirty="0"/>
          </a:p>
        </p:txBody>
      </p:sp>
      <p:sp>
        <p:nvSpPr>
          <p:cNvPr id="3" name="コンテンツ プレースホルダー 2"/>
          <p:cNvSpPr>
            <a:spLocks noGrp="1"/>
          </p:cNvSpPr>
          <p:nvPr>
            <p:ph idx="1"/>
          </p:nvPr>
        </p:nvSpPr>
        <p:spPr>
          <a:xfrm>
            <a:off x="457200" y="719099"/>
            <a:ext cx="8229600" cy="6138901"/>
          </a:xfrm>
        </p:spPr>
        <p:txBody>
          <a:bodyPr>
            <a:normAutofit/>
          </a:bodyPr>
          <a:lstStyle/>
          <a:p>
            <a:r>
              <a:rPr lang="en-US" altLang="ja-JP" sz="2000" dirty="0"/>
              <a:t>PW/examples/example01 </a:t>
            </a:r>
            <a:r>
              <a:rPr lang="ja-JP" altLang="en-US" sz="2000"/>
              <a:t>へ移動する。</a:t>
            </a:r>
            <a:br>
              <a:rPr lang="en-US" altLang="ja-JP" sz="2000" dirty="0"/>
            </a:br>
            <a:r>
              <a:rPr lang="ja-JP" altLang="en-US" sz="2000"/>
              <a:t>　</a:t>
            </a:r>
            <a:r>
              <a:rPr lang="en-US" altLang="ja-JP" sz="2000" dirty="0"/>
              <a:t>$ cd PW/examples/example01</a:t>
            </a:r>
          </a:p>
          <a:p>
            <a:r>
              <a:rPr lang="ja-JP" altLang="en-US" sz="2000"/>
              <a:t>ディレクトリの</a:t>
            </a:r>
            <a:r>
              <a:rPr lang="ja-JP" altLang="en-US" sz="2000" dirty="0"/>
              <a:t>中のファイル</a:t>
            </a:r>
            <a:r>
              <a:rPr lang="ja-JP" altLang="en-US" sz="2000"/>
              <a:t>の確認する。</a:t>
            </a:r>
            <a:br>
              <a:rPr lang="en-US" altLang="ja-JP" sz="2000" dirty="0"/>
            </a:br>
            <a:r>
              <a:rPr lang="ja-JP" altLang="en-US" sz="2000"/>
              <a:t>　</a:t>
            </a:r>
            <a:r>
              <a:rPr lang="en-US" altLang="ja-JP" sz="2000" dirty="0"/>
              <a:t>$ ls</a:t>
            </a:r>
            <a:br>
              <a:rPr lang="en-US" altLang="ja-JP" sz="2000" dirty="0">
                <a:solidFill>
                  <a:schemeClr val="bg1">
                    <a:lumMod val="50000"/>
                  </a:schemeClr>
                </a:solidFill>
              </a:rPr>
            </a:br>
            <a:r>
              <a:rPr lang="en-US" altLang="ja-JP" sz="2000" dirty="0">
                <a:solidFill>
                  <a:schemeClr val="bg1">
                    <a:lumMod val="50000"/>
                  </a:schemeClr>
                </a:solidFill>
              </a:rPr>
              <a:t>README  </a:t>
            </a:r>
            <a:r>
              <a:rPr lang="en-US" altLang="ja-JP" sz="2000" dirty="0">
                <a:solidFill>
                  <a:srgbClr val="0070C0"/>
                </a:solidFill>
              </a:rPr>
              <a:t>reference</a:t>
            </a:r>
            <a:r>
              <a:rPr lang="en-US" altLang="ja-JP" sz="2000" dirty="0">
                <a:solidFill>
                  <a:schemeClr val="bg1">
                    <a:lumMod val="50000"/>
                  </a:schemeClr>
                </a:solidFill>
              </a:rPr>
              <a:t>  </a:t>
            </a:r>
            <a:r>
              <a:rPr lang="en-US" altLang="ja-JP" sz="2000" dirty="0" err="1">
                <a:solidFill>
                  <a:srgbClr val="00B050"/>
                </a:solidFill>
              </a:rPr>
              <a:t>run_example</a:t>
            </a:r>
            <a:endParaRPr lang="en-US" altLang="ja-JP" sz="2000" u="sng" dirty="0">
              <a:solidFill>
                <a:srgbClr val="00B050"/>
              </a:solidFill>
            </a:endParaRPr>
          </a:p>
          <a:p>
            <a:r>
              <a:rPr lang="en-US" altLang="en-US" sz="2000" dirty="0" err="1"/>
              <a:t>run_example</a:t>
            </a:r>
            <a:r>
              <a:rPr lang="en-US" altLang="en-US" sz="2000" dirty="0"/>
              <a:t> </a:t>
            </a:r>
            <a:r>
              <a:rPr lang="ja-JP" altLang="en-US" sz="2000"/>
              <a:t>のシェルスクリプトを実行する</a:t>
            </a:r>
            <a:br>
              <a:rPr lang="en-US" altLang="en-US" sz="2000" dirty="0"/>
            </a:br>
            <a:r>
              <a:rPr lang="ja-JP" altLang="en-US" sz="2000"/>
              <a:t>　</a:t>
            </a:r>
            <a:r>
              <a:rPr lang="en-US" altLang="ja-JP" sz="2000" dirty="0"/>
              <a:t>$ ./</a:t>
            </a:r>
            <a:r>
              <a:rPr lang="en-US" altLang="ja-JP" sz="2000" dirty="0" err="1"/>
              <a:t>run_example</a:t>
            </a:r>
            <a:br>
              <a:rPr lang="en-US" altLang="ja-JP" sz="1800" dirty="0"/>
            </a:br>
            <a:br>
              <a:rPr lang="en-US" altLang="ja-JP" sz="1600" dirty="0">
                <a:solidFill>
                  <a:schemeClr val="tx1">
                    <a:lumMod val="50000"/>
                    <a:lumOff val="50000"/>
                  </a:schemeClr>
                </a:solidFill>
              </a:rPr>
            </a:br>
            <a:r>
              <a:rPr lang="en-US" altLang="ja-JP" sz="1600" dirty="0">
                <a:solidFill>
                  <a:schemeClr val="tx1">
                    <a:lumMod val="50000"/>
                    <a:lumOff val="50000"/>
                  </a:schemeClr>
                </a:solidFill>
              </a:rPr>
              <a:t>/home/user/</a:t>
            </a:r>
            <a:r>
              <a:rPr lang="en-US" altLang="ja-JP" sz="1600" dirty="0" err="1">
                <a:solidFill>
                  <a:schemeClr val="tx1">
                    <a:lumMod val="50000"/>
                    <a:lumOff val="50000"/>
                  </a:schemeClr>
                </a:solidFill>
              </a:rPr>
              <a:t>qe</a:t>
            </a:r>
            <a:r>
              <a:rPr lang="en-US" altLang="ja-JP" sz="1600" dirty="0">
                <a:solidFill>
                  <a:schemeClr val="tx1">
                    <a:lumMod val="50000"/>
                    <a:lumOff val="50000"/>
                  </a:schemeClr>
                </a:solidFill>
              </a:rPr>
              <a:t>/examples/PW/examples/example01 : starting</a:t>
            </a:r>
          </a:p>
          <a:p>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This example shows how to use </a:t>
            </a:r>
            <a:r>
              <a:rPr lang="en-US" altLang="ja-JP" sz="1600" dirty="0" err="1">
                <a:solidFill>
                  <a:schemeClr val="tx1">
                    <a:lumMod val="50000"/>
                    <a:lumOff val="50000"/>
                  </a:schemeClr>
                </a:solidFill>
              </a:rPr>
              <a:t>pw.x</a:t>
            </a:r>
            <a:r>
              <a:rPr lang="en-US" altLang="ja-JP" sz="1600" dirty="0">
                <a:solidFill>
                  <a:schemeClr val="tx1">
                    <a:lumMod val="50000"/>
                    <a:lumOff val="50000"/>
                  </a:schemeClr>
                </a:solidFill>
              </a:rPr>
              <a:t> to calculate the total energy and</a:t>
            </a:r>
          </a:p>
          <a:p>
            <a:pPr marL="400050" lvl="1" indent="0">
              <a:buNone/>
            </a:pPr>
            <a:r>
              <a:rPr lang="en-US" altLang="ja-JP" sz="1600" dirty="0">
                <a:solidFill>
                  <a:schemeClr val="tx1">
                    <a:lumMod val="50000"/>
                    <a:lumOff val="50000"/>
                  </a:schemeClr>
                </a:solidFill>
              </a:rPr>
              <a:t>the band structure of four simple systems: Si, Al, Cu, Ni.</a:t>
            </a:r>
          </a:p>
          <a:p>
            <a:pPr marL="400050" lvl="1" indent="0">
              <a:buNone/>
            </a:pPr>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  executables directory: /</a:t>
            </a:r>
            <a:r>
              <a:rPr lang="en-US" altLang="ja-JP" sz="1600" dirty="0" err="1">
                <a:solidFill>
                  <a:schemeClr val="tx1">
                    <a:lumMod val="50000"/>
                    <a:lumOff val="50000"/>
                  </a:schemeClr>
                </a:solidFill>
              </a:rPr>
              <a:t>usr</a:t>
            </a:r>
            <a:r>
              <a:rPr lang="en-US" altLang="ja-JP" sz="1600" dirty="0">
                <a:solidFill>
                  <a:schemeClr val="tx1">
                    <a:lumMod val="50000"/>
                    <a:lumOff val="50000"/>
                  </a:schemeClr>
                </a:solidFill>
              </a:rPr>
              <a:t>/bin</a:t>
            </a:r>
          </a:p>
          <a:p>
            <a:pPr marL="400050" lvl="1" indent="0">
              <a:buNone/>
            </a:pPr>
            <a:r>
              <a:rPr lang="en-US" altLang="ja-JP" sz="1600" dirty="0">
                <a:solidFill>
                  <a:schemeClr val="tx1">
                    <a:lumMod val="50000"/>
                    <a:lumOff val="50000"/>
                  </a:schemeClr>
                </a:solidFill>
              </a:rPr>
              <a:t>  pseudo directory:      /</a:t>
            </a:r>
            <a:r>
              <a:rPr lang="en-US" altLang="ja-JP" sz="1600" dirty="0" err="1">
                <a:solidFill>
                  <a:schemeClr val="tx1">
                    <a:lumMod val="50000"/>
                    <a:lumOff val="50000"/>
                  </a:schemeClr>
                </a:solidFill>
              </a:rPr>
              <a:t>usr</a:t>
            </a:r>
            <a:r>
              <a:rPr lang="en-US" altLang="ja-JP" sz="1600" dirty="0">
                <a:solidFill>
                  <a:schemeClr val="tx1">
                    <a:lumMod val="50000"/>
                    <a:lumOff val="50000"/>
                  </a:schemeClr>
                </a:solidFill>
              </a:rPr>
              <a:t>/share/espresso/pseudo</a:t>
            </a:r>
          </a:p>
          <a:p>
            <a:pPr marL="400050" lvl="1" indent="0">
              <a:buNone/>
            </a:pPr>
            <a:r>
              <a:rPr lang="en-US" altLang="ja-JP" sz="1600" dirty="0">
                <a:solidFill>
                  <a:schemeClr val="tx1">
                    <a:lumMod val="50000"/>
                    <a:lumOff val="50000"/>
                  </a:schemeClr>
                </a:solidFill>
              </a:rPr>
              <a:t>  temporary directory:   /home/user/</a:t>
            </a:r>
            <a:r>
              <a:rPr lang="en-US" altLang="ja-JP" sz="1600" dirty="0" err="1">
                <a:solidFill>
                  <a:schemeClr val="tx1">
                    <a:lumMod val="50000"/>
                    <a:lumOff val="50000"/>
                  </a:schemeClr>
                </a:solidFill>
              </a:rPr>
              <a:t>qe</a:t>
            </a:r>
            <a:r>
              <a:rPr lang="en-US" altLang="ja-JP" sz="1600" dirty="0">
                <a:solidFill>
                  <a:schemeClr val="tx1">
                    <a:lumMod val="50000"/>
                    <a:lumOff val="50000"/>
                  </a:schemeClr>
                </a:solidFill>
              </a:rPr>
              <a:t>/examples/</a:t>
            </a:r>
            <a:r>
              <a:rPr lang="en-US" altLang="ja-JP" sz="1600" dirty="0" err="1">
                <a:solidFill>
                  <a:schemeClr val="tx1">
                    <a:lumMod val="50000"/>
                    <a:lumOff val="50000"/>
                  </a:schemeClr>
                </a:solidFill>
              </a:rPr>
              <a:t>tempdir</a:t>
            </a:r>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  checking that needed directories and files exist... done</a:t>
            </a:r>
          </a:p>
          <a:p>
            <a:pPr marL="400050" lvl="1" indent="0">
              <a:buNone/>
            </a:pPr>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  running </a:t>
            </a:r>
            <a:r>
              <a:rPr lang="en-US" altLang="ja-JP" sz="1600" dirty="0" err="1">
                <a:solidFill>
                  <a:schemeClr val="tx1">
                    <a:lumMod val="50000"/>
                    <a:lumOff val="50000"/>
                  </a:schemeClr>
                </a:solidFill>
              </a:rPr>
              <a:t>pw.x</a:t>
            </a:r>
            <a:r>
              <a:rPr lang="en-US" altLang="ja-JP" sz="1600" dirty="0">
                <a:solidFill>
                  <a:schemeClr val="tx1">
                    <a:lumMod val="50000"/>
                    <a:lumOff val="50000"/>
                  </a:schemeClr>
                </a:solidFill>
              </a:rPr>
              <a:t> as:   /</a:t>
            </a:r>
            <a:r>
              <a:rPr lang="en-US" altLang="ja-JP" sz="1600" dirty="0" err="1">
                <a:solidFill>
                  <a:schemeClr val="tx1">
                    <a:lumMod val="50000"/>
                    <a:lumOff val="50000"/>
                  </a:schemeClr>
                </a:solidFill>
              </a:rPr>
              <a:t>usr</a:t>
            </a:r>
            <a:r>
              <a:rPr lang="en-US" altLang="ja-JP" sz="1600" dirty="0">
                <a:solidFill>
                  <a:schemeClr val="tx1">
                    <a:lumMod val="50000"/>
                    <a:lumOff val="50000"/>
                  </a:schemeClr>
                </a:solidFill>
              </a:rPr>
              <a:t>/bin/</a:t>
            </a:r>
            <a:r>
              <a:rPr lang="en-US" altLang="ja-JP" sz="1600" dirty="0" err="1">
                <a:solidFill>
                  <a:schemeClr val="tx1">
                    <a:lumMod val="50000"/>
                    <a:lumOff val="50000"/>
                  </a:schemeClr>
                </a:solidFill>
              </a:rPr>
              <a:t>pw.x</a:t>
            </a:r>
            <a:r>
              <a:rPr lang="en-US" altLang="ja-JP" sz="1600" dirty="0">
                <a:solidFill>
                  <a:schemeClr val="tx1">
                    <a:lumMod val="50000"/>
                    <a:lumOff val="50000"/>
                  </a:schemeClr>
                </a:solidFill>
              </a:rPr>
              <a:t>  -</a:t>
            </a:r>
            <a:r>
              <a:rPr lang="en-US" altLang="ja-JP" sz="1600" dirty="0" err="1">
                <a:solidFill>
                  <a:schemeClr val="tx1">
                    <a:lumMod val="50000"/>
                    <a:lumOff val="50000"/>
                  </a:schemeClr>
                </a:solidFill>
              </a:rPr>
              <a:t>nk</a:t>
            </a:r>
            <a:r>
              <a:rPr lang="en-US" altLang="ja-JP" sz="1600" dirty="0">
                <a:solidFill>
                  <a:schemeClr val="tx1">
                    <a:lumMod val="50000"/>
                    <a:lumOff val="50000"/>
                  </a:schemeClr>
                </a:solidFill>
              </a:rPr>
              <a:t> 1 -</a:t>
            </a:r>
            <a:r>
              <a:rPr lang="en-US" altLang="ja-JP" sz="1600" dirty="0" err="1">
                <a:solidFill>
                  <a:schemeClr val="tx1">
                    <a:lumMod val="50000"/>
                    <a:lumOff val="50000"/>
                  </a:schemeClr>
                </a:solidFill>
              </a:rPr>
              <a:t>nd</a:t>
            </a:r>
            <a:r>
              <a:rPr lang="en-US" altLang="ja-JP" sz="1600" dirty="0">
                <a:solidFill>
                  <a:schemeClr val="tx1">
                    <a:lumMod val="50000"/>
                    <a:lumOff val="50000"/>
                  </a:schemeClr>
                </a:solidFill>
              </a:rPr>
              <a:t> 1 -</a:t>
            </a:r>
            <a:r>
              <a:rPr lang="en-US" altLang="ja-JP" sz="1600" dirty="0" err="1">
                <a:solidFill>
                  <a:schemeClr val="tx1">
                    <a:lumMod val="50000"/>
                    <a:lumOff val="50000"/>
                  </a:schemeClr>
                </a:solidFill>
              </a:rPr>
              <a:t>nb</a:t>
            </a:r>
            <a:r>
              <a:rPr lang="en-US" altLang="ja-JP" sz="1600" dirty="0">
                <a:solidFill>
                  <a:schemeClr val="tx1">
                    <a:lumMod val="50000"/>
                    <a:lumOff val="50000"/>
                  </a:schemeClr>
                </a:solidFill>
              </a:rPr>
              <a:t> 1 -</a:t>
            </a:r>
            <a:r>
              <a:rPr lang="en-US" altLang="ja-JP" sz="1600" dirty="0" err="1">
                <a:solidFill>
                  <a:schemeClr val="tx1">
                    <a:lumMod val="50000"/>
                    <a:lumOff val="50000"/>
                  </a:schemeClr>
                </a:solidFill>
              </a:rPr>
              <a:t>nt</a:t>
            </a:r>
            <a:r>
              <a:rPr lang="en-US" altLang="ja-JP" sz="1600" dirty="0">
                <a:solidFill>
                  <a:schemeClr val="tx1">
                    <a:lumMod val="50000"/>
                    <a:lumOff val="50000"/>
                  </a:schemeClr>
                </a:solidFill>
              </a:rPr>
              <a:t> 1 </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29</a:t>
            </a:fld>
            <a:endParaRPr kumimoji="1" lang="ja-JP" altLang="en-US"/>
          </a:p>
        </p:txBody>
      </p:sp>
    </p:spTree>
    <p:extLst>
      <p:ext uri="{BB962C8B-B14F-4D97-AF65-F5344CB8AC3E}">
        <p14:creationId xmlns:p14="http://schemas.microsoft.com/office/powerpoint/2010/main" val="149302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07" name="Shape 107"/>
          <p:cNvSpPr>
            <a:spLocks noGrp="1"/>
          </p:cNvSpPr>
          <p:nvPr>
            <p:ph type="title"/>
          </p:nvPr>
        </p:nvSpPr>
        <p:spPr>
          <a:prstGeom prst="rect">
            <a:avLst/>
          </a:prstGeom>
        </p:spPr>
        <p:txBody>
          <a:bodyPr/>
          <a:lstStyle/>
          <a:p>
            <a:r>
              <a:rPr dirty="0">
                <a:latin typeface="MS PGothic" panose="020B0600070205080204" pitchFamily="34" charset="-128"/>
                <a:ea typeface="MS PGothic" panose="020B0600070205080204" pitchFamily="34" charset="-128"/>
              </a:rPr>
              <a:t>MateriApps LIVE! とは？</a:t>
            </a:r>
          </a:p>
        </p:txBody>
      </p:sp>
      <p:sp>
        <p:nvSpPr>
          <p:cNvPr id="109" name="Shape 109"/>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10"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116" name="Shape 116"/>
          <p:cNvSpPr/>
          <p:nvPr/>
        </p:nvSpPr>
        <p:spPr>
          <a:xfrm>
            <a:off x="7794133" y="759023"/>
            <a:ext cx="892969" cy="892969"/>
          </a:xfrm>
          <a:prstGeom prst="rect">
            <a:avLst/>
          </a:prstGeom>
          <a:solidFill>
            <a:srgbClr val="FFFFFF"/>
          </a:solidFill>
          <a:ln w="12700">
            <a:miter lim="400000"/>
          </a:ln>
        </p:spPr>
        <p:txBody>
          <a:bodyPr lIns="26787" tIns="26787" rIns="26787" bIns="26787" anchor="ctr"/>
          <a:lstStyle/>
          <a:p>
            <a:pPr marL="0" marR="0" lvl="0" indent="0" algn="ctr" defTabSz="410730" rtl="0" eaLnBrk="1" fontAlgn="auto" latinLnBrk="0" hangingPunct="0">
              <a:lnSpc>
                <a:spcPct val="100000"/>
              </a:lnSpc>
              <a:spcBef>
                <a:spcPts val="0"/>
              </a:spcBef>
              <a:spcAft>
                <a:spcPts val="0"/>
              </a:spcAft>
              <a:buClrTx/>
              <a:buSzTx/>
              <a:buFontTx/>
              <a:buNone/>
              <a:tabLst/>
              <a:defRPr sz="3400"/>
            </a:pPr>
            <a:endParaRPr kumimoji="0" sz="2400" b="0" i="0" u="none" strike="noStrike" kern="0" cap="none" spc="0" normalizeH="0" baseline="0" noProof="0">
              <a:ln>
                <a:noFill/>
              </a:ln>
              <a:solidFill>
                <a:srgbClr val="000000"/>
              </a:solidFill>
              <a:effectLst/>
              <a:uLnTx/>
              <a:uFillTx/>
              <a:latin typeface="Helvetica Neue Light"/>
              <a:ea typeface="Helvetica Neue Light"/>
              <a:cs typeface="Helvetica Neue Light"/>
              <a:sym typeface="Helvetica Neue Light"/>
            </a:endParaRPr>
          </a:p>
        </p:txBody>
      </p:sp>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6" name="仮想マシン(VirtualBox)上で直接ブートできるDebian Linux…">
            <a:extLst>
              <a:ext uri="{FF2B5EF4-FFF2-40B4-BE49-F238E27FC236}">
                <a16:creationId xmlns:a16="http://schemas.microsoft.com/office/drawing/2014/main" id="{FE1B9068-D03B-7545-B472-A3BFE8D80BC7}"/>
              </a:ext>
            </a:extLst>
          </p:cNvPr>
          <p:cNvSpPr txBox="1">
            <a:spLocks noGrp="1"/>
          </p:cNvSpPr>
          <p:nvPr>
            <p:ph type="body" idx="1"/>
          </p:nvPr>
        </p:nvSpPr>
        <p:spPr>
          <a:xfrm>
            <a:off x="508992" y="1348383"/>
            <a:ext cx="8126016" cy="4902398"/>
          </a:xfrm>
          <a:prstGeom prst="rect">
            <a:avLst/>
          </a:prstGeom>
        </p:spPr>
        <p:txBody>
          <a:bodyPr/>
          <a:lstStyle/>
          <a:p>
            <a:pPr>
              <a:spcBef>
                <a:spcPts val="703"/>
              </a:spcBef>
            </a:pPr>
            <a:r>
              <a:rPr lang="en-US" altLang="ja-JP" sz="1800" dirty="0" err="1">
                <a:latin typeface="MS PGothic" panose="020B0600070205080204" pitchFamily="34" charset="-128"/>
                <a:ea typeface="MS PGothic" panose="020B0600070205080204" pitchFamily="34" charset="-128"/>
              </a:rPr>
              <a:t>MateriApps</a:t>
            </a:r>
            <a:r>
              <a:rPr lang="en-US" altLang="ja-JP" sz="1800" dirty="0">
                <a:latin typeface="MS PGothic" panose="020B0600070205080204" pitchFamily="34" charset="-128"/>
                <a:ea typeface="MS PGothic" panose="020B0600070205080204" pitchFamily="34" charset="-128"/>
              </a:rPr>
              <a:t> LIVE! </a:t>
            </a:r>
            <a:r>
              <a:rPr lang="ja-JP" altLang="en-US" sz="1800" dirty="0">
                <a:latin typeface="MS PGothic" panose="020B0600070205080204" pitchFamily="34" charset="-128"/>
                <a:ea typeface="MS PGothic" panose="020B0600070205080204" pitchFamily="34" charset="-128"/>
              </a:rPr>
              <a:t>ウェブサイト</a:t>
            </a:r>
            <a:br>
              <a:rPr lang="en-US" altLang="ja-JP" sz="1800" dirty="0">
                <a:latin typeface="MS PGothic" panose="020B0600070205080204" pitchFamily="34" charset="-128"/>
                <a:ea typeface="MS PGothic" panose="020B0600070205080204" pitchFamily="34" charset="-128"/>
              </a:rPr>
            </a:br>
            <a:r>
              <a:rPr lang="en-US" altLang="ja-JP" sz="1800" dirty="0">
                <a:solidFill>
                  <a:srgbClr val="3366FF"/>
                </a:solidFill>
                <a:latin typeface="MS PGothic" panose="020B0600070205080204" pitchFamily="34" charset="-128"/>
                <a:ea typeface="MS PGothic" panose="020B0600070205080204" pitchFamily="34" charset="-128"/>
              </a:rPr>
              <a:t>http://cmsi.github.io/MateriAppsLive/</a:t>
            </a:r>
          </a:p>
          <a:p>
            <a:pPr>
              <a:spcBef>
                <a:spcPts val="703"/>
              </a:spcBef>
            </a:pPr>
            <a:r>
              <a:rPr sz="1800" dirty="0">
                <a:latin typeface="MS PGothic" panose="020B0600070205080204" pitchFamily="34" charset="-128"/>
                <a:ea typeface="MS PGothic" panose="020B0600070205080204" pitchFamily="34" charset="-128"/>
              </a:rPr>
              <a:t>仮想マシン(VirtualBox)上で直接ブートできるDebian Linux</a:t>
            </a:r>
          </a:p>
          <a:p>
            <a:pPr lvl="1">
              <a:spcBef>
                <a:spcPts val="703"/>
              </a:spcBef>
            </a:pPr>
            <a:r>
              <a:rPr sz="1800" dirty="0" err="1">
                <a:latin typeface="MS PGothic" panose="020B0600070205080204" pitchFamily="34" charset="-128"/>
                <a:ea typeface="MS PGothic" panose="020B0600070205080204" pitchFamily="34" charset="-128"/>
              </a:rPr>
              <a:t>Windows、Macなどで利用可</a:t>
            </a:r>
            <a:endParaRPr sz="1800" dirty="0">
              <a:latin typeface="MS PGothic" panose="020B0600070205080204" pitchFamily="34" charset="-128"/>
              <a:ea typeface="MS PGothic" panose="020B0600070205080204" pitchFamily="34" charset="-128"/>
            </a:endParaRPr>
          </a:p>
          <a:p>
            <a:pPr lvl="1">
              <a:spcBef>
                <a:spcPts val="703"/>
              </a:spcBef>
            </a:pPr>
            <a:r>
              <a:rPr sz="1800" dirty="0" err="1">
                <a:latin typeface="MS PGothic" panose="020B0600070205080204" pitchFamily="34" charset="-128"/>
                <a:ea typeface="MS PGothic" panose="020B0600070205080204" pitchFamily="34" charset="-128"/>
              </a:rPr>
              <a:t>インストール作業なしで物質科学アプリを実行できる</a:t>
            </a:r>
            <a:endParaRPr sz="1800" dirty="0">
              <a:latin typeface="MS PGothic" panose="020B0600070205080204" pitchFamily="34" charset="-128"/>
              <a:ea typeface="MS PGothic" panose="020B0600070205080204" pitchFamily="34" charset="-128"/>
            </a:endParaRPr>
          </a:p>
          <a:p>
            <a:pPr>
              <a:spcBef>
                <a:spcPts val="703"/>
              </a:spcBef>
            </a:pPr>
            <a:r>
              <a:rPr sz="1800" dirty="0">
                <a:latin typeface="MS PGothic" panose="020B0600070205080204" pitchFamily="34" charset="-128"/>
                <a:ea typeface="MS PGothic" panose="020B0600070205080204" pitchFamily="34" charset="-128"/>
              </a:rPr>
              <a:t>最新版: バージョン2.</a:t>
            </a:r>
            <a:r>
              <a:rPr lang="en-US" altLang="ja-JP" sz="1800" dirty="0">
                <a:latin typeface="MS PGothic" panose="020B0600070205080204" pitchFamily="34" charset="-128"/>
                <a:ea typeface="MS PGothic" panose="020B0600070205080204" pitchFamily="34" charset="-128"/>
              </a:rPr>
              <a:t>2</a:t>
            </a:r>
            <a:r>
              <a:rPr sz="1800" dirty="0">
                <a:latin typeface="MS PGothic" panose="020B0600070205080204" pitchFamily="34" charset="-128"/>
                <a:ea typeface="MS PGothic" panose="020B0600070205080204" pitchFamily="34" charset="-128"/>
              </a:rPr>
              <a:t> (201</a:t>
            </a:r>
            <a:r>
              <a:rPr lang="en-US" altLang="ja-JP" sz="1800" dirty="0">
                <a:latin typeface="MS PGothic" panose="020B0600070205080204" pitchFamily="34" charset="-128"/>
                <a:ea typeface="MS PGothic" panose="020B0600070205080204" pitchFamily="34" charset="-128"/>
              </a:rPr>
              <a:t>9</a:t>
            </a:r>
            <a:r>
              <a:rPr sz="1800" dirty="0">
                <a:latin typeface="MS PGothic" panose="020B0600070205080204" pitchFamily="34" charset="-128"/>
                <a:ea typeface="MS PGothic" panose="020B0600070205080204" pitchFamily="34" charset="-128"/>
              </a:rPr>
              <a:t>年</a:t>
            </a:r>
            <a:r>
              <a:rPr lang="en-US" altLang="ja-JP" sz="1800" dirty="0">
                <a:latin typeface="MS PGothic" panose="020B0600070205080204" pitchFamily="34" charset="-128"/>
                <a:ea typeface="MS PGothic" panose="020B0600070205080204" pitchFamily="34" charset="-128"/>
              </a:rPr>
              <a:t>2</a:t>
            </a:r>
            <a:r>
              <a:rPr sz="1800" dirty="0">
                <a:latin typeface="MS PGothic" panose="020B0600070205080204" pitchFamily="34" charset="-128"/>
                <a:ea typeface="MS PGothic" panose="020B0600070205080204" pitchFamily="34" charset="-128"/>
              </a:rPr>
              <a:t>月</a:t>
            </a:r>
            <a:r>
              <a:rPr lang="en-US" altLang="ja-JP" sz="1800" dirty="0">
                <a:latin typeface="MS PGothic" panose="020B0600070205080204" pitchFamily="34" charset="-128"/>
                <a:ea typeface="MS PGothic" panose="020B0600070205080204" pitchFamily="34" charset="-128"/>
              </a:rPr>
              <a:t>27</a:t>
            </a:r>
            <a:r>
              <a:rPr sz="1800" dirty="0">
                <a:latin typeface="MS PGothic" panose="020B0600070205080204" pitchFamily="34" charset="-128"/>
                <a:ea typeface="MS PGothic" panose="020B0600070205080204" pitchFamily="34" charset="-128"/>
              </a:rPr>
              <a:t>日公開)</a:t>
            </a:r>
            <a:endParaRPr sz="1800" u="sng" dirty="0">
              <a:latin typeface="MS PGothic" panose="020B0600070205080204" pitchFamily="34" charset="-128"/>
              <a:ea typeface="MS PGothic" panose="020B0600070205080204" pitchFamily="34" charset="-128"/>
            </a:endParaRPr>
          </a:p>
          <a:p>
            <a:pPr>
              <a:spcBef>
                <a:spcPts val="703"/>
              </a:spcBef>
            </a:pPr>
            <a:r>
              <a:rPr sz="1800" dirty="0" err="1">
                <a:latin typeface="MS PGothic" panose="020B0600070205080204" pitchFamily="34" charset="-128"/>
                <a:ea typeface="MS PGothic" panose="020B0600070205080204" pitchFamily="34" charset="-128"/>
              </a:rPr>
              <a:t>MateriAppsで紹介している公開アプリ・ツールを収録</a:t>
            </a:r>
            <a:endParaRPr sz="1800" dirty="0">
              <a:latin typeface="MS PGothic" panose="020B0600070205080204" pitchFamily="34" charset="-128"/>
              <a:ea typeface="MS PGothic" panose="020B0600070205080204" pitchFamily="34" charset="-128"/>
            </a:endParaRPr>
          </a:p>
          <a:p>
            <a:pPr lvl="1">
              <a:spcBef>
                <a:spcPts val="281"/>
              </a:spcBef>
            </a:pPr>
            <a:r>
              <a:rPr sz="1800" dirty="0" err="1">
                <a:latin typeface="MS PGothic" panose="020B0600070205080204" pitchFamily="34" charset="-128"/>
                <a:ea typeface="MS PGothic" panose="020B0600070205080204" pitchFamily="34" charset="-128"/>
              </a:rPr>
              <a:t>abinit</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AkaiKKR</a:t>
            </a:r>
            <a:r>
              <a:rPr sz="1800" dirty="0">
                <a:latin typeface="MS PGothic" panose="020B0600070205080204" pitchFamily="34" charset="-128"/>
                <a:ea typeface="MS PGothic" panose="020B0600070205080204" pitchFamily="34" charset="-128"/>
              </a:rPr>
              <a:t>, ALPS, CP2K, </a:t>
            </a:r>
            <a:r>
              <a:rPr sz="1800" dirty="0" err="1">
                <a:latin typeface="MS PGothic" panose="020B0600070205080204" pitchFamily="34" charset="-128"/>
                <a:ea typeface="MS PGothic" panose="020B0600070205080204" pitchFamily="34" charset="-128"/>
              </a:rPr>
              <a:t>Feram</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ERmod</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DCore</a:t>
            </a:r>
            <a:r>
              <a:rPr sz="1800" dirty="0">
                <a:latin typeface="MS PGothic" panose="020B0600070205080204" pitchFamily="34" charset="-128"/>
                <a:ea typeface="MS PGothic" panose="020B0600070205080204" pitchFamily="34" charset="-128"/>
              </a:rPr>
              <a:t>, DSQSS, HΦ, LAMMPS, </a:t>
            </a:r>
            <a:r>
              <a:rPr sz="1800" dirty="0" err="1">
                <a:latin typeface="MS PGothic" panose="020B0600070205080204" pitchFamily="34" charset="-128"/>
                <a:ea typeface="MS PGothic" panose="020B0600070205080204" pitchFamily="34" charset="-128"/>
              </a:rPr>
              <a:t>mVMC</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OpenMX</a:t>
            </a:r>
            <a:r>
              <a:rPr sz="1800" dirty="0">
                <a:latin typeface="MS PGothic" panose="020B0600070205080204" pitchFamily="34" charset="-128"/>
                <a:ea typeface="MS PGothic" panose="020B0600070205080204" pitchFamily="34" charset="-128"/>
              </a:rPr>
              <a:t>, Quantum ESPRESSO, SMASH, </a:t>
            </a:r>
            <a:r>
              <a:rPr sz="1800" dirty="0" err="1">
                <a:latin typeface="MS PGothic" panose="020B0600070205080204" pitchFamily="34" charset="-128"/>
                <a:ea typeface="MS PGothic" panose="020B0600070205080204" pitchFamily="34" charset="-128"/>
              </a:rPr>
              <a:t>xTAPP</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等</a:t>
            </a:r>
            <a:endParaRPr sz="1800" dirty="0">
              <a:latin typeface="MS PGothic" panose="020B0600070205080204" pitchFamily="34" charset="-128"/>
              <a:ea typeface="MS PGothic" panose="020B0600070205080204" pitchFamily="34" charset="-128"/>
            </a:endParaRPr>
          </a:p>
          <a:p>
            <a:pPr lvl="1">
              <a:lnSpc>
                <a:spcPct val="120000"/>
              </a:lnSpc>
              <a:spcBef>
                <a:spcPts val="422"/>
              </a:spcBef>
            </a:pPr>
            <a:r>
              <a:rPr sz="1800" dirty="0" err="1">
                <a:latin typeface="MS PGothic" panose="020B0600070205080204" pitchFamily="34" charset="-128"/>
                <a:ea typeface="MS PGothic" panose="020B0600070205080204" pitchFamily="34" charset="-128"/>
              </a:rPr>
              <a:t>ParaView</a:t>
            </a:r>
            <a:r>
              <a:rPr sz="1800" dirty="0">
                <a:latin typeface="MS PGothic" panose="020B0600070205080204" pitchFamily="34" charset="-128"/>
                <a:ea typeface="MS PGothic" panose="020B0600070205080204" pitchFamily="34" charset="-128"/>
              </a:rPr>
              <a:t>, Tapioca, VESTA, VMD, </a:t>
            </a:r>
            <a:r>
              <a:rPr sz="1800" dirty="0" err="1">
                <a:latin typeface="MS PGothic" panose="020B0600070205080204" pitchFamily="34" charset="-128"/>
                <a:ea typeface="MS PGothic" panose="020B0600070205080204" pitchFamily="34" charset="-128"/>
              </a:rPr>
              <a:t>XCrysDen</a:t>
            </a:r>
            <a:r>
              <a:rPr lang="en-US" altLang="ja-JP" sz="1800" dirty="0">
                <a:latin typeface="MS PGothic" panose="020B0600070205080204" pitchFamily="34" charset="-128"/>
                <a:ea typeface="MS PGothic" panose="020B0600070205080204" pitchFamily="34" charset="-128"/>
              </a:rPr>
              <a:t>, </a:t>
            </a:r>
            <a:r>
              <a:rPr sz="1800" dirty="0">
                <a:latin typeface="MS PGothic" panose="020B0600070205080204" pitchFamily="34" charset="-128"/>
                <a:ea typeface="MS PGothic" panose="020B0600070205080204" pitchFamily="34" charset="-128"/>
              </a:rPr>
              <a:t>…</a:t>
            </a:r>
          </a:p>
          <a:p>
            <a:pPr lvl="1">
              <a:spcBef>
                <a:spcPts val="703"/>
              </a:spcBef>
            </a:pPr>
            <a:r>
              <a:rPr sz="1800" dirty="0">
                <a:latin typeface="MS PGothic" panose="020B0600070205080204" pitchFamily="34" charset="-128"/>
                <a:ea typeface="MS PGothic" panose="020B0600070205080204" pitchFamily="34" charset="-128"/>
              </a:rPr>
              <a:t>GAMESS, </a:t>
            </a:r>
            <a:r>
              <a:rPr sz="1800" dirty="0" err="1">
                <a:latin typeface="MS PGothic" panose="020B0600070205080204" pitchFamily="34" charset="-128"/>
                <a:ea typeface="MS PGothic" panose="020B0600070205080204" pitchFamily="34" charset="-128"/>
              </a:rPr>
              <a:t>VMDには自動インストーラーを準備</a:t>
            </a:r>
            <a:endParaRPr sz="1800" dirty="0">
              <a:latin typeface="MS PGothic" panose="020B0600070205080204" pitchFamily="34" charset="-128"/>
              <a:ea typeface="MS PGothic" panose="020B0600070205080204" pitchFamily="34" charset="-128"/>
            </a:endParaRPr>
          </a:p>
          <a:p>
            <a:pPr>
              <a:spcBef>
                <a:spcPts val="703"/>
              </a:spcBef>
            </a:pPr>
            <a:r>
              <a:rPr sz="1800" dirty="0" err="1">
                <a:latin typeface="MS PGothic" panose="020B0600070205080204" pitchFamily="34" charset="-128"/>
                <a:ea typeface="MS PGothic" panose="020B0600070205080204" pitchFamily="34" charset="-128"/>
              </a:rPr>
              <a:t>MateriApps</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LIVE!サイトからダウンロード可能</a:t>
            </a:r>
            <a:endParaRPr sz="1800" dirty="0">
              <a:latin typeface="MS PGothic" panose="020B0600070205080204" pitchFamily="34" charset="-128"/>
              <a:ea typeface="MS PGothic" panose="020B0600070205080204" pitchFamily="34" charset="-128"/>
            </a:endParaRPr>
          </a:p>
          <a:p>
            <a:pPr lvl="1">
              <a:spcBef>
                <a:spcPts val="703"/>
              </a:spcBef>
            </a:pPr>
            <a:r>
              <a:rPr sz="1800" dirty="0">
                <a:latin typeface="MS PGothic" panose="020B0600070205080204" pitchFamily="34" charset="-128"/>
                <a:ea typeface="MS PGothic" panose="020B0600070205080204" pitchFamily="34" charset="-128"/>
              </a:rPr>
              <a:t>2013年7月以来、4500+コピーを配布</a:t>
            </a:r>
          </a:p>
        </p:txBody>
      </p:sp>
    </p:spTree>
    <p:extLst>
      <p:ext uri="{BB962C8B-B14F-4D97-AF65-F5344CB8AC3E}">
        <p14:creationId xmlns:p14="http://schemas.microsoft.com/office/powerpoint/2010/main" val="316734391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normAutofit/>
          </a:bodyPr>
          <a:lstStyle/>
          <a:p>
            <a:r>
              <a:rPr lang="en-US" altLang="ja-JP" sz="3600" dirty="0"/>
              <a:t>PW</a:t>
            </a:r>
            <a:r>
              <a:rPr lang="ja-JP" altLang="en-US" sz="3600" dirty="0"/>
              <a:t>の</a:t>
            </a:r>
            <a:r>
              <a:rPr lang="en-US" altLang="ja-JP" sz="3600" dirty="0"/>
              <a:t>example</a:t>
            </a:r>
            <a:r>
              <a:rPr lang="ja-JP" altLang="en-US" sz="3600"/>
              <a:t>の実行テスト（２）</a:t>
            </a:r>
            <a:endParaRPr kumimoji="1" lang="ja-JP" altLang="en-US" sz="3600" dirty="0"/>
          </a:p>
        </p:txBody>
      </p:sp>
      <p:sp>
        <p:nvSpPr>
          <p:cNvPr id="3" name="コンテンツ プレースホルダー 2"/>
          <p:cNvSpPr>
            <a:spLocks noGrp="1"/>
          </p:cNvSpPr>
          <p:nvPr>
            <p:ph idx="1"/>
          </p:nvPr>
        </p:nvSpPr>
        <p:spPr>
          <a:xfrm>
            <a:off x="457200" y="719099"/>
            <a:ext cx="8229600" cy="4738726"/>
          </a:xfrm>
        </p:spPr>
        <p:txBody>
          <a:bodyPr>
            <a:normAutofit/>
          </a:bodyPr>
          <a:lstStyle/>
          <a:p>
            <a:pPr marL="400050" lvl="1" indent="0">
              <a:buNone/>
            </a:pPr>
            <a:r>
              <a:rPr lang="en-US" altLang="ja-JP" sz="1400" dirty="0">
                <a:solidFill>
                  <a:schemeClr val="tx1">
                    <a:lumMod val="50000"/>
                    <a:lumOff val="50000"/>
                  </a:schemeClr>
                </a:solidFill>
              </a:rPr>
              <a:t> running the </a:t>
            </a:r>
            <a:r>
              <a:rPr lang="en-US" altLang="ja-JP" sz="1400" dirty="0" err="1">
                <a:solidFill>
                  <a:schemeClr val="tx1">
                    <a:lumMod val="50000"/>
                    <a:lumOff val="50000"/>
                  </a:schemeClr>
                </a:solidFill>
              </a:rPr>
              <a:t>scf</a:t>
            </a:r>
            <a:r>
              <a:rPr lang="en-US" altLang="ja-JP" sz="1400" dirty="0">
                <a:solidFill>
                  <a:schemeClr val="tx1">
                    <a:lumMod val="50000"/>
                    <a:lumOff val="50000"/>
                  </a:schemeClr>
                </a:solidFill>
              </a:rPr>
              <a:t> calculation for Si... done</a:t>
            </a:r>
          </a:p>
          <a:p>
            <a:pPr marL="400050" lvl="1" indent="0">
              <a:buNone/>
            </a:pPr>
            <a:r>
              <a:rPr lang="en-US" altLang="ja-JP" sz="1400" dirty="0">
                <a:solidFill>
                  <a:schemeClr val="tx1">
                    <a:lumMod val="50000"/>
                    <a:lumOff val="50000"/>
                  </a:schemeClr>
                </a:solidFill>
              </a:rPr>
              <a:t> running the band-structure calculation for Si... Done</a:t>
            </a:r>
            <a:br>
              <a:rPr lang="en-US" altLang="ja-JP" sz="1400" dirty="0">
                <a:solidFill>
                  <a:schemeClr val="tx1">
                    <a:lumMod val="50000"/>
                    <a:lumOff val="50000"/>
                  </a:schemeClr>
                </a:solidFill>
              </a:rPr>
            </a:br>
            <a:r>
              <a:rPr lang="en-US" altLang="ja-JP" sz="1400" dirty="0">
                <a:solidFill>
                  <a:schemeClr val="tx1">
                    <a:lumMod val="50000"/>
                    <a:lumOff val="50000"/>
                  </a:schemeClr>
                </a:solidFill>
              </a:rPr>
              <a:t> …</a:t>
            </a:r>
            <a:br>
              <a:rPr lang="en-US" altLang="ja-JP" sz="1400" dirty="0">
                <a:solidFill>
                  <a:schemeClr val="tx1">
                    <a:lumMod val="50000"/>
                    <a:lumOff val="50000"/>
                  </a:schemeClr>
                </a:solidFill>
              </a:rPr>
            </a:br>
            <a:r>
              <a:rPr lang="en-US" altLang="ja-JP" sz="1400" dirty="0">
                <a:solidFill>
                  <a:schemeClr val="tx1">
                    <a:lumMod val="50000"/>
                    <a:lumOff val="50000"/>
                  </a:schemeClr>
                </a:solidFill>
              </a:rPr>
              <a:t> running the </a:t>
            </a:r>
            <a:r>
              <a:rPr lang="en-US" altLang="ja-JP" sz="1400" dirty="0" err="1">
                <a:solidFill>
                  <a:schemeClr val="tx1">
                    <a:lumMod val="50000"/>
                    <a:lumOff val="50000"/>
                  </a:schemeClr>
                </a:solidFill>
              </a:rPr>
              <a:t>scf</a:t>
            </a:r>
            <a:r>
              <a:rPr lang="en-US" altLang="ja-JP" sz="1400" dirty="0">
                <a:solidFill>
                  <a:schemeClr val="tx1">
                    <a:lumMod val="50000"/>
                    <a:lumOff val="50000"/>
                  </a:schemeClr>
                </a:solidFill>
              </a:rPr>
              <a:t> calculation for Ni... done</a:t>
            </a:r>
          </a:p>
          <a:p>
            <a:pPr marL="400050" lvl="1" indent="0">
              <a:buNone/>
            </a:pPr>
            <a:r>
              <a:rPr lang="en-US" altLang="ja-JP" sz="1400" dirty="0">
                <a:solidFill>
                  <a:schemeClr val="tx1">
                    <a:lumMod val="50000"/>
                    <a:lumOff val="50000"/>
                  </a:schemeClr>
                </a:solidFill>
              </a:rPr>
              <a:t>  running the band-structure calculation for Ni... done</a:t>
            </a:r>
          </a:p>
          <a:p>
            <a:pPr marL="400050" lvl="1" indent="0">
              <a:buNone/>
            </a:pPr>
            <a:r>
              <a:rPr lang="en-US" altLang="ja-JP" sz="1400" dirty="0">
                <a:solidFill>
                  <a:schemeClr val="tx1">
                    <a:lumMod val="50000"/>
                    <a:lumOff val="50000"/>
                  </a:schemeClr>
                </a:solidFill>
              </a:rPr>
              <a:t>  cleaning /home/user/</a:t>
            </a:r>
            <a:r>
              <a:rPr lang="en-US" altLang="ja-JP" sz="1400" dirty="0" err="1">
                <a:solidFill>
                  <a:schemeClr val="tx1">
                    <a:lumMod val="50000"/>
                    <a:lumOff val="50000"/>
                  </a:schemeClr>
                </a:solidFill>
              </a:rPr>
              <a:t>qe</a:t>
            </a:r>
            <a:r>
              <a:rPr lang="en-US" altLang="ja-JP" sz="1400" dirty="0">
                <a:solidFill>
                  <a:schemeClr val="tx1">
                    <a:lumMod val="50000"/>
                    <a:lumOff val="50000"/>
                  </a:schemeClr>
                </a:solidFill>
              </a:rPr>
              <a:t>/examples/</a:t>
            </a:r>
            <a:r>
              <a:rPr lang="en-US" altLang="ja-JP" sz="1400" dirty="0" err="1">
                <a:solidFill>
                  <a:schemeClr val="tx1">
                    <a:lumMod val="50000"/>
                    <a:lumOff val="50000"/>
                  </a:schemeClr>
                </a:solidFill>
              </a:rPr>
              <a:t>tempdir</a:t>
            </a:r>
            <a:r>
              <a:rPr lang="en-US" altLang="ja-JP" sz="1400" dirty="0">
                <a:solidFill>
                  <a:schemeClr val="tx1">
                    <a:lumMod val="50000"/>
                    <a:lumOff val="50000"/>
                  </a:schemeClr>
                </a:solidFill>
              </a:rPr>
              <a:t>... done</a:t>
            </a:r>
          </a:p>
          <a:p>
            <a:pPr marL="400050" lvl="1" indent="0">
              <a:buNone/>
            </a:pPr>
            <a:endParaRPr lang="en-US" altLang="ja-JP" sz="1400" dirty="0">
              <a:solidFill>
                <a:schemeClr val="tx1">
                  <a:lumMod val="50000"/>
                  <a:lumOff val="50000"/>
                </a:schemeClr>
              </a:solidFill>
            </a:endParaRPr>
          </a:p>
          <a:p>
            <a:pPr marL="400050" lvl="1" indent="0">
              <a:buNone/>
            </a:pPr>
            <a:r>
              <a:rPr lang="en-US" altLang="ja-JP" sz="1400" dirty="0">
                <a:solidFill>
                  <a:schemeClr val="tx1">
                    <a:lumMod val="50000"/>
                    <a:lumOff val="50000"/>
                  </a:schemeClr>
                </a:solidFill>
              </a:rPr>
              <a:t>/home/user/</a:t>
            </a:r>
            <a:r>
              <a:rPr lang="en-US" altLang="ja-JP" sz="1400" dirty="0" err="1">
                <a:solidFill>
                  <a:schemeClr val="tx1">
                    <a:lumMod val="50000"/>
                    <a:lumOff val="50000"/>
                  </a:schemeClr>
                </a:solidFill>
              </a:rPr>
              <a:t>qe</a:t>
            </a:r>
            <a:r>
              <a:rPr lang="en-US" altLang="ja-JP" sz="1400" dirty="0">
                <a:solidFill>
                  <a:schemeClr val="tx1">
                    <a:lumMod val="50000"/>
                    <a:lumOff val="50000"/>
                  </a:schemeClr>
                </a:solidFill>
              </a:rPr>
              <a:t>/examples/PW/examples/example01 : done</a:t>
            </a:r>
            <a:endParaRPr lang="en-US" altLang="ja-JP" sz="2000" u="sng" dirty="0">
              <a:solidFill>
                <a:schemeClr val="tx1">
                  <a:lumMod val="50000"/>
                  <a:lumOff val="50000"/>
                </a:schemeClr>
              </a:solidFill>
            </a:endParaRPr>
          </a:p>
          <a:p>
            <a:r>
              <a:rPr lang="ja-JP" altLang="en-US" sz="2000"/>
              <a:t>無事に終了すると</a:t>
            </a:r>
            <a:r>
              <a:rPr lang="en-US" altLang="ja-JP" sz="2000" dirty="0"/>
              <a:t>  results </a:t>
            </a:r>
            <a:r>
              <a:rPr lang="ja-JP" altLang="en-US" sz="2000"/>
              <a:t>というディレクトリができる。</a:t>
            </a:r>
            <a:br>
              <a:rPr lang="en-US" altLang="en-US" sz="2000" dirty="0"/>
            </a:br>
            <a:r>
              <a:rPr lang="ja-JP" altLang="en-US" sz="2000"/>
              <a:t>　</a:t>
            </a:r>
            <a:r>
              <a:rPr lang="en-US" altLang="ja-JP" sz="2000" dirty="0"/>
              <a:t>$ ls</a:t>
            </a:r>
            <a:br>
              <a:rPr lang="en-US" altLang="ja-JP" sz="2000" dirty="0"/>
            </a:br>
            <a:r>
              <a:rPr lang="en-US" altLang="ja-JP" sz="2000" dirty="0">
                <a:solidFill>
                  <a:schemeClr val="tx1">
                    <a:lumMod val="50000"/>
                    <a:lumOff val="50000"/>
                  </a:schemeClr>
                </a:solidFill>
              </a:rPr>
              <a:t>README  reference  results  </a:t>
            </a:r>
            <a:r>
              <a:rPr lang="en-US" altLang="ja-JP" sz="2000" dirty="0" err="1">
                <a:solidFill>
                  <a:schemeClr val="tx1">
                    <a:lumMod val="50000"/>
                    <a:lumOff val="50000"/>
                  </a:schemeClr>
                </a:solidFill>
              </a:rPr>
              <a:t>run_example</a:t>
            </a:r>
            <a:endParaRPr lang="en-US" altLang="ja-JP" sz="2000" dirty="0">
              <a:solidFill>
                <a:schemeClr val="tx1">
                  <a:lumMod val="50000"/>
                  <a:lumOff val="50000"/>
                </a:schemeClr>
              </a:solidFill>
            </a:endParaRPr>
          </a:p>
          <a:p>
            <a:r>
              <a:rPr lang="en-US" altLang="ja-JP" sz="2000" dirty="0"/>
              <a:t>results </a:t>
            </a:r>
            <a:r>
              <a:rPr lang="ja-JP" altLang="en-US" sz="2000"/>
              <a:t>へ移動する。</a:t>
            </a:r>
            <a:br>
              <a:rPr lang="en-US" altLang="ja-JP" sz="2000" dirty="0"/>
            </a:br>
            <a:r>
              <a:rPr lang="ja-JP" altLang="en-US" sz="2000"/>
              <a:t>　</a:t>
            </a:r>
            <a:r>
              <a:rPr lang="en-US" altLang="ja-JP" sz="2000" dirty="0"/>
              <a:t>$ cd results</a:t>
            </a:r>
          </a:p>
          <a:p>
            <a:r>
              <a:rPr lang="en-US" altLang="ja-JP" sz="2000" dirty="0" err="1"/>
              <a:t>al.scf.cg.in</a:t>
            </a:r>
            <a:r>
              <a:rPr lang="en-US" altLang="ja-JP" sz="2000" dirty="0"/>
              <a:t> </a:t>
            </a:r>
            <a:r>
              <a:rPr lang="ja-JP" altLang="en-US" sz="2000"/>
              <a:t>ファイルの中身を確認する。</a:t>
            </a:r>
            <a:br>
              <a:rPr lang="en-US" altLang="ja-JP" sz="2000" dirty="0"/>
            </a:br>
            <a:r>
              <a:rPr lang="ja-JP" altLang="en-US" sz="2000"/>
              <a:t>　</a:t>
            </a:r>
            <a:r>
              <a:rPr lang="en-US" altLang="ja-JP" sz="2000" dirty="0"/>
              <a:t>$  cat </a:t>
            </a:r>
            <a:r>
              <a:rPr lang="en-US" altLang="ja-JP" sz="2000" dirty="0" err="1"/>
              <a:t>al.scf.cg.in</a:t>
            </a:r>
            <a:r>
              <a:rPr lang="en-US" altLang="ja-JP" sz="2000" dirty="0"/>
              <a:t> </a:t>
            </a:r>
            <a:br>
              <a:rPr lang="en-US" altLang="ja-JP" sz="2000" dirty="0"/>
            </a:br>
            <a:endParaRPr lang="en-US" altLang="en-US"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30</a:t>
            </a:fld>
            <a:endParaRPr kumimoji="1" lang="ja-JP" altLang="en-US"/>
          </a:p>
        </p:txBody>
      </p:sp>
    </p:spTree>
    <p:extLst>
      <p:ext uri="{BB962C8B-B14F-4D97-AF65-F5344CB8AC3E}">
        <p14:creationId xmlns:p14="http://schemas.microsoft.com/office/powerpoint/2010/main" val="2439115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99872" y="20852"/>
            <a:ext cx="7154161" cy="647542"/>
          </a:xfrm>
        </p:spPr>
        <p:txBody>
          <a:bodyPr>
            <a:normAutofit/>
          </a:bodyPr>
          <a:lstStyle/>
          <a:p>
            <a:r>
              <a:rPr lang="en-US" altLang="ja-JP" sz="3600" dirty="0"/>
              <a:t>PW/examples/example01</a:t>
            </a:r>
            <a:r>
              <a:rPr lang="ja-JP" altLang="en-US" sz="3600" dirty="0"/>
              <a:t>（１）</a:t>
            </a:r>
            <a:endParaRPr kumimoji="1" lang="ja-JP" altLang="en-US" sz="3600" dirty="0"/>
          </a:p>
        </p:txBody>
      </p:sp>
      <p:sp>
        <p:nvSpPr>
          <p:cNvPr id="2" name="テキスト ボックス 1"/>
          <p:cNvSpPr txBox="1"/>
          <p:nvPr/>
        </p:nvSpPr>
        <p:spPr>
          <a:xfrm>
            <a:off x="351403" y="803250"/>
            <a:ext cx="6896297" cy="461665"/>
          </a:xfrm>
          <a:prstGeom prst="rect">
            <a:avLst/>
          </a:prstGeom>
          <a:noFill/>
        </p:spPr>
        <p:txBody>
          <a:bodyPr wrap="square" rtlCol="0">
            <a:spAutoFit/>
          </a:bodyPr>
          <a:lstStyle/>
          <a:p>
            <a:r>
              <a:rPr lang="en-US" altLang="ja-JP" sz="2400" dirty="0"/>
              <a:t>Al</a:t>
            </a:r>
            <a:r>
              <a:rPr lang="ja-JP" altLang="en-US" sz="2400" dirty="0"/>
              <a:t>の計算</a:t>
            </a:r>
          </a:p>
        </p:txBody>
      </p:sp>
      <p:sp>
        <p:nvSpPr>
          <p:cNvPr id="33" name="テキスト ボックス 32"/>
          <p:cNvSpPr txBox="1"/>
          <p:nvPr/>
        </p:nvSpPr>
        <p:spPr>
          <a:xfrm>
            <a:off x="351403" y="1725464"/>
            <a:ext cx="8613856" cy="4770537"/>
          </a:xfrm>
          <a:prstGeom prst="rect">
            <a:avLst/>
          </a:prstGeom>
          <a:noFill/>
          <a:ln w="19050">
            <a:solidFill>
              <a:schemeClr val="tx1"/>
            </a:solidFill>
          </a:ln>
        </p:spPr>
        <p:txBody>
          <a:bodyPr wrap="square" rtlCol="0">
            <a:spAutoFit/>
          </a:bodyPr>
          <a:lstStyle/>
          <a:p>
            <a:r>
              <a:rPr lang="en-US" altLang="ja-JP" sz="1600" dirty="0">
                <a:latin typeface="Courier"/>
                <a:cs typeface="Courier"/>
              </a:rPr>
              <a:t> &amp;control</a:t>
            </a:r>
          </a:p>
          <a:p>
            <a:r>
              <a:rPr lang="en-US" altLang="ja-JP" sz="1600" dirty="0">
                <a:latin typeface="Courier"/>
                <a:cs typeface="Courier"/>
              </a:rPr>
              <a:t>    calculation='</a:t>
            </a:r>
            <a:r>
              <a:rPr lang="en-US" altLang="ja-JP" sz="1600" dirty="0" err="1">
                <a:latin typeface="Courier"/>
                <a:cs typeface="Courier"/>
              </a:rPr>
              <a:t>scf</a:t>
            </a:r>
            <a:r>
              <a:rPr lang="en-US" altLang="ja-JP" sz="1600" dirty="0">
                <a:latin typeface="Courier"/>
                <a:cs typeface="Courier"/>
              </a:rPr>
              <a:t>'</a:t>
            </a:r>
          </a:p>
          <a:p>
            <a:r>
              <a:rPr lang="en-US" altLang="ja-JP" sz="1600" dirty="0">
                <a:latin typeface="Courier"/>
                <a:cs typeface="Courier"/>
              </a:rPr>
              <a:t>    </a:t>
            </a:r>
            <a:r>
              <a:rPr lang="en-US" altLang="ja-JP" sz="1600" dirty="0" err="1">
                <a:latin typeface="Courier"/>
                <a:cs typeface="Courier"/>
              </a:rPr>
              <a:t>restart_mode</a:t>
            </a:r>
            <a:r>
              <a:rPr lang="en-US" altLang="ja-JP" sz="1600" dirty="0">
                <a:latin typeface="Courier"/>
                <a:cs typeface="Courier"/>
              </a:rPr>
              <a:t>='</a:t>
            </a:r>
            <a:r>
              <a:rPr lang="en-US" altLang="ja-JP" sz="1600" dirty="0" err="1">
                <a:latin typeface="Courier"/>
                <a:cs typeface="Courier"/>
              </a:rPr>
              <a:t>from_scratch</a:t>
            </a:r>
            <a:r>
              <a:rPr lang="en-US" altLang="ja-JP" sz="1600" dirty="0">
                <a:latin typeface="Courier"/>
                <a:cs typeface="Courier"/>
              </a:rPr>
              <a:t>',</a:t>
            </a:r>
          </a:p>
          <a:p>
            <a:r>
              <a:rPr lang="en-US" altLang="ja-JP" sz="1600" dirty="0">
                <a:latin typeface="Courier"/>
                <a:cs typeface="Courier"/>
              </a:rPr>
              <a:t>    </a:t>
            </a:r>
            <a:r>
              <a:rPr lang="en-US" altLang="ja-JP" sz="1600" dirty="0" err="1">
                <a:latin typeface="Courier"/>
                <a:cs typeface="Courier"/>
              </a:rPr>
              <a:t>pseudo_dir</a:t>
            </a:r>
            <a:r>
              <a:rPr lang="en-US" altLang="ja-JP" sz="1600" dirty="0">
                <a:latin typeface="Courier"/>
                <a:cs typeface="Courier"/>
              </a:rPr>
              <a:t>='/</a:t>
            </a:r>
            <a:r>
              <a:rPr lang="en-US" altLang="ja-JP" sz="1600" dirty="0" err="1">
                <a:latin typeface="Courier"/>
                <a:cs typeface="Courier"/>
              </a:rPr>
              <a:t>usr</a:t>
            </a:r>
            <a:r>
              <a:rPr lang="en-US" altLang="ja-JP" sz="1600" dirty="0">
                <a:latin typeface="Courier"/>
                <a:cs typeface="Courier"/>
              </a:rPr>
              <a:t>/share/espresso/pseudo/',</a:t>
            </a:r>
          </a:p>
          <a:p>
            <a:r>
              <a:rPr lang="en-US" altLang="ja-JP" sz="1600" dirty="0">
                <a:latin typeface="Courier"/>
                <a:cs typeface="Courier"/>
              </a:rPr>
              <a:t>    </a:t>
            </a:r>
            <a:r>
              <a:rPr lang="en-US" altLang="ja-JP" sz="1600" dirty="0" err="1">
                <a:latin typeface="Courier"/>
                <a:cs typeface="Courier"/>
              </a:rPr>
              <a:t>outdir</a:t>
            </a:r>
            <a:r>
              <a:rPr lang="en-US" altLang="ja-JP" sz="1600" dirty="0">
                <a:latin typeface="Courier"/>
                <a:cs typeface="Courier"/>
              </a:rPr>
              <a:t>='/home/user/</a:t>
            </a:r>
            <a:r>
              <a:rPr lang="en-US" altLang="ja-JP" sz="1600" dirty="0" err="1">
                <a:latin typeface="Courier"/>
                <a:cs typeface="Courier"/>
              </a:rPr>
              <a:t>qe</a:t>
            </a:r>
            <a:r>
              <a:rPr lang="en-US" altLang="ja-JP" sz="1600" dirty="0">
                <a:latin typeface="Courier"/>
                <a:cs typeface="Courier"/>
              </a:rPr>
              <a:t>/examples/</a:t>
            </a:r>
            <a:r>
              <a:rPr lang="en-US" altLang="ja-JP" sz="1600" dirty="0" err="1">
                <a:latin typeface="Courier"/>
                <a:cs typeface="Courier"/>
              </a:rPr>
              <a:t>tempdir</a:t>
            </a:r>
            <a:r>
              <a:rPr lang="en-US" altLang="ja-JP" sz="1600" dirty="0">
                <a:latin typeface="Courier"/>
                <a:cs typeface="Courier"/>
              </a:rPr>
              <a:t>/',</a:t>
            </a:r>
          </a:p>
          <a:p>
            <a:r>
              <a:rPr lang="en-US" altLang="ja-JP" sz="1600" dirty="0">
                <a:latin typeface="Courier"/>
                <a:cs typeface="Courier"/>
              </a:rPr>
              <a:t>    prefix='al'</a:t>
            </a:r>
          </a:p>
          <a:p>
            <a:r>
              <a:rPr lang="en-US" altLang="ja-JP" sz="1600" dirty="0">
                <a:latin typeface="Courier"/>
                <a:cs typeface="Courier"/>
              </a:rPr>
              <a:t>    </a:t>
            </a:r>
            <a:r>
              <a:rPr lang="en-US" altLang="ja-JP" sz="1600" dirty="0" err="1">
                <a:latin typeface="Courier"/>
                <a:cs typeface="Courier"/>
              </a:rPr>
              <a:t>tprnfor</a:t>
            </a:r>
            <a:r>
              <a:rPr lang="en-US" altLang="ja-JP" sz="1600" dirty="0">
                <a:latin typeface="Courier"/>
                <a:cs typeface="Courier"/>
              </a:rPr>
              <a:t> = .true.</a:t>
            </a:r>
          </a:p>
          <a:p>
            <a:r>
              <a:rPr lang="en-US" altLang="ja-JP" sz="1600" dirty="0">
                <a:latin typeface="Courier"/>
                <a:cs typeface="Courier"/>
              </a:rPr>
              <a:t>    </a:t>
            </a:r>
            <a:r>
              <a:rPr lang="en-US" altLang="ja-JP" sz="1600" dirty="0" err="1">
                <a:latin typeface="Courier"/>
                <a:cs typeface="Courier"/>
              </a:rPr>
              <a:t>tstress</a:t>
            </a:r>
            <a:r>
              <a:rPr lang="en-US" altLang="ja-JP" sz="1600" dirty="0">
                <a:latin typeface="Courier"/>
                <a:cs typeface="Courier"/>
              </a:rPr>
              <a:t> = .true.</a:t>
            </a:r>
          </a:p>
          <a:p>
            <a:r>
              <a:rPr lang="en-US" altLang="ja-JP" sz="1600" dirty="0">
                <a:latin typeface="Courier"/>
                <a:cs typeface="Courier"/>
              </a:rPr>
              <a:t> /</a:t>
            </a:r>
          </a:p>
          <a:p>
            <a:r>
              <a:rPr lang="en-US" altLang="ja-JP" sz="1600" dirty="0">
                <a:latin typeface="Courier"/>
                <a:cs typeface="Courier"/>
              </a:rPr>
              <a:t> &amp;system</a:t>
            </a:r>
          </a:p>
          <a:p>
            <a:r>
              <a:rPr lang="en-US" altLang="ja-JP" sz="1600" dirty="0">
                <a:latin typeface="Courier"/>
                <a:cs typeface="Courier"/>
              </a:rPr>
              <a:t>    </a:t>
            </a:r>
            <a:r>
              <a:rPr lang="en-US" altLang="ja-JP" sz="1600" dirty="0" err="1">
                <a:latin typeface="Courier"/>
                <a:cs typeface="Courier"/>
              </a:rPr>
              <a:t>ibrav</a:t>
            </a:r>
            <a:r>
              <a:rPr lang="en-US" altLang="ja-JP" sz="1600" dirty="0">
                <a:latin typeface="Courier"/>
                <a:cs typeface="Courier"/>
              </a:rPr>
              <a:t>=  2, </a:t>
            </a:r>
          </a:p>
          <a:p>
            <a:r>
              <a:rPr lang="en-US" altLang="ja-JP" sz="1600" dirty="0">
                <a:latin typeface="Courier"/>
                <a:cs typeface="Courier"/>
              </a:rPr>
              <a:t>    </a:t>
            </a:r>
            <a:r>
              <a:rPr lang="en-US" altLang="ja-JP" sz="1600" dirty="0" err="1">
                <a:latin typeface="Courier"/>
                <a:cs typeface="Courier"/>
              </a:rPr>
              <a:t>celldm</a:t>
            </a:r>
            <a:r>
              <a:rPr lang="en-US" altLang="ja-JP" sz="1600" dirty="0">
                <a:latin typeface="Courier"/>
                <a:cs typeface="Courier"/>
              </a:rPr>
              <a:t>(1) =7.50, </a:t>
            </a:r>
          </a:p>
          <a:p>
            <a:r>
              <a:rPr lang="en-US" altLang="ja-JP" sz="1600" dirty="0">
                <a:latin typeface="Courier"/>
                <a:cs typeface="Courier"/>
              </a:rPr>
              <a:t>    </a:t>
            </a:r>
            <a:r>
              <a:rPr lang="en-US" altLang="ja-JP" sz="1600" dirty="0" err="1">
                <a:latin typeface="Courier"/>
                <a:cs typeface="Courier"/>
              </a:rPr>
              <a:t>nat</a:t>
            </a:r>
            <a:r>
              <a:rPr lang="en-US" altLang="ja-JP" sz="1600" dirty="0">
                <a:latin typeface="Courier"/>
                <a:cs typeface="Courier"/>
              </a:rPr>
              <a:t>=  1, </a:t>
            </a:r>
          </a:p>
          <a:p>
            <a:r>
              <a:rPr lang="en-US" altLang="ja-JP" sz="1600" dirty="0">
                <a:latin typeface="Courier"/>
                <a:cs typeface="Courier"/>
              </a:rPr>
              <a:t>    </a:t>
            </a:r>
            <a:r>
              <a:rPr lang="en-US" altLang="ja-JP" sz="1600" dirty="0" err="1">
                <a:latin typeface="Courier"/>
                <a:cs typeface="Courier"/>
              </a:rPr>
              <a:t>ntyp</a:t>
            </a:r>
            <a:r>
              <a:rPr lang="en-US" altLang="ja-JP" sz="1600" dirty="0">
                <a:latin typeface="Courier"/>
                <a:cs typeface="Courier"/>
              </a:rPr>
              <a:t>= 1, </a:t>
            </a:r>
            <a:br>
              <a:rPr lang="en-US" altLang="ja-JP" sz="1600" dirty="0">
                <a:latin typeface="Courier"/>
                <a:cs typeface="Courier"/>
              </a:rPr>
            </a:br>
            <a:r>
              <a:rPr lang="en-US" altLang="ja-JP" sz="1600" dirty="0">
                <a:latin typeface="Courier"/>
                <a:cs typeface="Courier"/>
              </a:rPr>
              <a:t>    </a:t>
            </a:r>
            <a:r>
              <a:rPr lang="en-US" altLang="ja-JP" sz="1600" dirty="0" err="1">
                <a:latin typeface="Courier"/>
                <a:cs typeface="Courier"/>
              </a:rPr>
              <a:t>ecutwfc</a:t>
            </a:r>
            <a:r>
              <a:rPr lang="en-US" altLang="ja-JP" sz="1600" dirty="0">
                <a:latin typeface="Courier"/>
                <a:cs typeface="Courier"/>
              </a:rPr>
              <a:t> =15.0,</a:t>
            </a:r>
          </a:p>
          <a:p>
            <a:r>
              <a:rPr lang="en-US" altLang="ja-JP" sz="1600" dirty="0">
                <a:latin typeface="Courier"/>
                <a:cs typeface="Courier"/>
              </a:rPr>
              <a:t>    occupations='smearing', </a:t>
            </a:r>
          </a:p>
          <a:p>
            <a:r>
              <a:rPr lang="en-US" altLang="ja-JP" sz="1600" dirty="0">
                <a:latin typeface="Courier"/>
                <a:cs typeface="Courier"/>
              </a:rPr>
              <a:t>    smearing='</a:t>
            </a:r>
            <a:r>
              <a:rPr lang="en-US" altLang="ja-JP" sz="1600" dirty="0" err="1">
                <a:latin typeface="Courier"/>
                <a:cs typeface="Courier"/>
              </a:rPr>
              <a:t>marzari-vanderbilt</a:t>
            </a:r>
            <a:r>
              <a:rPr lang="en-US" altLang="ja-JP" sz="1600" dirty="0">
                <a:latin typeface="Courier"/>
                <a:cs typeface="Courier"/>
              </a:rPr>
              <a:t>', </a:t>
            </a:r>
          </a:p>
          <a:p>
            <a:r>
              <a:rPr lang="en-US" altLang="ja-JP" sz="1600" dirty="0">
                <a:latin typeface="Courier"/>
                <a:cs typeface="Courier"/>
              </a:rPr>
              <a:t>    degauss=0.05</a:t>
            </a:r>
          </a:p>
          <a:p>
            <a:r>
              <a:rPr lang="en-US" altLang="ja-JP" sz="1600" dirty="0">
                <a:latin typeface="Courier"/>
                <a:cs typeface="Courier"/>
              </a:rPr>
              <a:t> /</a:t>
            </a:r>
          </a:p>
        </p:txBody>
      </p:sp>
      <p:sp>
        <p:nvSpPr>
          <p:cNvPr id="3" name="テキスト ボックス 2"/>
          <p:cNvSpPr txBox="1"/>
          <p:nvPr/>
        </p:nvSpPr>
        <p:spPr>
          <a:xfrm>
            <a:off x="351403" y="1333852"/>
            <a:ext cx="3102316"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lang="en-US" altLang="ja-JP" sz="2000" dirty="0" err="1"/>
              <a:t>al.scf.cg.in</a:t>
            </a:r>
            <a:endParaRPr kumimoji="1" lang="ja-JP" altLang="en-US" sz="2000" dirty="0"/>
          </a:p>
        </p:txBody>
      </p:sp>
      <p:sp>
        <p:nvSpPr>
          <p:cNvPr id="8" name="テキスト ボックス 7"/>
          <p:cNvSpPr txBox="1"/>
          <p:nvPr/>
        </p:nvSpPr>
        <p:spPr>
          <a:xfrm>
            <a:off x="2234512" y="4627920"/>
            <a:ext cx="1467752" cy="584776"/>
          </a:xfrm>
          <a:prstGeom prst="rect">
            <a:avLst/>
          </a:prstGeom>
          <a:noFill/>
        </p:spPr>
        <p:txBody>
          <a:bodyPr wrap="square" rtlCol="0">
            <a:spAutoFit/>
          </a:bodyPr>
          <a:lstStyle/>
          <a:p>
            <a:r>
              <a:rPr kumimoji="1" lang="ja-JP" altLang="en-US" sz="1600" b="1" dirty="0">
                <a:solidFill>
                  <a:schemeClr val="accent6"/>
                </a:solidFill>
              </a:rPr>
              <a:t>原子数</a:t>
            </a:r>
            <a:br>
              <a:rPr kumimoji="1" lang="en-US" altLang="ja-JP" sz="1600" b="1" dirty="0">
                <a:solidFill>
                  <a:schemeClr val="accent6"/>
                </a:solidFill>
              </a:rPr>
            </a:br>
            <a:r>
              <a:rPr kumimoji="1" lang="ja-JP" altLang="en-US" sz="1600" b="1" dirty="0">
                <a:solidFill>
                  <a:schemeClr val="accent6"/>
                </a:solidFill>
              </a:rPr>
              <a:t>原子種</a:t>
            </a:r>
            <a:r>
              <a:rPr lang="ja-JP" altLang="en-US" sz="1600" b="1" dirty="0">
                <a:solidFill>
                  <a:schemeClr val="accent6"/>
                </a:solidFill>
              </a:rPr>
              <a:t>の数</a:t>
            </a:r>
            <a:endParaRPr kumimoji="1" lang="ja-JP" altLang="en-US" sz="1600" b="1" dirty="0">
              <a:solidFill>
                <a:schemeClr val="accent6"/>
              </a:solidFill>
            </a:endParaRPr>
          </a:p>
        </p:txBody>
      </p:sp>
      <p:sp>
        <p:nvSpPr>
          <p:cNvPr id="9" name="テキスト ボックス 8"/>
          <p:cNvSpPr txBox="1"/>
          <p:nvPr/>
        </p:nvSpPr>
        <p:spPr>
          <a:xfrm>
            <a:off x="3380128" y="3880403"/>
            <a:ext cx="2291233" cy="830997"/>
          </a:xfrm>
          <a:prstGeom prst="rect">
            <a:avLst/>
          </a:prstGeom>
          <a:noFill/>
        </p:spPr>
        <p:txBody>
          <a:bodyPr wrap="square" rtlCol="0">
            <a:spAutoFit/>
          </a:bodyPr>
          <a:lstStyle/>
          <a:p>
            <a:r>
              <a:rPr kumimoji="1" lang="ja-JP" altLang="en-US" sz="1600" b="1" dirty="0">
                <a:solidFill>
                  <a:schemeClr val="accent6"/>
                </a:solidFill>
              </a:rPr>
              <a:t>セルの設定</a:t>
            </a:r>
            <a:br>
              <a:rPr kumimoji="1" lang="en-US" altLang="ja-JP" sz="1600" b="1" dirty="0">
                <a:solidFill>
                  <a:schemeClr val="accent6"/>
                </a:solidFill>
              </a:rPr>
            </a:br>
            <a:r>
              <a:rPr lang="en-US" altLang="ja-JP" sz="1600" b="1" dirty="0" err="1">
                <a:solidFill>
                  <a:schemeClr val="accent6"/>
                </a:solidFill>
              </a:rPr>
              <a:t>ibrav</a:t>
            </a:r>
            <a:r>
              <a:rPr lang="en-US" altLang="ja-JP" sz="1600" b="1" dirty="0">
                <a:solidFill>
                  <a:schemeClr val="accent6"/>
                </a:solidFill>
              </a:rPr>
              <a:t>=  2</a:t>
            </a:r>
            <a:r>
              <a:rPr lang="ja-JP" altLang="en-US" sz="1600" b="1" dirty="0">
                <a:solidFill>
                  <a:schemeClr val="accent6"/>
                </a:solidFill>
              </a:rPr>
              <a:t>：</a:t>
            </a:r>
            <a:r>
              <a:rPr lang="en-US" altLang="ja-JP" sz="1600" b="1" dirty="0">
                <a:solidFill>
                  <a:schemeClr val="accent6"/>
                </a:solidFill>
              </a:rPr>
              <a:t> </a:t>
            </a:r>
            <a:r>
              <a:rPr lang="en-US" altLang="ja-JP" sz="1600" b="1" dirty="0" err="1">
                <a:solidFill>
                  <a:schemeClr val="accent6"/>
                </a:solidFill>
              </a:rPr>
              <a:t>fcc</a:t>
            </a:r>
            <a:br>
              <a:rPr lang="en-US" altLang="ja-JP" sz="1600" b="1" dirty="0">
                <a:solidFill>
                  <a:schemeClr val="accent6"/>
                </a:solidFill>
              </a:rPr>
            </a:br>
            <a:r>
              <a:rPr lang="ja-JP" altLang="en-US" sz="1600" b="1" dirty="0">
                <a:solidFill>
                  <a:schemeClr val="accent6"/>
                </a:solidFill>
              </a:rPr>
              <a:t>格子定数：</a:t>
            </a:r>
            <a:r>
              <a:rPr lang="en-US" altLang="ja-JP" sz="1600" b="1" dirty="0">
                <a:solidFill>
                  <a:schemeClr val="accent6"/>
                </a:solidFill>
              </a:rPr>
              <a:t>7.5</a:t>
            </a:r>
            <a:r>
              <a:rPr lang="en-US" altLang="en-US" sz="1600" b="1" dirty="0">
                <a:solidFill>
                  <a:schemeClr val="accent6"/>
                </a:solidFill>
              </a:rPr>
              <a:t> </a:t>
            </a:r>
            <a:r>
              <a:rPr lang="ja-JP" altLang="en-US" sz="1600" b="1" dirty="0">
                <a:solidFill>
                  <a:schemeClr val="accent6"/>
                </a:solidFill>
              </a:rPr>
              <a:t>a</a:t>
            </a:r>
            <a:r>
              <a:rPr lang="ja-JP" altLang="ja-JP" sz="1600" b="1" dirty="0">
                <a:solidFill>
                  <a:schemeClr val="accent6"/>
                </a:solidFill>
              </a:rPr>
              <a:t>.</a:t>
            </a:r>
            <a:r>
              <a:rPr lang="en-US" altLang="ja-JP" sz="1600" b="1" dirty="0">
                <a:solidFill>
                  <a:schemeClr val="accent6"/>
                </a:solidFill>
              </a:rPr>
              <a:t>u. </a:t>
            </a:r>
            <a:endParaRPr kumimoji="1" lang="ja-JP" altLang="en-US" sz="1600" b="1" dirty="0">
              <a:solidFill>
                <a:schemeClr val="accent6"/>
              </a:solidFill>
            </a:endParaRPr>
          </a:p>
        </p:txBody>
      </p:sp>
      <p:sp>
        <p:nvSpPr>
          <p:cNvPr id="11" name="テキスト ボックス 10"/>
          <p:cNvSpPr txBox="1"/>
          <p:nvPr/>
        </p:nvSpPr>
        <p:spPr>
          <a:xfrm>
            <a:off x="5247540" y="1764284"/>
            <a:ext cx="3147333" cy="769441"/>
          </a:xfrm>
          <a:prstGeom prst="rect">
            <a:avLst/>
          </a:prstGeom>
          <a:noFill/>
        </p:spPr>
        <p:txBody>
          <a:bodyPr wrap="square" rtlCol="0">
            <a:spAutoFit/>
          </a:bodyPr>
          <a:lstStyle/>
          <a:p>
            <a:r>
              <a:rPr lang="en-US" altLang="ja-JP" sz="1600" b="1" dirty="0">
                <a:solidFill>
                  <a:schemeClr val="accent6"/>
                </a:solidFill>
              </a:rPr>
              <a:t>SCF</a:t>
            </a:r>
            <a:r>
              <a:rPr kumimoji="1" lang="ja-JP" altLang="en-US" sz="1600" b="1" dirty="0">
                <a:solidFill>
                  <a:schemeClr val="accent6"/>
                </a:solidFill>
              </a:rPr>
              <a:t>計算をする。</a:t>
            </a:r>
            <a:br>
              <a:rPr lang="en-US" altLang="ja-JP" sz="1600" b="1" dirty="0">
                <a:solidFill>
                  <a:schemeClr val="accent6"/>
                </a:solidFill>
              </a:rPr>
            </a:br>
            <a:r>
              <a:rPr lang="en-US" altLang="ja-JP" sz="1400" b="1" dirty="0">
                <a:solidFill>
                  <a:schemeClr val="accent6"/>
                </a:solidFill>
              </a:rPr>
              <a:t>calculation</a:t>
            </a:r>
            <a:r>
              <a:rPr lang="ja-JP" altLang="en-US" sz="1400" b="1" dirty="0">
                <a:solidFill>
                  <a:schemeClr val="accent6"/>
                </a:solidFill>
              </a:rPr>
              <a:t>では、</a:t>
            </a:r>
            <a:r>
              <a:rPr lang="en-US" altLang="ja-JP" sz="1400" b="1" dirty="0" err="1">
                <a:solidFill>
                  <a:schemeClr val="accent6"/>
                </a:solidFill>
              </a:rPr>
              <a:t>scf</a:t>
            </a:r>
            <a:r>
              <a:rPr lang="en-US" altLang="ja-JP" sz="1400" b="1" dirty="0">
                <a:solidFill>
                  <a:schemeClr val="accent6"/>
                </a:solidFill>
              </a:rPr>
              <a:t>, </a:t>
            </a:r>
            <a:r>
              <a:rPr lang="en-US" altLang="ja-JP" sz="1400" b="1" dirty="0" err="1">
                <a:solidFill>
                  <a:schemeClr val="accent6"/>
                </a:solidFill>
              </a:rPr>
              <a:t>nscf</a:t>
            </a:r>
            <a:r>
              <a:rPr lang="en-US" altLang="ja-JP" sz="1400" b="1" dirty="0">
                <a:solidFill>
                  <a:schemeClr val="accent6"/>
                </a:solidFill>
              </a:rPr>
              <a:t>, bands, relax, md, </a:t>
            </a:r>
            <a:r>
              <a:rPr lang="en-US" altLang="ja-JP" sz="1400" b="1" dirty="0" err="1">
                <a:solidFill>
                  <a:schemeClr val="accent6"/>
                </a:solidFill>
              </a:rPr>
              <a:t>vc</a:t>
            </a:r>
            <a:r>
              <a:rPr lang="en-US" altLang="ja-JP" sz="1400" b="1" dirty="0">
                <a:solidFill>
                  <a:schemeClr val="accent6"/>
                </a:solidFill>
              </a:rPr>
              <a:t>-relax, </a:t>
            </a:r>
            <a:r>
              <a:rPr lang="en-US" altLang="ja-JP" sz="1400" b="1" dirty="0" err="1">
                <a:solidFill>
                  <a:schemeClr val="accent6"/>
                </a:solidFill>
              </a:rPr>
              <a:t>vc</a:t>
            </a:r>
            <a:r>
              <a:rPr lang="en-US" altLang="ja-JP" sz="1400" b="1" dirty="0">
                <a:solidFill>
                  <a:schemeClr val="accent6"/>
                </a:solidFill>
              </a:rPr>
              <a:t>-md </a:t>
            </a:r>
            <a:r>
              <a:rPr lang="ja-JP" altLang="en-US" sz="1400" b="1" dirty="0">
                <a:solidFill>
                  <a:schemeClr val="accent6"/>
                </a:solidFill>
              </a:rPr>
              <a:t>が指定できる。</a:t>
            </a:r>
            <a:endParaRPr kumimoji="1" lang="ja-JP" altLang="en-US" sz="1400" b="1" dirty="0">
              <a:solidFill>
                <a:schemeClr val="accent6"/>
              </a:solidFill>
            </a:endParaRPr>
          </a:p>
        </p:txBody>
      </p:sp>
      <p:sp>
        <p:nvSpPr>
          <p:cNvPr id="12" name="テキスト ボックス 11"/>
          <p:cNvSpPr txBox="1"/>
          <p:nvPr/>
        </p:nvSpPr>
        <p:spPr>
          <a:xfrm>
            <a:off x="5004533" y="2961773"/>
            <a:ext cx="3519284" cy="830997"/>
          </a:xfrm>
          <a:prstGeom prst="rect">
            <a:avLst/>
          </a:prstGeom>
          <a:noFill/>
        </p:spPr>
        <p:txBody>
          <a:bodyPr wrap="square" rtlCol="0">
            <a:spAutoFit/>
          </a:bodyPr>
          <a:lstStyle/>
          <a:p>
            <a:r>
              <a:rPr lang="en-US" altLang="ja-JP" sz="1600" b="1" dirty="0">
                <a:solidFill>
                  <a:schemeClr val="accent6"/>
                </a:solidFill>
              </a:rPr>
              <a:t>SCF</a:t>
            </a:r>
            <a:r>
              <a:rPr lang="ja-JP" altLang="en-US" sz="1600" b="1" dirty="0">
                <a:solidFill>
                  <a:schemeClr val="accent6"/>
                </a:solidFill>
              </a:rPr>
              <a:t>計算の後（</a:t>
            </a:r>
            <a:r>
              <a:rPr lang="en-US" altLang="ja-JP" sz="1600" b="1" dirty="0">
                <a:solidFill>
                  <a:schemeClr val="accent6"/>
                </a:solidFill>
              </a:rPr>
              <a:t>SCF</a:t>
            </a:r>
            <a:r>
              <a:rPr lang="ja-JP" altLang="en-US" sz="1600" b="1" dirty="0">
                <a:solidFill>
                  <a:schemeClr val="accent6"/>
                </a:solidFill>
              </a:rPr>
              <a:t>収束後）</a:t>
            </a:r>
            <a:endParaRPr lang="en-US" altLang="ja-JP" sz="1600" b="1" dirty="0">
              <a:solidFill>
                <a:schemeClr val="accent6"/>
              </a:solidFill>
            </a:endParaRPr>
          </a:p>
          <a:p>
            <a:r>
              <a:rPr lang="en-US" altLang="ja-JP" sz="1600" b="1" dirty="0" err="1">
                <a:solidFill>
                  <a:schemeClr val="accent6"/>
                </a:solidFill>
              </a:rPr>
              <a:t>tprnfor</a:t>
            </a:r>
            <a:r>
              <a:rPr lang="en-US" altLang="ja-JP" sz="1600" b="1" dirty="0">
                <a:solidFill>
                  <a:schemeClr val="accent6"/>
                </a:solidFill>
              </a:rPr>
              <a:t> = .true. </a:t>
            </a:r>
            <a:r>
              <a:rPr lang="ja-JP" altLang="en-US" sz="1600" b="1" dirty="0">
                <a:solidFill>
                  <a:schemeClr val="accent6"/>
                </a:solidFill>
              </a:rPr>
              <a:t>：</a:t>
            </a:r>
            <a:r>
              <a:rPr lang="en-US" altLang="ja-JP" sz="1600" b="1" dirty="0">
                <a:solidFill>
                  <a:schemeClr val="accent6"/>
                </a:solidFill>
              </a:rPr>
              <a:t> force</a:t>
            </a:r>
            <a:r>
              <a:rPr lang="ja-JP" altLang="en-US" sz="1600" b="1" dirty="0">
                <a:solidFill>
                  <a:schemeClr val="accent6"/>
                </a:solidFill>
              </a:rPr>
              <a:t>の計算をする</a:t>
            </a:r>
            <a:endParaRPr lang="en-US" altLang="ja-JP" sz="1600" b="1" dirty="0">
              <a:solidFill>
                <a:schemeClr val="accent6"/>
              </a:solidFill>
            </a:endParaRPr>
          </a:p>
          <a:p>
            <a:r>
              <a:rPr lang="en-US" altLang="ja-JP" sz="1600" b="1" dirty="0" err="1">
                <a:solidFill>
                  <a:schemeClr val="accent6"/>
                </a:solidFill>
              </a:rPr>
              <a:t>tstress</a:t>
            </a:r>
            <a:r>
              <a:rPr lang="en-US" altLang="ja-JP" sz="1600" b="1" dirty="0">
                <a:solidFill>
                  <a:schemeClr val="accent6"/>
                </a:solidFill>
              </a:rPr>
              <a:t> = .true.</a:t>
            </a:r>
            <a:r>
              <a:rPr lang="ja-JP" altLang="en-US" sz="1600" b="1" dirty="0">
                <a:solidFill>
                  <a:schemeClr val="accent6"/>
                </a:solidFill>
              </a:rPr>
              <a:t> ：</a:t>
            </a:r>
            <a:r>
              <a:rPr lang="en-US" altLang="ja-JP" sz="1600" b="1" dirty="0">
                <a:solidFill>
                  <a:schemeClr val="accent6"/>
                </a:solidFill>
              </a:rPr>
              <a:t> stress</a:t>
            </a:r>
            <a:r>
              <a:rPr lang="ja-JP" altLang="en-US" sz="1600" b="1" dirty="0">
                <a:solidFill>
                  <a:schemeClr val="accent6"/>
                </a:solidFill>
              </a:rPr>
              <a:t>の計算をする</a:t>
            </a:r>
            <a:endParaRPr lang="en-US" altLang="ja-JP" sz="1600" b="1" dirty="0">
              <a:solidFill>
                <a:schemeClr val="accent6"/>
              </a:solidFill>
            </a:endParaRPr>
          </a:p>
        </p:txBody>
      </p:sp>
      <p:sp>
        <p:nvSpPr>
          <p:cNvPr id="14" name="テキスト ボックス 13"/>
          <p:cNvSpPr txBox="1"/>
          <p:nvPr/>
        </p:nvSpPr>
        <p:spPr>
          <a:xfrm>
            <a:off x="5079867" y="5679242"/>
            <a:ext cx="3458295" cy="584776"/>
          </a:xfrm>
          <a:prstGeom prst="rect">
            <a:avLst/>
          </a:prstGeom>
          <a:noFill/>
        </p:spPr>
        <p:txBody>
          <a:bodyPr wrap="square" rtlCol="0">
            <a:spAutoFit/>
          </a:bodyPr>
          <a:lstStyle/>
          <a:p>
            <a:r>
              <a:rPr lang="ja-JP" altLang="en-US" sz="1600" b="1" dirty="0">
                <a:solidFill>
                  <a:schemeClr val="accent6"/>
                </a:solidFill>
              </a:rPr>
              <a:t>F</a:t>
            </a:r>
            <a:r>
              <a:rPr lang="en-US" altLang="ja-JP" sz="1600" b="1" dirty="0" err="1">
                <a:solidFill>
                  <a:schemeClr val="accent6"/>
                </a:solidFill>
              </a:rPr>
              <a:t>ermi</a:t>
            </a:r>
            <a:r>
              <a:rPr lang="ja-JP" altLang="en-US" sz="1600" b="1" dirty="0">
                <a:solidFill>
                  <a:schemeClr val="accent6"/>
                </a:solidFill>
              </a:rPr>
              <a:t>面近傍の状態の電子の詰め方（</a:t>
            </a:r>
            <a:r>
              <a:rPr lang="en-US" altLang="ja-JP" sz="1600" b="1" dirty="0">
                <a:solidFill>
                  <a:schemeClr val="accent6"/>
                </a:solidFill>
              </a:rPr>
              <a:t>smearing</a:t>
            </a:r>
            <a:r>
              <a:rPr lang="ja-JP" altLang="en-US" sz="1600" b="1" dirty="0">
                <a:solidFill>
                  <a:schemeClr val="accent6"/>
                </a:solidFill>
              </a:rPr>
              <a:t>）</a:t>
            </a:r>
            <a:r>
              <a:rPr kumimoji="1" lang="ja-JP" altLang="en-US" sz="1600" b="1" dirty="0">
                <a:solidFill>
                  <a:schemeClr val="accent6"/>
                </a:solidFill>
              </a:rPr>
              <a:t>の設定</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31</a:t>
            </a:fld>
            <a:endParaRPr kumimoji="1" lang="ja-JP" altLang="en-US" dirty="0"/>
          </a:p>
        </p:txBody>
      </p:sp>
      <p:sp>
        <p:nvSpPr>
          <p:cNvPr id="15" name="テキスト ボックス 14"/>
          <p:cNvSpPr txBox="1"/>
          <p:nvPr/>
        </p:nvSpPr>
        <p:spPr>
          <a:xfrm>
            <a:off x="5079867" y="5151993"/>
            <a:ext cx="3458295" cy="338554"/>
          </a:xfrm>
          <a:prstGeom prst="rect">
            <a:avLst/>
          </a:prstGeom>
          <a:noFill/>
        </p:spPr>
        <p:txBody>
          <a:bodyPr wrap="square" rtlCol="0">
            <a:spAutoFit/>
          </a:bodyPr>
          <a:lstStyle/>
          <a:p>
            <a:r>
              <a:rPr kumimoji="1" lang="ja-JP" altLang="en-US" sz="1600" b="1" dirty="0">
                <a:solidFill>
                  <a:schemeClr val="accent6"/>
                </a:solidFill>
              </a:rPr>
              <a:t>波動関数の運動エネルギーカットオフ</a:t>
            </a:r>
          </a:p>
        </p:txBody>
      </p:sp>
    </p:spTree>
    <p:extLst>
      <p:ext uri="{BB962C8B-B14F-4D97-AF65-F5344CB8AC3E}">
        <p14:creationId xmlns:p14="http://schemas.microsoft.com/office/powerpoint/2010/main" val="2938338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テキスト ボックス 32"/>
          <p:cNvSpPr txBox="1"/>
          <p:nvPr/>
        </p:nvSpPr>
        <p:spPr>
          <a:xfrm>
            <a:off x="351403" y="1325133"/>
            <a:ext cx="7181639" cy="4278094"/>
          </a:xfrm>
          <a:prstGeom prst="rect">
            <a:avLst/>
          </a:prstGeom>
          <a:noFill/>
          <a:ln w="19050">
            <a:solidFill>
              <a:schemeClr val="tx1"/>
            </a:solidFill>
          </a:ln>
        </p:spPr>
        <p:txBody>
          <a:bodyPr wrap="square" rtlCol="0">
            <a:spAutoFit/>
          </a:bodyPr>
          <a:lstStyle/>
          <a:p>
            <a:r>
              <a:rPr lang="en-US" altLang="ja-JP" sz="1600" dirty="0">
                <a:latin typeface="Courier"/>
                <a:cs typeface="Courier"/>
              </a:rPr>
              <a:t> &amp;electrons</a:t>
            </a:r>
          </a:p>
          <a:p>
            <a:r>
              <a:rPr lang="en-US" altLang="ja-JP" sz="1600" dirty="0">
                <a:latin typeface="Courier"/>
                <a:cs typeface="Courier"/>
              </a:rPr>
              <a:t>    </a:t>
            </a:r>
            <a:r>
              <a:rPr lang="en-US" altLang="ja-JP" sz="1600" dirty="0" err="1">
                <a:latin typeface="Courier"/>
                <a:cs typeface="Courier"/>
              </a:rPr>
              <a:t>diagonalization</a:t>
            </a:r>
            <a:r>
              <a:rPr lang="en-US" altLang="ja-JP" sz="1600" dirty="0">
                <a:latin typeface="Courier"/>
                <a:cs typeface="Courier"/>
              </a:rPr>
              <a:t>='cg'</a:t>
            </a:r>
          </a:p>
          <a:p>
            <a:r>
              <a:rPr lang="en-US" altLang="ja-JP" sz="1600" dirty="0">
                <a:latin typeface="Courier"/>
                <a:cs typeface="Courier"/>
              </a:rPr>
              <a:t>    </a:t>
            </a:r>
            <a:r>
              <a:rPr lang="en-US" altLang="ja-JP" sz="1600" dirty="0" err="1">
                <a:latin typeface="Courier"/>
                <a:cs typeface="Courier"/>
              </a:rPr>
              <a:t>mixing_beta</a:t>
            </a:r>
            <a:r>
              <a:rPr lang="en-US" altLang="ja-JP" sz="1600" dirty="0">
                <a:latin typeface="Courier"/>
                <a:cs typeface="Courier"/>
              </a:rPr>
              <a:t> = 0.7</a:t>
            </a:r>
          </a:p>
          <a:p>
            <a:r>
              <a:rPr lang="en-US" altLang="ja-JP" sz="1600" dirty="0">
                <a:latin typeface="Courier"/>
                <a:cs typeface="Courier"/>
              </a:rPr>
              <a:t> /</a:t>
            </a:r>
          </a:p>
          <a:p>
            <a:r>
              <a:rPr lang="en-US" altLang="ja-JP" sz="1600" dirty="0">
                <a:latin typeface="Courier"/>
                <a:cs typeface="Courier"/>
              </a:rPr>
              <a:t>ATOMIC_SPECIES</a:t>
            </a:r>
          </a:p>
          <a:p>
            <a:r>
              <a:rPr lang="en-US" altLang="ja-JP" sz="1600" dirty="0">
                <a:latin typeface="Courier"/>
                <a:cs typeface="Courier"/>
              </a:rPr>
              <a:t> Al  26.98 </a:t>
            </a:r>
            <a:r>
              <a:rPr lang="en-US" altLang="ja-JP" sz="1600" dirty="0" err="1">
                <a:latin typeface="Courier"/>
                <a:cs typeface="Courier"/>
              </a:rPr>
              <a:t>Al.pz-vbc.UPF</a:t>
            </a:r>
            <a:endParaRPr lang="en-US" altLang="ja-JP" sz="1600" dirty="0">
              <a:latin typeface="Courier"/>
              <a:cs typeface="Courier"/>
            </a:endParaRPr>
          </a:p>
          <a:p>
            <a:r>
              <a:rPr lang="en-US" altLang="ja-JP" sz="1600" dirty="0">
                <a:latin typeface="Courier"/>
                <a:cs typeface="Courier"/>
              </a:rPr>
              <a:t>ATOMIC_POSITIONS</a:t>
            </a:r>
          </a:p>
          <a:p>
            <a:r>
              <a:rPr lang="en-US" altLang="ja-JP" sz="1600" dirty="0">
                <a:latin typeface="Courier"/>
                <a:cs typeface="Courier"/>
              </a:rPr>
              <a:t> Al 0.00 0.00 0.00</a:t>
            </a:r>
          </a:p>
          <a:p>
            <a:r>
              <a:rPr lang="en-US" altLang="ja-JP" sz="1600" dirty="0">
                <a:latin typeface="Courier"/>
                <a:cs typeface="Courier"/>
              </a:rPr>
              <a:t>K_POINTS</a:t>
            </a:r>
          </a:p>
          <a:p>
            <a:r>
              <a:rPr lang="en-US" altLang="ja-JP" sz="1600" dirty="0">
                <a:latin typeface="Courier"/>
                <a:cs typeface="Courier"/>
              </a:rPr>
              <a:t>  60</a:t>
            </a:r>
          </a:p>
          <a:p>
            <a:r>
              <a:rPr lang="en-US" altLang="ja-JP" sz="1600" dirty="0">
                <a:latin typeface="Courier"/>
                <a:cs typeface="Courier"/>
              </a:rPr>
              <a:t>   0.0625000  0.0625000  0.0625000   1.00</a:t>
            </a:r>
          </a:p>
          <a:p>
            <a:r>
              <a:rPr lang="en-US" altLang="ja-JP" sz="1600" dirty="0">
                <a:latin typeface="Courier"/>
                <a:cs typeface="Courier"/>
              </a:rPr>
              <a:t>   0.0625000  0.0625000  0.1875000   3.00</a:t>
            </a:r>
          </a:p>
          <a:p>
            <a:r>
              <a:rPr lang="en-US" altLang="ja-JP" sz="1600" dirty="0">
                <a:latin typeface="Courier"/>
                <a:cs typeface="Courier"/>
              </a:rPr>
              <a:t>   0.0625000  0.0625000  0.3125000   3.00</a:t>
            </a:r>
          </a:p>
          <a:p>
            <a:r>
              <a:rPr lang="en-US" altLang="ja-JP" sz="1600" dirty="0">
                <a:latin typeface="Courier"/>
                <a:cs typeface="Courier"/>
              </a:rPr>
              <a:t>   </a:t>
            </a:r>
            <a:r>
              <a:rPr lang="is-IS" altLang="ja-JP" sz="1600" dirty="0">
                <a:latin typeface="Courier"/>
                <a:cs typeface="Courier"/>
              </a:rPr>
              <a:t>…</a:t>
            </a:r>
          </a:p>
          <a:p>
            <a:r>
              <a:rPr lang="en-US" altLang="ja-JP" sz="1600" dirty="0">
                <a:latin typeface="Courier"/>
                <a:cs typeface="Courier"/>
              </a:rPr>
              <a:t>  </a:t>
            </a:r>
            <a:r>
              <a:rPr lang="de-DE" altLang="ja-JP" sz="1600" dirty="0">
                <a:latin typeface="Courier"/>
                <a:cs typeface="Courier"/>
              </a:rPr>
              <a:t> 0.3125000  0.5625000  0.5625000   3.00</a:t>
            </a:r>
          </a:p>
          <a:p>
            <a:r>
              <a:rPr lang="de-DE" altLang="ja-JP" sz="1600" dirty="0">
                <a:latin typeface="Courier"/>
                <a:cs typeface="Courier"/>
              </a:rPr>
              <a:t>   0.4375000  0.4375000  0.4375000   1.00</a:t>
            </a:r>
          </a:p>
          <a:p>
            <a:r>
              <a:rPr lang="de-DE" altLang="ja-JP" sz="1600" dirty="0">
                <a:latin typeface="Courier"/>
                <a:cs typeface="Courier"/>
              </a:rPr>
              <a:t>   0.4375000  0.4375000  0.5625000   3.00</a:t>
            </a:r>
            <a:endParaRPr lang="en-US" altLang="ja-JP" sz="1600" dirty="0">
              <a:latin typeface="Courier"/>
              <a:cs typeface="Courier"/>
            </a:endParaRPr>
          </a:p>
        </p:txBody>
      </p:sp>
      <p:sp>
        <p:nvSpPr>
          <p:cNvPr id="6" name="テキスト ボックス 5"/>
          <p:cNvSpPr txBox="1"/>
          <p:nvPr/>
        </p:nvSpPr>
        <p:spPr>
          <a:xfrm>
            <a:off x="351403" y="898827"/>
            <a:ext cx="4121206"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lang="en-US" altLang="ja-JP" sz="2000" dirty="0" err="1"/>
              <a:t>al.scf.cg.in</a:t>
            </a:r>
            <a:r>
              <a:rPr kumimoji="1" lang="ja-JP" altLang="en-US" sz="2000" dirty="0"/>
              <a:t>　（続き）</a:t>
            </a:r>
          </a:p>
        </p:txBody>
      </p:sp>
      <p:sp>
        <p:nvSpPr>
          <p:cNvPr id="7" name="テキスト ボックス 6"/>
          <p:cNvSpPr txBox="1"/>
          <p:nvPr/>
        </p:nvSpPr>
        <p:spPr>
          <a:xfrm>
            <a:off x="5084614" y="2322285"/>
            <a:ext cx="2452845" cy="830997"/>
          </a:xfrm>
          <a:prstGeom prst="rect">
            <a:avLst/>
          </a:prstGeom>
          <a:noFill/>
        </p:spPr>
        <p:txBody>
          <a:bodyPr wrap="square" rtlCol="0">
            <a:spAutoFit/>
          </a:bodyPr>
          <a:lstStyle/>
          <a:p>
            <a:r>
              <a:rPr kumimoji="1" lang="ja-JP" altLang="en-US" sz="1600" b="1" dirty="0">
                <a:solidFill>
                  <a:schemeClr val="accent6"/>
                </a:solidFill>
              </a:rPr>
              <a:t>擬ポテンシャルとして</a:t>
            </a:r>
            <a:br>
              <a:rPr lang="en-US" altLang="ja-JP" sz="1600" b="1" dirty="0">
                <a:solidFill>
                  <a:schemeClr val="accent6"/>
                </a:solidFill>
              </a:rPr>
            </a:br>
            <a:r>
              <a:rPr lang="en-US" altLang="ja-JP" sz="1600" b="1" dirty="0" err="1">
                <a:solidFill>
                  <a:schemeClr val="accent6"/>
                </a:solidFill>
              </a:rPr>
              <a:t>Al.pz-vbc.UPF</a:t>
            </a:r>
            <a:r>
              <a:rPr lang="en-US" altLang="ja-JP" sz="1600" b="1" dirty="0">
                <a:solidFill>
                  <a:schemeClr val="accent6"/>
                </a:solidFill>
              </a:rPr>
              <a:t> </a:t>
            </a:r>
            <a:r>
              <a:rPr lang="ja-JP" altLang="en-US" sz="1600" b="1" dirty="0">
                <a:solidFill>
                  <a:schemeClr val="accent6"/>
                </a:solidFill>
              </a:rPr>
              <a:t>を用いる</a:t>
            </a:r>
            <a:endParaRPr lang="en-US" altLang="ja-JP" sz="1600" b="1" dirty="0">
              <a:solidFill>
                <a:schemeClr val="accent6"/>
              </a:solidFill>
            </a:endParaRPr>
          </a:p>
          <a:p>
            <a:r>
              <a:rPr kumimoji="1" lang="en-US" altLang="ja-JP" sz="1600" b="1" dirty="0">
                <a:solidFill>
                  <a:schemeClr val="accent6"/>
                </a:solidFill>
              </a:rPr>
              <a:t>26.98 </a:t>
            </a:r>
            <a:r>
              <a:rPr kumimoji="1" lang="ja-JP" altLang="en-US" sz="1600" b="1" dirty="0">
                <a:solidFill>
                  <a:schemeClr val="accent6"/>
                </a:solidFill>
              </a:rPr>
              <a:t>は原子量</a:t>
            </a:r>
          </a:p>
        </p:txBody>
      </p:sp>
      <p:sp>
        <p:nvSpPr>
          <p:cNvPr id="8" name="テキスト ボックス 7"/>
          <p:cNvSpPr txBox="1"/>
          <p:nvPr/>
        </p:nvSpPr>
        <p:spPr>
          <a:xfrm>
            <a:off x="5537172" y="3765828"/>
            <a:ext cx="1144132" cy="338554"/>
          </a:xfrm>
          <a:prstGeom prst="rect">
            <a:avLst/>
          </a:prstGeom>
          <a:noFill/>
        </p:spPr>
        <p:txBody>
          <a:bodyPr wrap="square" rtlCol="0">
            <a:spAutoFit/>
          </a:bodyPr>
          <a:lstStyle/>
          <a:p>
            <a:r>
              <a:rPr kumimoji="1" lang="en-US" altLang="ja-JP" sz="1600" b="1" dirty="0">
                <a:solidFill>
                  <a:schemeClr val="accent6"/>
                </a:solidFill>
              </a:rPr>
              <a:t>K</a:t>
            </a:r>
            <a:r>
              <a:rPr kumimoji="1" lang="ja-JP" altLang="en-US" sz="1600" b="1" dirty="0">
                <a:solidFill>
                  <a:schemeClr val="accent6"/>
                </a:solidFill>
              </a:rPr>
              <a:t>点の重み</a:t>
            </a:r>
          </a:p>
        </p:txBody>
      </p:sp>
      <p:sp>
        <p:nvSpPr>
          <p:cNvPr id="10" name="タイトル 3"/>
          <p:cNvSpPr>
            <a:spLocks noGrp="1"/>
          </p:cNvSpPr>
          <p:nvPr>
            <p:ph type="title"/>
          </p:nvPr>
        </p:nvSpPr>
        <p:spPr>
          <a:xfrm>
            <a:off x="899872" y="20852"/>
            <a:ext cx="7154161" cy="647542"/>
          </a:xfrm>
        </p:spPr>
        <p:txBody>
          <a:bodyPr>
            <a:normAutofit/>
          </a:bodyPr>
          <a:lstStyle/>
          <a:p>
            <a:r>
              <a:rPr lang="en-US" altLang="ja-JP" sz="3600" dirty="0"/>
              <a:t>PW/examples/example01</a:t>
            </a:r>
            <a:r>
              <a:rPr lang="ja-JP" altLang="en-US" sz="3600" dirty="0"/>
              <a:t>（２）</a:t>
            </a:r>
            <a:endParaRPr kumimoji="1" lang="ja-JP" altLang="en-US" sz="3600" dirty="0"/>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32</a:t>
            </a:fld>
            <a:endParaRPr kumimoji="1" lang="ja-JP" altLang="en-US"/>
          </a:p>
        </p:txBody>
      </p:sp>
      <p:sp>
        <p:nvSpPr>
          <p:cNvPr id="3" name="正方形/長方形 2"/>
          <p:cNvSpPr/>
          <p:nvPr/>
        </p:nvSpPr>
        <p:spPr>
          <a:xfrm>
            <a:off x="684696" y="3821043"/>
            <a:ext cx="3997739" cy="1700696"/>
          </a:xfrm>
          <a:prstGeom prst="rect">
            <a:avLst/>
          </a:prstGeom>
          <a:noFill/>
          <a:ln w="1587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043043" y="3500783"/>
            <a:ext cx="1899479" cy="369332"/>
          </a:xfrm>
          <a:prstGeom prst="rect">
            <a:avLst/>
          </a:prstGeom>
          <a:noFill/>
        </p:spPr>
        <p:txBody>
          <a:bodyPr wrap="square" rtlCol="0">
            <a:spAutoFit/>
          </a:bodyPr>
          <a:lstStyle/>
          <a:p>
            <a:r>
              <a:rPr kumimoji="1" lang="en-US" altLang="ja-JP" dirty="0">
                <a:solidFill>
                  <a:srgbClr val="0000FF"/>
                </a:solidFill>
              </a:rPr>
              <a:t>K</a:t>
            </a:r>
            <a:r>
              <a:rPr lang="ja-JP" altLang="en-US" dirty="0">
                <a:solidFill>
                  <a:srgbClr val="0000FF"/>
                </a:solidFill>
              </a:rPr>
              <a:t>点</a:t>
            </a:r>
            <a:r>
              <a:rPr lang="en-US" altLang="ja-JP" dirty="0">
                <a:solidFill>
                  <a:srgbClr val="0000FF"/>
                </a:solidFill>
              </a:rPr>
              <a:t>60</a:t>
            </a:r>
            <a:r>
              <a:rPr lang="ja-JP" altLang="en-US" dirty="0">
                <a:solidFill>
                  <a:srgbClr val="0000FF"/>
                </a:solidFill>
              </a:rPr>
              <a:t>点の座標</a:t>
            </a:r>
            <a:endParaRPr kumimoji="1" lang="ja-JP" altLang="en-US" dirty="0">
              <a:solidFill>
                <a:srgbClr val="0000FF"/>
              </a:solidFill>
            </a:endParaRPr>
          </a:p>
        </p:txBody>
      </p:sp>
      <p:sp>
        <p:nvSpPr>
          <p:cNvPr id="11" name="テキスト ボックス 10"/>
          <p:cNvSpPr txBox="1"/>
          <p:nvPr/>
        </p:nvSpPr>
        <p:spPr>
          <a:xfrm>
            <a:off x="5080197" y="1346589"/>
            <a:ext cx="2452845" cy="830997"/>
          </a:xfrm>
          <a:prstGeom prst="rect">
            <a:avLst/>
          </a:prstGeom>
          <a:noFill/>
        </p:spPr>
        <p:txBody>
          <a:bodyPr wrap="square" rtlCol="0">
            <a:spAutoFit/>
          </a:bodyPr>
          <a:lstStyle/>
          <a:p>
            <a:r>
              <a:rPr kumimoji="1" lang="ja-JP" altLang="en-US" sz="1600" b="1" dirty="0">
                <a:solidFill>
                  <a:schemeClr val="accent6"/>
                </a:solidFill>
              </a:rPr>
              <a:t>固有値問題の反復法として共役勾配法（</a:t>
            </a:r>
            <a:r>
              <a:rPr kumimoji="1" lang="en-US" altLang="ja-JP" sz="1600" b="1" dirty="0">
                <a:solidFill>
                  <a:schemeClr val="accent6"/>
                </a:solidFill>
              </a:rPr>
              <a:t>CG</a:t>
            </a:r>
            <a:r>
              <a:rPr kumimoji="1" lang="ja-JP" altLang="en-US" sz="1600" b="1" dirty="0">
                <a:solidFill>
                  <a:schemeClr val="accent6"/>
                </a:solidFill>
              </a:rPr>
              <a:t>）法を用いる</a:t>
            </a:r>
          </a:p>
        </p:txBody>
      </p:sp>
      <p:sp>
        <p:nvSpPr>
          <p:cNvPr id="12" name="テキスト ボックス 11"/>
          <p:cNvSpPr txBox="1"/>
          <p:nvPr/>
        </p:nvSpPr>
        <p:spPr>
          <a:xfrm>
            <a:off x="2840359" y="3027288"/>
            <a:ext cx="1144132" cy="338554"/>
          </a:xfrm>
          <a:prstGeom prst="rect">
            <a:avLst/>
          </a:prstGeom>
          <a:noFill/>
        </p:spPr>
        <p:txBody>
          <a:bodyPr wrap="square" rtlCol="0">
            <a:spAutoFit/>
          </a:bodyPr>
          <a:lstStyle/>
          <a:p>
            <a:r>
              <a:rPr lang="ja-JP" altLang="en-US" sz="1600" b="1" dirty="0">
                <a:solidFill>
                  <a:schemeClr val="accent6"/>
                </a:solidFill>
              </a:rPr>
              <a:t>原子位置</a:t>
            </a:r>
            <a:endParaRPr kumimoji="1" lang="ja-JP" altLang="en-US" sz="1600" b="1" dirty="0">
              <a:solidFill>
                <a:schemeClr val="accent6"/>
              </a:solidFill>
            </a:endParaRPr>
          </a:p>
        </p:txBody>
      </p:sp>
    </p:spTree>
    <p:extLst>
      <p:ext uri="{BB962C8B-B14F-4D97-AF65-F5344CB8AC3E}">
        <p14:creationId xmlns:p14="http://schemas.microsoft.com/office/powerpoint/2010/main" val="606919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3"/>
          <p:cNvSpPr>
            <a:spLocks noGrp="1"/>
          </p:cNvSpPr>
          <p:nvPr>
            <p:ph type="title"/>
          </p:nvPr>
        </p:nvSpPr>
        <p:spPr>
          <a:xfrm>
            <a:off x="899872" y="20852"/>
            <a:ext cx="7154161" cy="647542"/>
          </a:xfrm>
        </p:spPr>
        <p:txBody>
          <a:bodyPr>
            <a:normAutofit/>
          </a:bodyPr>
          <a:lstStyle/>
          <a:p>
            <a:r>
              <a:rPr kumimoji="1" lang="ja-JP" altLang="en-US" sz="3600"/>
              <a:t>入力パラメータについて（１）</a:t>
            </a:r>
            <a:endParaRPr kumimoji="1" lang="ja-JP" altLang="en-US" sz="3600" dirty="0"/>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33</a:t>
            </a:fld>
            <a:endParaRPr kumimoji="1" lang="ja-JP" altLang="en-US"/>
          </a:p>
        </p:txBody>
      </p:sp>
      <p:sp>
        <p:nvSpPr>
          <p:cNvPr id="5" name="テキスト ボックス 4">
            <a:extLst>
              <a:ext uri="{FF2B5EF4-FFF2-40B4-BE49-F238E27FC236}">
                <a16:creationId xmlns:a16="http://schemas.microsoft.com/office/drawing/2014/main" id="{166624D1-A1B3-7542-9BDB-A746048F49C6}"/>
              </a:ext>
            </a:extLst>
          </p:cNvPr>
          <p:cNvSpPr txBox="1"/>
          <p:nvPr/>
        </p:nvSpPr>
        <p:spPr>
          <a:xfrm>
            <a:off x="200025" y="654106"/>
            <a:ext cx="5800725" cy="369332"/>
          </a:xfrm>
          <a:prstGeom prst="rect">
            <a:avLst/>
          </a:prstGeom>
          <a:noFill/>
        </p:spPr>
        <p:txBody>
          <a:bodyPr wrap="square" rtlCol="0">
            <a:spAutoFit/>
          </a:bodyPr>
          <a:lstStyle/>
          <a:p>
            <a:r>
              <a:rPr lang="en-US" altLang="ja-JP" dirty="0">
                <a:solidFill>
                  <a:srgbClr val="0070C0"/>
                </a:solidFill>
              </a:rPr>
              <a:t>https://www.quantum-espresso.org/Doc/INPUT_PW.html</a:t>
            </a:r>
            <a:endParaRPr kumimoji="1" lang="ja-JP" altLang="en-US">
              <a:solidFill>
                <a:srgbClr val="0070C0"/>
              </a:solidFill>
            </a:endParaRPr>
          </a:p>
        </p:txBody>
      </p:sp>
      <p:pic>
        <p:nvPicPr>
          <p:cNvPr id="4" name="図 3">
            <a:extLst>
              <a:ext uri="{FF2B5EF4-FFF2-40B4-BE49-F238E27FC236}">
                <a16:creationId xmlns:a16="http://schemas.microsoft.com/office/drawing/2014/main" id="{6F5877DD-6664-7743-9DCA-C53E2E7AB4AA}"/>
              </a:ext>
            </a:extLst>
          </p:cNvPr>
          <p:cNvPicPr>
            <a:picLocks noChangeAspect="1"/>
          </p:cNvPicPr>
          <p:nvPr/>
        </p:nvPicPr>
        <p:blipFill>
          <a:blip r:embed="rId3"/>
          <a:stretch>
            <a:fillRect/>
          </a:stretch>
        </p:blipFill>
        <p:spPr>
          <a:xfrm>
            <a:off x="439674" y="1053124"/>
            <a:ext cx="8264652" cy="5328412"/>
          </a:xfrm>
          <a:prstGeom prst="rect">
            <a:avLst/>
          </a:prstGeom>
        </p:spPr>
      </p:pic>
      <p:sp>
        <p:nvSpPr>
          <p:cNvPr id="7" name="テキスト ボックス 6">
            <a:extLst>
              <a:ext uri="{FF2B5EF4-FFF2-40B4-BE49-F238E27FC236}">
                <a16:creationId xmlns:a16="http://schemas.microsoft.com/office/drawing/2014/main" id="{935E7412-31C8-F042-9B88-CAC7ACFA3B8B}"/>
              </a:ext>
            </a:extLst>
          </p:cNvPr>
          <p:cNvSpPr txBox="1"/>
          <p:nvPr/>
        </p:nvSpPr>
        <p:spPr>
          <a:xfrm>
            <a:off x="6000750" y="882190"/>
            <a:ext cx="2557463" cy="369332"/>
          </a:xfrm>
          <a:prstGeom prst="rect">
            <a:avLst/>
          </a:prstGeom>
          <a:solidFill>
            <a:schemeClr val="bg1"/>
          </a:solidFill>
          <a:ln w="19050">
            <a:solidFill>
              <a:schemeClr val="tx1"/>
            </a:solidFill>
          </a:ln>
        </p:spPr>
        <p:txBody>
          <a:bodyPr wrap="square" rtlCol="0">
            <a:spAutoFit/>
          </a:bodyPr>
          <a:lstStyle/>
          <a:p>
            <a:r>
              <a:rPr kumimoji="1" lang="ja-JP" altLang="en-US"/>
              <a:t>このページを参照する。</a:t>
            </a:r>
          </a:p>
        </p:txBody>
      </p:sp>
      <p:grpSp>
        <p:nvGrpSpPr>
          <p:cNvPr id="6" name="グループ化 5">
            <a:extLst>
              <a:ext uri="{FF2B5EF4-FFF2-40B4-BE49-F238E27FC236}">
                <a16:creationId xmlns:a16="http://schemas.microsoft.com/office/drawing/2014/main" id="{6EA650E0-EF4B-C24F-BF6A-BB440E95C531}"/>
              </a:ext>
            </a:extLst>
          </p:cNvPr>
          <p:cNvGrpSpPr/>
          <p:nvPr/>
        </p:nvGrpSpPr>
        <p:grpSpPr>
          <a:xfrm>
            <a:off x="482538" y="6390242"/>
            <a:ext cx="2557463" cy="521732"/>
            <a:chOff x="439674" y="6390242"/>
            <a:chExt cx="2557463" cy="521732"/>
          </a:xfrm>
        </p:grpSpPr>
        <p:sp>
          <p:nvSpPr>
            <p:cNvPr id="8" name="テキスト ボックス 7">
              <a:extLst>
                <a:ext uri="{FF2B5EF4-FFF2-40B4-BE49-F238E27FC236}">
                  <a16:creationId xmlns:a16="http://schemas.microsoft.com/office/drawing/2014/main" id="{9B7E30D5-02F2-FF48-A50F-F90CDBADB728}"/>
                </a:ext>
              </a:extLst>
            </p:cNvPr>
            <p:cNvSpPr txBox="1"/>
            <p:nvPr/>
          </p:nvSpPr>
          <p:spPr>
            <a:xfrm>
              <a:off x="439674" y="6390242"/>
              <a:ext cx="2557463" cy="369332"/>
            </a:xfrm>
            <a:prstGeom prst="rect">
              <a:avLst/>
            </a:prstGeom>
            <a:noFill/>
            <a:ln w="19050">
              <a:noFill/>
            </a:ln>
          </p:spPr>
          <p:txBody>
            <a:bodyPr wrap="square" rtlCol="0">
              <a:spAutoFit/>
            </a:bodyPr>
            <a:lstStyle/>
            <a:p>
              <a:r>
                <a:rPr kumimoji="1" lang="en-US" altLang="ja-JP" dirty="0"/>
                <a:t>〜</a:t>
              </a:r>
              <a:endParaRPr kumimoji="1" lang="ja-JP" altLang="en-US"/>
            </a:p>
          </p:txBody>
        </p:sp>
        <p:sp>
          <p:nvSpPr>
            <p:cNvPr id="9" name="テキスト ボックス 8">
              <a:extLst>
                <a:ext uri="{FF2B5EF4-FFF2-40B4-BE49-F238E27FC236}">
                  <a16:creationId xmlns:a16="http://schemas.microsoft.com/office/drawing/2014/main" id="{387DC621-6511-1A4C-8079-CCA2859411C1}"/>
                </a:ext>
              </a:extLst>
            </p:cNvPr>
            <p:cNvSpPr txBox="1"/>
            <p:nvPr/>
          </p:nvSpPr>
          <p:spPr>
            <a:xfrm>
              <a:off x="439674" y="6542642"/>
              <a:ext cx="2557463" cy="369332"/>
            </a:xfrm>
            <a:prstGeom prst="rect">
              <a:avLst/>
            </a:prstGeom>
            <a:noFill/>
            <a:ln w="19050">
              <a:noFill/>
            </a:ln>
          </p:spPr>
          <p:txBody>
            <a:bodyPr wrap="square" rtlCol="0">
              <a:spAutoFit/>
            </a:bodyPr>
            <a:lstStyle/>
            <a:p>
              <a:r>
                <a:rPr kumimoji="1" lang="en-US" altLang="ja-JP" dirty="0"/>
                <a:t>〜</a:t>
              </a:r>
              <a:endParaRPr kumimoji="1" lang="ja-JP" altLang="en-US"/>
            </a:p>
          </p:txBody>
        </p:sp>
      </p:grpSp>
    </p:spTree>
    <p:extLst>
      <p:ext uri="{BB962C8B-B14F-4D97-AF65-F5344CB8AC3E}">
        <p14:creationId xmlns:p14="http://schemas.microsoft.com/office/powerpoint/2010/main" val="3665813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3"/>
          <p:cNvSpPr>
            <a:spLocks noGrp="1"/>
          </p:cNvSpPr>
          <p:nvPr>
            <p:ph type="title"/>
          </p:nvPr>
        </p:nvSpPr>
        <p:spPr>
          <a:xfrm>
            <a:off x="899872" y="20852"/>
            <a:ext cx="7154161" cy="647542"/>
          </a:xfrm>
        </p:spPr>
        <p:txBody>
          <a:bodyPr>
            <a:normAutofit/>
          </a:bodyPr>
          <a:lstStyle/>
          <a:p>
            <a:r>
              <a:rPr kumimoji="1" lang="ja-JP" altLang="en-US" sz="3600"/>
              <a:t>入力パラメータについて（２）</a:t>
            </a:r>
            <a:endParaRPr kumimoji="1" lang="ja-JP" altLang="en-US" sz="3600" dirty="0"/>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34</a:t>
            </a:fld>
            <a:endParaRPr kumimoji="1" lang="ja-JP" altLang="en-US"/>
          </a:p>
        </p:txBody>
      </p:sp>
      <p:pic>
        <p:nvPicPr>
          <p:cNvPr id="4" name="図 3">
            <a:extLst>
              <a:ext uri="{FF2B5EF4-FFF2-40B4-BE49-F238E27FC236}">
                <a16:creationId xmlns:a16="http://schemas.microsoft.com/office/drawing/2014/main" id="{BCE6DF70-E88D-4149-A4FF-3A0504614486}"/>
              </a:ext>
            </a:extLst>
          </p:cNvPr>
          <p:cNvPicPr>
            <a:picLocks noChangeAspect="1"/>
          </p:cNvPicPr>
          <p:nvPr/>
        </p:nvPicPr>
        <p:blipFill>
          <a:blip r:embed="rId3"/>
          <a:stretch>
            <a:fillRect/>
          </a:stretch>
        </p:blipFill>
        <p:spPr>
          <a:xfrm>
            <a:off x="0" y="996885"/>
            <a:ext cx="9144000" cy="4721349"/>
          </a:xfrm>
          <a:prstGeom prst="rect">
            <a:avLst/>
          </a:prstGeom>
        </p:spPr>
      </p:pic>
      <p:sp>
        <p:nvSpPr>
          <p:cNvPr id="5" name="正方形/長方形 4">
            <a:extLst>
              <a:ext uri="{FF2B5EF4-FFF2-40B4-BE49-F238E27FC236}">
                <a16:creationId xmlns:a16="http://schemas.microsoft.com/office/drawing/2014/main" id="{06490B05-F6FE-D647-8DAA-D54F5BCABB96}"/>
              </a:ext>
            </a:extLst>
          </p:cNvPr>
          <p:cNvSpPr/>
          <p:nvPr/>
        </p:nvSpPr>
        <p:spPr>
          <a:xfrm>
            <a:off x="1657350" y="1771648"/>
            <a:ext cx="1414463" cy="2286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29DBC2E-1552-AB4B-9C12-888880C51DE7}"/>
              </a:ext>
            </a:extLst>
          </p:cNvPr>
          <p:cNvSpPr/>
          <p:nvPr/>
        </p:nvSpPr>
        <p:spPr>
          <a:xfrm>
            <a:off x="314325" y="1543048"/>
            <a:ext cx="1185863" cy="2286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80906B6-264C-0E47-B03E-F3EFFD591D4B}"/>
              </a:ext>
            </a:extLst>
          </p:cNvPr>
          <p:cNvSpPr txBox="1"/>
          <p:nvPr/>
        </p:nvSpPr>
        <p:spPr>
          <a:xfrm>
            <a:off x="4943475" y="1543048"/>
            <a:ext cx="2328863" cy="1200329"/>
          </a:xfrm>
          <a:prstGeom prst="rect">
            <a:avLst/>
          </a:prstGeom>
          <a:solidFill>
            <a:schemeClr val="bg1"/>
          </a:solidFill>
          <a:ln w="25400">
            <a:solidFill>
              <a:srgbClr val="FF0000"/>
            </a:solidFill>
          </a:ln>
        </p:spPr>
        <p:txBody>
          <a:bodyPr wrap="square" rtlCol="0">
            <a:spAutoFit/>
          </a:bodyPr>
          <a:lstStyle/>
          <a:p>
            <a:r>
              <a:rPr kumimoji="1" lang="en-US" altLang="ja-JP" dirty="0"/>
              <a:t>calculation</a:t>
            </a:r>
            <a:r>
              <a:rPr kumimoji="1" lang="ja-JP" altLang="en-US"/>
              <a:t>というパラメータを指定しないと、</a:t>
            </a:r>
            <a:endParaRPr kumimoji="1" lang="en-US" altLang="ja-JP" dirty="0"/>
          </a:p>
          <a:p>
            <a:r>
              <a:rPr lang="ja-JP" altLang="en-US"/>
              <a:t>デフォルト値の</a:t>
            </a:r>
            <a:r>
              <a:rPr lang="en-US" altLang="ja-JP" dirty="0"/>
              <a:t>’</a:t>
            </a:r>
            <a:r>
              <a:rPr lang="en-US" altLang="ja-JP" dirty="0" err="1"/>
              <a:t>scf</a:t>
            </a:r>
            <a:r>
              <a:rPr lang="en-US" altLang="ja-JP" dirty="0"/>
              <a:t>’</a:t>
            </a:r>
            <a:r>
              <a:rPr lang="ja-JP" altLang="en-US"/>
              <a:t>が設定される。</a:t>
            </a:r>
            <a:endParaRPr kumimoji="1" lang="ja-JP" altLang="en-US"/>
          </a:p>
        </p:txBody>
      </p:sp>
    </p:spTree>
    <p:extLst>
      <p:ext uri="{BB962C8B-B14F-4D97-AF65-F5344CB8AC3E}">
        <p14:creationId xmlns:p14="http://schemas.microsoft.com/office/powerpoint/2010/main" val="2768517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3"/>
          <p:cNvSpPr>
            <a:spLocks noGrp="1"/>
          </p:cNvSpPr>
          <p:nvPr>
            <p:ph type="title"/>
          </p:nvPr>
        </p:nvSpPr>
        <p:spPr>
          <a:xfrm>
            <a:off x="899872" y="20852"/>
            <a:ext cx="7154161" cy="647542"/>
          </a:xfrm>
        </p:spPr>
        <p:txBody>
          <a:bodyPr>
            <a:normAutofit/>
          </a:bodyPr>
          <a:lstStyle/>
          <a:p>
            <a:r>
              <a:rPr kumimoji="1" lang="ja-JP" altLang="en-US" sz="3600"/>
              <a:t>入力パラメータについて（３）</a:t>
            </a:r>
            <a:endParaRPr kumimoji="1" lang="ja-JP" altLang="en-US" sz="3600" dirty="0"/>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35</a:t>
            </a:fld>
            <a:endParaRPr kumimoji="1" lang="ja-JP" altLang="en-US"/>
          </a:p>
        </p:txBody>
      </p:sp>
      <p:sp>
        <p:nvSpPr>
          <p:cNvPr id="9" name="テキスト ボックス 8">
            <a:extLst>
              <a:ext uri="{FF2B5EF4-FFF2-40B4-BE49-F238E27FC236}">
                <a16:creationId xmlns:a16="http://schemas.microsoft.com/office/drawing/2014/main" id="{2CA8A13B-B044-0D4E-82A6-1825E4ADC65D}"/>
              </a:ext>
            </a:extLst>
          </p:cNvPr>
          <p:cNvSpPr txBox="1"/>
          <p:nvPr/>
        </p:nvSpPr>
        <p:spPr>
          <a:xfrm>
            <a:off x="57149" y="882501"/>
            <a:ext cx="9043987" cy="4278094"/>
          </a:xfrm>
          <a:prstGeom prst="rect">
            <a:avLst/>
          </a:prstGeom>
          <a:noFill/>
          <a:ln w="19050">
            <a:solidFill>
              <a:schemeClr val="tx1"/>
            </a:solidFill>
          </a:ln>
        </p:spPr>
        <p:txBody>
          <a:bodyPr wrap="square" rtlCol="0">
            <a:spAutoFit/>
          </a:bodyPr>
          <a:lstStyle/>
          <a:p>
            <a:r>
              <a:rPr lang="en-US" altLang="ja-JP" sz="1600" dirty="0">
                <a:latin typeface="Courier"/>
                <a:cs typeface="Courier"/>
              </a:rPr>
              <a:t> &amp;control</a:t>
            </a:r>
          </a:p>
          <a:p>
            <a:r>
              <a:rPr lang="en-US" altLang="ja-JP" sz="1600" dirty="0">
                <a:latin typeface="Courier"/>
                <a:cs typeface="Courier"/>
              </a:rPr>
              <a:t> /</a:t>
            </a:r>
          </a:p>
          <a:p>
            <a:r>
              <a:rPr lang="en-US" altLang="ja-JP" sz="1600" dirty="0">
                <a:latin typeface="Courier"/>
                <a:cs typeface="Courier"/>
              </a:rPr>
              <a:t> &amp;system</a:t>
            </a:r>
          </a:p>
          <a:p>
            <a:r>
              <a:rPr lang="en-US" altLang="ja-JP" sz="1600" dirty="0">
                <a:latin typeface="Courier"/>
                <a:cs typeface="Courier"/>
              </a:rPr>
              <a:t>    </a:t>
            </a:r>
            <a:r>
              <a:rPr lang="en-US" altLang="ja-JP" sz="1600" dirty="0" err="1">
                <a:latin typeface="Courier"/>
                <a:cs typeface="Courier"/>
              </a:rPr>
              <a:t>ibrav</a:t>
            </a:r>
            <a:r>
              <a:rPr lang="en-US" altLang="ja-JP" sz="1600" dirty="0">
                <a:latin typeface="Courier"/>
                <a:cs typeface="Courier"/>
              </a:rPr>
              <a:t>=  2, </a:t>
            </a:r>
            <a:r>
              <a:rPr lang="en-US" altLang="ja-JP" sz="1600" dirty="0" err="1">
                <a:latin typeface="Courier"/>
                <a:cs typeface="Courier"/>
              </a:rPr>
              <a:t>celldm</a:t>
            </a:r>
            <a:r>
              <a:rPr lang="en-US" altLang="ja-JP" sz="1600" dirty="0">
                <a:latin typeface="Courier"/>
                <a:cs typeface="Courier"/>
              </a:rPr>
              <a:t>(1) =7.50, </a:t>
            </a:r>
            <a:r>
              <a:rPr lang="en-US" altLang="ja-JP" sz="1600" dirty="0" err="1">
                <a:latin typeface="Courier"/>
                <a:cs typeface="Courier"/>
              </a:rPr>
              <a:t>nat</a:t>
            </a:r>
            <a:r>
              <a:rPr lang="en-US" altLang="ja-JP" sz="1600" dirty="0">
                <a:latin typeface="Courier"/>
                <a:cs typeface="Courier"/>
              </a:rPr>
              <a:t>=  1, </a:t>
            </a:r>
            <a:r>
              <a:rPr lang="en-US" altLang="ja-JP" sz="1600" dirty="0" err="1">
                <a:latin typeface="Courier"/>
                <a:cs typeface="Courier"/>
              </a:rPr>
              <a:t>ntyp</a:t>
            </a:r>
            <a:r>
              <a:rPr lang="en-US" altLang="ja-JP" sz="1600" dirty="0">
                <a:latin typeface="Courier"/>
                <a:cs typeface="Courier"/>
              </a:rPr>
              <a:t>= 1, </a:t>
            </a:r>
            <a:r>
              <a:rPr lang="en-US" altLang="ja-JP" sz="1600" dirty="0" err="1">
                <a:latin typeface="Courier"/>
                <a:cs typeface="Courier"/>
              </a:rPr>
              <a:t>ecutwfc</a:t>
            </a:r>
            <a:r>
              <a:rPr lang="en-US" altLang="ja-JP" sz="1600" dirty="0">
                <a:latin typeface="Courier"/>
                <a:cs typeface="Courier"/>
              </a:rPr>
              <a:t> =15.0,</a:t>
            </a:r>
          </a:p>
          <a:p>
            <a:r>
              <a:rPr lang="en-US" altLang="ja-JP" sz="1600" dirty="0">
                <a:latin typeface="Courier"/>
                <a:cs typeface="Courier"/>
              </a:rPr>
              <a:t>    occupations='smearing', smearing='</a:t>
            </a:r>
            <a:r>
              <a:rPr lang="en-US" altLang="ja-JP" sz="1600" dirty="0" err="1">
                <a:latin typeface="Courier"/>
                <a:cs typeface="Courier"/>
              </a:rPr>
              <a:t>marzari-vanderbilt</a:t>
            </a:r>
            <a:r>
              <a:rPr lang="en-US" altLang="ja-JP" sz="1600" dirty="0">
                <a:latin typeface="Courier"/>
                <a:cs typeface="Courier"/>
              </a:rPr>
              <a:t>', degauss=0.05</a:t>
            </a:r>
          </a:p>
          <a:p>
            <a:r>
              <a:rPr lang="en-US" altLang="ja-JP" sz="1600" dirty="0">
                <a:latin typeface="Courier"/>
                <a:cs typeface="Courier"/>
              </a:rPr>
              <a:t> /</a:t>
            </a:r>
          </a:p>
          <a:p>
            <a:r>
              <a:rPr lang="en-US" altLang="ja-JP" sz="1600" dirty="0">
                <a:latin typeface="Courier"/>
                <a:cs typeface="Courier"/>
              </a:rPr>
              <a:t> &amp;electrons</a:t>
            </a:r>
          </a:p>
          <a:p>
            <a:r>
              <a:rPr lang="en-US" altLang="ja-JP" sz="1600" dirty="0">
                <a:latin typeface="Courier"/>
                <a:cs typeface="Courier"/>
              </a:rPr>
              <a:t> /</a:t>
            </a:r>
          </a:p>
          <a:p>
            <a:r>
              <a:rPr lang="en-US" altLang="ja-JP" sz="1600" dirty="0">
                <a:latin typeface="Courier"/>
                <a:cs typeface="Courier"/>
              </a:rPr>
              <a:t>ATOMIC_SPECIES</a:t>
            </a:r>
          </a:p>
          <a:p>
            <a:r>
              <a:rPr lang="en-US" altLang="ja-JP" sz="1600" dirty="0">
                <a:latin typeface="Courier"/>
                <a:cs typeface="Courier"/>
              </a:rPr>
              <a:t> Al  26.98 </a:t>
            </a:r>
            <a:r>
              <a:rPr lang="en-US" altLang="ja-JP" sz="1600" dirty="0" err="1">
                <a:latin typeface="Courier"/>
                <a:cs typeface="Courier"/>
              </a:rPr>
              <a:t>Al.pz-vbc.UPF</a:t>
            </a:r>
            <a:endParaRPr lang="en-US" altLang="ja-JP" sz="1600" dirty="0">
              <a:latin typeface="Courier"/>
              <a:cs typeface="Courier"/>
            </a:endParaRPr>
          </a:p>
          <a:p>
            <a:r>
              <a:rPr lang="en-US" altLang="ja-JP" sz="1600" dirty="0">
                <a:latin typeface="Courier"/>
                <a:cs typeface="Courier"/>
              </a:rPr>
              <a:t>ATOMIC_POSITIONS</a:t>
            </a:r>
          </a:p>
          <a:p>
            <a:r>
              <a:rPr lang="en-US" altLang="ja-JP" sz="1600" dirty="0">
                <a:latin typeface="Courier"/>
                <a:cs typeface="Courier"/>
              </a:rPr>
              <a:t> Al 0.00 0.00 0.00</a:t>
            </a:r>
          </a:p>
          <a:p>
            <a:r>
              <a:rPr lang="en-US" altLang="ja-JP" sz="1600" dirty="0">
                <a:latin typeface="Courier"/>
                <a:cs typeface="Courier"/>
              </a:rPr>
              <a:t>K_POINTS</a:t>
            </a:r>
          </a:p>
          <a:p>
            <a:r>
              <a:rPr lang="en-US" altLang="ja-JP" sz="1600" dirty="0">
                <a:latin typeface="Courier"/>
                <a:cs typeface="Courier"/>
              </a:rPr>
              <a:t>  60</a:t>
            </a:r>
          </a:p>
          <a:p>
            <a:r>
              <a:rPr lang="en-US" altLang="ja-JP" sz="1600" dirty="0">
                <a:latin typeface="Courier"/>
                <a:cs typeface="Courier"/>
              </a:rPr>
              <a:t>   0.0625000  0.0625000  0.0625000   1.00</a:t>
            </a:r>
          </a:p>
          <a:p>
            <a:r>
              <a:rPr lang="en-US" altLang="ja-JP" sz="1600" dirty="0">
                <a:latin typeface="Courier"/>
                <a:cs typeface="Courier"/>
              </a:rPr>
              <a:t>   0.0625000  0.0625000  0.1875000   3.00</a:t>
            </a:r>
          </a:p>
          <a:p>
            <a:r>
              <a:rPr lang="en-US" altLang="ja-JP" sz="1600" dirty="0">
                <a:latin typeface="Courier"/>
                <a:cs typeface="Courier"/>
              </a:rPr>
              <a:t>…</a:t>
            </a:r>
          </a:p>
        </p:txBody>
      </p:sp>
      <p:sp>
        <p:nvSpPr>
          <p:cNvPr id="3" name="テキスト ボックス 2">
            <a:extLst>
              <a:ext uri="{FF2B5EF4-FFF2-40B4-BE49-F238E27FC236}">
                <a16:creationId xmlns:a16="http://schemas.microsoft.com/office/drawing/2014/main" id="{921F0EE1-AF28-1342-A22F-44225EA570A1}"/>
              </a:ext>
            </a:extLst>
          </p:cNvPr>
          <p:cNvSpPr txBox="1"/>
          <p:nvPr/>
        </p:nvSpPr>
        <p:spPr>
          <a:xfrm>
            <a:off x="357188" y="5389140"/>
            <a:ext cx="4100512" cy="369332"/>
          </a:xfrm>
          <a:prstGeom prst="rect">
            <a:avLst/>
          </a:prstGeom>
          <a:noFill/>
          <a:ln>
            <a:solidFill>
              <a:srgbClr val="FF0000"/>
            </a:solidFill>
          </a:ln>
        </p:spPr>
        <p:txBody>
          <a:bodyPr wrap="square" rtlCol="0">
            <a:spAutoFit/>
          </a:bodyPr>
          <a:lstStyle/>
          <a:p>
            <a:r>
              <a:rPr lang="en-US" altLang="ja-JP" dirty="0" err="1"/>
              <a:t>al.scf.cg.in</a:t>
            </a:r>
            <a:r>
              <a:rPr lang="en-US" altLang="ja-JP" dirty="0"/>
              <a:t> </a:t>
            </a:r>
            <a:r>
              <a:rPr lang="ja-JP" altLang="en-US"/>
              <a:t>は、最低限これだけでも動く</a:t>
            </a:r>
            <a:endParaRPr lang="en-US" altLang="ja-JP" dirty="0"/>
          </a:p>
        </p:txBody>
      </p:sp>
      <p:sp>
        <p:nvSpPr>
          <p:cNvPr id="7" name="テキスト ボックス 6">
            <a:extLst>
              <a:ext uri="{FF2B5EF4-FFF2-40B4-BE49-F238E27FC236}">
                <a16:creationId xmlns:a16="http://schemas.microsoft.com/office/drawing/2014/main" id="{6F97474F-2867-394E-87D1-3BC259BE1A82}"/>
              </a:ext>
            </a:extLst>
          </p:cNvPr>
          <p:cNvSpPr txBox="1"/>
          <p:nvPr/>
        </p:nvSpPr>
        <p:spPr>
          <a:xfrm>
            <a:off x="357188" y="6000750"/>
            <a:ext cx="7315200" cy="369332"/>
          </a:xfrm>
          <a:prstGeom prst="rect">
            <a:avLst/>
          </a:prstGeom>
          <a:noFill/>
        </p:spPr>
        <p:txBody>
          <a:bodyPr wrap="square" rtlCol="0">
            <a:spAutoFit/>
          </a:bodyPr>
          <a:lstStyle/>
          <a:p>
            <a:r>
              <a:rPr kumimoji="1" lang="ja-JP" altLang="en-US"/>
              <a:t>（注）デフォルトの値が良いとは限らないので、必ず結果はチェックする。</a:t>
            </a:r>
          </a:p>
        </p:txBody>
      </p:sp>
    </p:spTree>
    <p:extLst>
      <p:ext uri="{BB962C8B-B14F-4D97-AF65-F5344CB8AC3E}">
        <p14:creationId xmlns:p14="http://schemas.microsoft.com/office/powerpoint/2010/main" val="3765547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a:t>
            </a:r>
            <a:endParaRPr kumimoji="1" lang="ja-JP" altLang="en-US" dirty="0"/>
          </a:p>
        </p:txBody>
      </p:sp>
      <p:sp>
        <p:nvSpPr>
          <p:cNvPr id="3" name="コンテンツ プレースホルダー 2"/>
          <p:cNvSpPr>
            <a:spLocks noGrp="1"/>
          </p:cNvSpPr>
          <p:nvPr>
            <p:ph idx="1"/>
          </p:nvPr>
        </p:nvSpPr>
        <p:spPr>
          <a:xfrm>
            <a:off x="457200" y="761964"/>
            <a:ext cx="8229600" cy="6096036"/>
          </a:xfrm>
        </p:spPr>
        <p:txBody>
          <a:bodyPr>
            <a:normAutofit/>
          </a:bodyPr>
          <a:lstStyle/>
          <a:p>
            <a:r>
              <a:rPr lang="en-US" altLang="ja-JP" sz="2400" dirty="0"/>
              <a:t>PW/examples/example01/results </a:t>
            </a:r>
            <a:r>
              <a:rPr lang="ja-JP" altLang="en-US" sz="2400"/>
              <a:t>の</a:t>
            </a:r>
            <a:r>
              <a:rPr lang="ja-JP" altLang="en-US" sz="2400" dirty="0"/>
              <a:t>中のファイルの確認</a:t>
            </a:r>
            <a:br>
              <a:rPr lang="en-US" altLang="ja-JP" sz="2400" dirty="0"/>
            </a:br>
            <a:r>
              <a:rPr lang="ja-JP" altLang="en-US" sz="2400"/>
              <a:t>　</a:t>
            </a:r>
            <a:r>
              <a:rPr lang="en-US" altLang="ja-JP" sz="2000" dirty="0"/>
              <a:t>$ ls</a:t>
            </a:r>
          </a:p>
          <a:p>
            <a:pPr marL="400050" lvl="1" indent="0">
              <a:buNone/>
            </a:pPr>
            <a:r>
              <a:rPr lang="en-US" altLang="ja-JP" sz="1600" dirty="0" err="1">
                <a:solidFill>
                  <a:schemeClr val="bg1">
                    <a:lumMod val="50000"/>
                  </a:schemeClr>
                </a:solidFill>
              </a:rPr>
              <a:t>al.band.cg.in</a:t>
            </a:r>
            <a:r>
              <a:rPr lang="en-US" altLang="ja-JP" sz="1600" dirty="0">
                <a:solidFill>
                  <a:schemeClr val="bg1">
                    <a:lumMod val="50000"/>
                  </a:schemeClr>
                </a:solidFill>
              </a:rPr>
              <a:t>      </a:t>
            </a:r>
            <a:r>
              <a:rPr lang="en-US" altLang="ja-JP" sz="1600" dirty="0" err="1">
                <a:solidFill>
                  <a:schemeClr val="bg1">
                    <a:lumMod val="50000"/>
                  </a:schemeClr>
                </a:solidFill>
              </a:rPr>
              <a:t>cu.band.cg.in</a:t>
            </a:r>
            <a:r>
              <a:rPr lang="en-US" altLang="ja-JP" sz="1600" dirty="0">
                <a:solidFill>
                  <a:schemeClr val="bg1">
                    <a:lumMod val="50000"/>
                  </a:schemeClr>
                </a:solidFill>
              </a:rPr>
              <a:t>      </a:t>
            </a:r>
            <a:r>
              <a:rPr lang="en-US" altLang="ja-JP" sz="1600" dirty="0" err="1">
                <a:solidFill>
                  <a:schemeClr val="bg1">
                    <a:lumMod val="50000"/>
                  </a:schemeClr>
                </a:solidFill>
              </a:rPr>
              <a:t>ni.band.cg.in</a:t>
            </a:r>
            <a:r>
              <a:rPr lang="en-US" altLang="ja-JP" sz="1600" dirty="0">
                <a:solidFill>
                  <a:schemeClr val="bg1">
                    <a:lumMod val="50000"/>
                  </a:schemeClr>
                </a:solidFill>
              </a:rPr>
              <a:t>      </a:t>
            </a:r>
            <a:r>
              <a:rPr lang="en-US" altLang="ja-JP" sz="1600" dirty="0" err="1">
                <a:solidFill>
                  <a:schemeClr val="bg1">
                    <a:lumMod val="50000"/>
                  </a:schemeClr>
                </a:solidFill>
              </a:rPr>
              <a:t>si.band.cg.in</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al.band.cg.out</a:t>
            </a:r>
            <a:r>
              <a:rPr lang="en-US" altLang="ja-JP" sz="1600" dirty="0">
                <a:solidFill>
                  <a:schemeClr val="bg1">
                    <a:lumMod val="50000"/>
                  </a:schemeClr>
                </a:solidFill>
              </a:rPr>
              <a:t>     </a:t>
            </a:r>
            <a:r>
              <a:rPr lang="en-US" altLang="ja-JP" sz="1600" dirty="0" err="1">
                <a:solidFill>
                  <a:schemeClr val="bg1">
                    <a:lumMod val="50000"/>
                  </a:schemeClr>
                </a:solidFill>
              </a:rPr>
              <a:t>cu.band.cg.out</a:t>
            </a:r>
            <a:r>
              <a:rPr lang="en-US" altLang="ja-JP" sz="1600" dirty="0">
                <a:solidFill>
                  <a:schemeClr val="bg1">
                    <a:lumMod val="50000"/>
                  </a:schemeClr>
                </a:solidFill>
              </a:rPr>
              <a:t>     </a:t>
            </a:r>
            <a:r>
              <a:rPr lang="en-US" altLang="ja-JP" sz="1600" dirty="0" err="1">
                <a:solidFill>
                  <a:schemeClr val="bg1">
                    <a:lumMod val="50000"/>
                  </a:schemeClr>
                </a:solidFill>
              </a:rPr>
              <a:t>ni.band.cg.out</a:t>
            </a:r>
            <a:r>
              <a:rPr lang="en-US" altLang="ja-JP" sz="1600" dirty="0">
                <a:solidFill>
                  <a:schemeClr val="bg1">
                    <a:lumMod val="50000"/>
                  </a:schemeClr>
                </a:solidFill>
              </a:rPr>
              <a:t>     </a:t>
            </a:r>
            <a:r>
              <a:rPr lang="en-US" altLang="ja-JP" sz="1600" dirty="0" err="1">
                <a:solidFill>
                  <a:schemeClr val="bg1">
                    <a:lumMod val="50000"/>
                  </a:schemeClr>
                </a:solidFill>
              </a:rPr>
              <a:t>si.band.cg.out</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al.band.david.in</a:t>
            </a:r>
            <a:r>
              <a:rPr lang="en-US" altLang="ja-JP" sz="1600" dirty="0">
                <a:solidFill>
                  <a:schemeClr val="bg1">
                    <a:lumMod val="50000"/>
                  </a:schemeClr>
                </a:solidFill>
              </a:rPr>
              <a:t>   </a:t>
            </a:r>
            <a:r>
              <a:rPr lang="en-US" altLang="ja-JP" sz="1600" dirty="0" err="1">
                <a:solidFill>
                  <a:schemeClr val="bg1">
                    <a:lumMod val="50000"/>
                  </a:schemeClr>
                </a:solidFill>
              </a:rPr>
              <a:t>cu.band.david.in</a:t>
            </a:r>
            <a:r>
              <a:rPr lang="en-US" altLang="ja-JP" sz="1600" dirty="0">
                <a:solidFill>
                  <a:schemeClr val="bg1">
                    <a:lumMod val="50000"/>
                  </a:schemeClr>
                </a:solidFill>
              </a:rPr>
              <a:t>   </a:t>
            </a:r>
            <a:r>
              <a:rPr lang="en-US" altLang="ja-JP" sz="1600" dirty="0" err="1">
                <a:solidFill>
                  <a:schemeClr val="bg1">
                    <a:lumMod val="50000"/>
                  </a:schemeClr>
                </a:solidFill>
              </a:rPr>
              <a:t>ni.band.david.in</a:t>
            </a:r>
            <a:r>
              <a:rPr lang="en-US" altLang="ja-JP" sz="1600" dirty="0">
                <a:solidFill>
                  <a:schemeClr val="bg1">
                    <a:lumMod val="50000"/>
                  </a:schemeClr>
                </a:solidFill>
              </a:rPr>
              <a:t>   </a:t>
            </a:r>
            <a:r>
              <a:rPr lang="en-US" altLang="ja-JP" sz="1600" dirty="0" err="1">
                <a:solidFill>
                  <a:schemeClr val="bg1">
                    <a:lumMod val="50000"/>
                  </a:schemeClr>
                </a:solidFill>
              </a:rPr>
              <a:t>si.band.david.in</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al.band.david.out</a:t>
            </a:r>
            <a:r>
              <a:rPr lang="en-US" altLang="ja-JP" sz="1600" dirty="0">
                <a:solidFill>
                  <a:schemeClr val="bg1">
                    <a:lumMod val="50000"/>
                  </a:schemeClr>
                </a:solidFill>
              </a:rPr>
              <a:t>  </a:t>
            </a:r>
            <a:r>
              <a:rPr lang="en-US" altLang="ja-JP" sz="1600" dirty="0" err="1">
                <a:solidFill>
                  <a:schemeClr val="bg1">
                    <a:lumMod val="50000"/>
                  </a:schemeClr>
                </a:solidFill>
              </a:rPr>
              <a:t>cu.band.david.out</a:t>
            </a:r>
            <a:r>
              <a:rPr lang="en-US" altLang="ja-JP" sz="1600" dirty="0">
                <a:solidFill>
                  <a:schemeClr val="bg1">
                    <a:lumMod val="50000"/>
                  </a:schemeClr>
                </a:solidFill>
              </a:rPr>
              <a:t>  </a:t>
            </a:r>
            <a:r>
              <a:rPr lang="en-US" altLang="ja-JP" sz="1600" dirty="0" err="1">
                <a:solidFill>
                  <a:schemeClr val="bg1">
                    <a:lumMod val="50000"/>
                  </a:schemeClr>
                </a:solidFill>
              </a:rPr>
              <a:t>ni.band.david.out</a:t>
            </a:r>
            <a:r>
              <a:rPr lang="en-US" altLang="ja-JP" sz="1600" dirty="0">
                <a:solidFill>
                  <a:schemeClr val="bg1">
                    <a:lumMod val="50000"/>
                  </a:schemeClr>
                </a:solidFill>
              </a:rPr>
              <a:t>  </a:t>
            </a:r>
            <a:r>
              <a:rPr lang="en-US" altLang="ja-JP" sz="1600" dirty="0" err="1">
                <a:solidFill>
                  <a:schemeClr val="bg1">
                    <a:lumMod val="50000"/>
                  </a:schemeClr>
                </a:solidFill>
              </a:rPr>
              <a:t>si.band.david.out</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al.scf.cg.in</a:t>
            </a:r>
            <a:r>
              <a:rPr lang="en-US" altLang="ja-JP" sz="1600" dirty="0">
                <a:solidFill>
                  <a:schemeClr val="bg1">
                    <a:lumMod val="50000"/>
                  </a:schemeClr>
                </a:solidFill>
              </a:rPr>
              <a:t>       </a:t>
            </a:r>
            <a:r>
              <a:rPr lang="en-US" altLang="ja-JP" sz="1600" dirty="0" err="1">
                <a:solidFill>
                  <a:schemeClr val="bg1">
                    <a:lumMod val="50000"/>
                  </a:schemeClr>
                </a:solidFill>
              </a:rPr>
              <a:t>cu.scf.cg.in</a:t>
            </a:r>
            <a:r>
              <a:rPr lang="en-US" altLang="ja-JP" sz="1600" dirty="0">
                <a:solidFill>
                  <a:schemeClr val="bg1">
                    <a:lumMod val="50000"/>
                  </a:schemeClr>
                </a:solidFill>
              </a:rPr>
              <a:t>       </a:t>
            </a:r>
            <a:r>
              <a:rPr lang="en-US" altLang="ja-JP" sz="1600" dirty="0" err="1">
                <a:solidFill>
                  <a:schemeClr val="bg1">
                    <a:lumMod val="50000"/>
                  </a:schemeClr>
                </a:solidFill>
              </a:rPr>
              <a:t>ni.scf.cg.in</a:t>
            </a:r>
            <a:r>
              <a:rPr lang="en-US" altLang="ja-JP" sz="1600" dirty="0">
                <a:solidFill>
                  <a:schemeClr val="bg1">
                    <a:lumMod val="50000"/>
                  </a:schemeClr>
                </a:solidFill>
              </a:rPr>
              <a:t>       </a:t>
            </a:r>
            <a:r>
              <a:rPr lang="en-US" altLang="ja-JP" sz="1600" dirty="0" err="1">
                <a:solidFill>
                  <a:schemeClr val="bg1">
                    <a:lumMod val="50000"/>
                  </a:schemeClr>
                </a:solidFill>
              </a:rPr>
              <a:t>si.scf.cg.in</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al.scf.cg.out</a:t>
            </a:r>
            <a:r>
              <a:rPr lang="en-US" altLang="ja-JP" sz="1600" dirty="0">
                <a:solidFill>
                  <a:schemeClr val="bg1">
                    <a:lumMod val="50000"/>
                  </a:schemeClr>
                </a:solidFill>
              </a:rPr>
              <a:t>      </a:t>
            </a:r>
            <a:r>
              <a:rPr lang="en-US" altLang="ja-JP" sz="1600" dirty="0" err="1">
                <a:solidFill>
                  <a:schemeClr val="bg1">
                    <a:lumMod val="50000"/>
                  </a:schemeClr>
                </a:solidFill>
              </a:rPr>
              <a:t>cu.scf.cg.out</a:t>
            </a:r>
            <a:r>
              <a:rPr lang="en-US" altLang="ja-JP" sz="1600" dirty="0">
                <a:solidFill>
                  <a:schemeClr val="bg1">
                    <a:lumMod val="50000"/>
                  </a:schemeClr>
                </a:solidFill>
              </a:rPr>
              <a:t>      </a:t>
            </a:r>
            <a:r>
              <a:rPr lang="en-US" altLang="ja-JP" sz="1600" dirty="0" err="1">
                <a:solidFill>
                  <a:schemeClr val="bg1">
                    <a:lumMod val="50000"/>
                  </a:schemeClr>
                </a:solidFill>
              </a:rPr>
              <a:t>ni.scf.cg.out</a:t>
            </a:r>
            <a:r>
              <a:rPr lang="en-US" altLang="ja-JP" sz="1600" dirty="0">
                <a:solidFill>
                  <a:schemeClr val="bg1">
                    <a:lumMod val="50000"/>
                  </a:schemeClr>
                </a:solidFill>
              </a:rPr>
              <a:t>      </a:t>
            </a:r>
            <a:r>
              <a:rPr lang="en-US" altLang="ja-JP" sz="1600" dirty="0" err="1">
                <a:solidFill>
                  <a:schemeClr val="bg1">
                    <a:lumMod val="50000"/>
                  </a:schemeClr>
                </a:solidFill>
              </a:rPr>
              <a:t>si.scf.cg.out</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al.scf.david.in</a:t>
            </a:r>
            <a:r>
              <a:rPr lang="en-US" altLang="ja-JP" sz="1600" dirty="0">
                <a:solidFill>
                  <a:schemeClr val="bg1">
                    <a:lumMod val="50000"/>
                  </a:schemeClr>
                </a:solidFill>
              </a:rPr>
              <a:t>    </a:t>
            </a:r>
            <a:r>
              <a:rPr lang="en-US" altLang="ja-JP" sz="1600" dirty="0" err="1">
                <a:solidFill>
                  <a:schemeClr val="bg1">
                    <a:lumMod val="50000"/>
                  </a:schemeClr>
                </a:solidFill>
              </a:rPr>
              <a:t>cu.scf.david.in</a:t>
            </a:r>
            <a:r>
              <a:rPr lang="en-US" altLang="ja-JP" sz="1600" dirty="0">
                <a:solidFill>
                  <a:schemeClr val="bg1">
                    <a:lumMod val="50000"/>
                  </a:schemeClr>
                </a:solidFill>
              </a:rPr>
              <a:t>    </a:t>
            </a:r>
            <a:r>
              <a:rPr lang="en-US" altLang="ja-JP" sz="1600" dirty="0" err="1">
                <a:solidFill>
                  <a:schemeClr val="bg1">
                    <a:lumMod val="50000"/>
                  </a:schemeClr>
                </a:solidFill>
              </a:rPr>
              <a:t>ni.scf.david.in</a:t>
            </a:r>
            <a:r>
              <a:rPr lang="en-US" altLang="ja-JP" sz="1600" dirty="0">
                <a:solidFill>
                  <a:schemeClr val="bg1">
                    <a:lumMod val="50000"/>
                  </a:schemeClr>
                </a:solidFill>
              </a:rPr>
              <a:t>    </a:t>
            </a:r>
            <a:r>
              <a:rPr lang="en-US" altLang="ja-JP" sz="1600" dirty="0" err="1">
                <a:solidFill>
                  <a:schemeClr val="bg1">
                    <a:lumMod val="50000"/>
                  </a:schemeClr>
                </a:solidFill>
              </a:rPr>
              <a:t>si.scf.david.in</a:t>
            </a:r>
            <a:endParaRPr lang="en-US" altLang="ja-JP" sz="1600" dirty="0">
              <a:solidFill>
                <a:schemeClr val="bg1">
                  <a:lumMod val="50000"/>
                </a:schemeClr>
              </a:solidFill>
            </a:endParaRPr>
          </a:p>
          <a:p>
            <a:pPr marL="400050" lvl="1" indent="0">
              <a:buNone/>
            </a:pPr>
            <a:r>
              <a:rPr lang="en-US" altLang="ja-JP" sz="1600" dirty="0" err="1">
                <a:solidFill>
                  <a:schemeClr val="bg1">
                    <a:lumMod val="50000"/>
                  </a:schemeClr>
                </a:solidFill>
              </a:rPr>
              <a:t>al.scf.david.out</a:t>
            </a:r>
            <a:r>
              <a:rPr lang="en-US" altLang="ja-JP" sz="1600" dirty="0">
                <a:solidFill>
                  <a:schemeClr val="bg1">
                    <a:lumMod val="50000"/>
                  </a:schemeClr>
                </a:solidFill>
              </a:rPr>
              <a:t>   </a:t>
            </a:r>
            <a:r>
              <a:rPr lang="en-US" altLang="ja-JP" sz="1600" dirty="0" err="1">
                <a:solidFill>
                  <a:schemeClr val="bg1">
                    <a:lumMod val="50000"/>
                  </a:schemeClr>
                </a:solidFill>
              </a:rPr>
              <a:t>cu.scf.david.out</a:t>
            </a:r>
            <a:r>
              <a:rPr lang="en-US" altLang="ja-JP" sz="1600" dirty="0">
                <a:solidFill>
                  <a:schemeClr val="bg1">
                    <a:lumMod val="50000"/>
                  </a:schemeClr>
                </a:solidFill>
              </a:rPr>
              <a:t>   </a:t>
            </a:r>
            <a:r>
              <a:rPr lang="en-US" altLang="ja-JP" sz="1600" dirty="0" err="1">
                <a:solidFill>
                  <a:schemeClr val="bg1">
                    <a:lumMod val="50000"/>
                  </a:schemeClr>
                </a:solidFill>
              </a:rPr>
              <a:t>ni.scf.david.out</a:t>
            </a:r>
            <a:r>
              <a:rPr lang="en-US" altLang="ja-JP" sz="1600" dirty="0">
                <a:solidFill>
                  <a:schemeClr val="bg1">
                    <a:lumMod val="50000"/>
                  </a:schemeClr>
                </a:solidFill>
              </a:rPr>
              <a:t>   </a:t>
            </a:r>
            <a:r>
              <a:rPr lang="en-US" altLang="ja-JP" sz="1600" dirty="0" err="1">
                <a:solidFill>
                  <a:schemeClr val="bg1">
                    <a:lumMod val="50000"/>
                  </a:schemeClr>
                </a:solidFill>
              </a:rPr>
              <a:t>si.scf.david.out</a:t>
            </a:r>
            <a:br>
              <a:rPr lang="en-US" altLang="ja-JP" sz="1600" dirty="0">
                <a:solidFill>
                  <a:schemeClr val="bg1">
                    <a:lumMod val="50000"/>
                  </a:schemeClr>
                </a:solidFill>
              </a:rPr>
            </a:br>
            <a:r>
              <a:rPr lang="ja-JP" altLang="en-US" sz="2000" u="sng"/>
              <a:t>この</a:t>
            </a:r>
            <a:r>
              <a:rPr lang="ja-JP" altLang="en-US" sz="2000" u="sng" dirty="0"/>
              <a:t>中で、今回　</a:t>
            </a:r>
            <a:r>
              <a:rPr lang="en-US" altLang="ja-JP" sz="2000" u="sng" dirty="0" err="1"/>
              <a:t>al.scf.cg.in</a:t>
            </a:r>
            <a:r>
              <a:rPr lang="en-US" altLang="ja-JP" sz="2000" u="sng" dirty="0"/>
              <a:t> </a:t>
            </a:r>
            <a:r>
              <a:rPr lang="ja-JP" altLang="en-US" sz="2000" u="sng" dirty="0"/>
              <a:t>を計算する。</a:t>
            </a:r>
            <a:endParaRPr lang="en-US" altLang="ja-JP" sz="2000" u="sng" dirty="0"/>
          </a:p>
          <a:p>
            <a:r>
              <a:rPr lang="ja-JP" altLang="en-US" sz="2400" dirty="0"/>
              <a:t>計算する物質の確認（可視化）</a:t>
            </a:r>
            <a:br>
              <a:rPr lang="en-US" altLang="en-US" sz="2400" dirty="0"/>
            </a:br>
            <a:r>
              <a:rPr lang="ja-JP" altLang="en-US" sz="2400"/>
              <a:t>　</a:t>
            </a:r>
            <a:r>
              <a:rPr lang="en-US" altLang="ja-JP" sz="2000" dirty="0"/>
              <a:t>$ </a:t>
            </a:r>
            <a:r>
              <a:rPr lang="en-US" altLang="ja-JP" sz="2000" dirty="0" err="1"/>
              <a:t>xcrysden</a:t>
            </a:r>
            <a:r>
              <a:rPr lang="en-US" altLang="ja-JP" sz="2000" dirty="0"/>
              <a:t> --</a:t>
            </a:r>
            <a:r>
              <a:rPr lang="en-US" altLang="ja-JP" sz="2000" dirty="0" err="1"/>
              <a:t>pwi</a:t>
            </a:r>
            <a:r>
              <a:rPr lang="en-US" altLang="ja-JP" sz="2000" dirty="0"/>
              <a:t> </a:t>
            </a:r>
            <a:r>
              <a:rPr lang="en-US" altLang="ja-JP" sz="2000" dirty="0" err="1"/>
              <a:t>al.scf.cg.in</a:t>
            </a:r>
            <a:endParaRPr lang="en-US" altLang="en-US" sz="24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36</a:t>
            </a:fld>
            <a:endParaRPr kumimoji="1" lang="ja-JP" altLang="en-US"/>
          </a:p>
        </p:txBody>
      </p:sp>
      <p:pic>
        <p:nvPicPr>
          <p:cNvPr id="4" name="図 3" descr="スクリーンショット 2018-03-17 22.3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064" y="3989391"/>
            <a:ext cx="2762250" cy="2832100"/>
          </a:xfrm>
          <a:prstGeom prst="rect">
            <a:avLst/>
          </a:prstGeom>
        </p:spPr>
      </p:pic>
      <p:sp>
        <p:nvSpPr>
          <p:cNvPr id="7" name="正方形/長方形 6"/>
          <p:cNvSpPr/>
          <p:nvPr/>
        </p:nvSpPr>
        <p:spPr>
          <a:xfrm>
            <a:off x="6141943" y="5410201"/>
            <a:ext cx="1460500" cy="1905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80719" y="6541029"/>
            <a:ext cx="239183" cy="174625"/>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3897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の実行（２）</a:t>
            </a:r>
            <a:endParaRPr kumimoji="1" lang="ja-JP" altLang="en-US"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37</a:t>
            </a:fld>
            <a:endParaRPr kumimoji="1" lang="ja-JP" altLang="en-US"/>
          </a:p>
        </p:txBody>
      </p:sp>
      <p:pic>
        <p:nvPicPr>
          <p:cNvPr id="7" name="図 6" descr="スクリーンショット 2018-03-17 22.38.08.png"/>
          <p:cNvPicPr>
            <a:picLocks noChangeAspect="1"/>
          </p:cNvPicPr>
          <p:nvPr/>
        </p:nvPicPr>
        <p:blipFill rotWithShape="1">
          <a:blip r:embed="rId2">
            <a:extLst>
              <a:ext uri="{28A0092B-C50C-407E-A947-70E740481C1C}">
                <a14:useLocalDpi xmlns:a14="http://schemas.microsoft.com/office/drawing/2010/main" val="0"/>
              </a:ext>
            </a:extLst>
          </a:blip>
          <a:srcRect b="15802"/>
          <a:stretch/>
        </p:blipFill>
        <p:spPr>
          <a:xfrm>
            <a:off x="192358" y="890308"/>
            <a:ext cx="6253200" cy="5774267"/>
          </a:xfrm>
          <a:prstGeom prst="rect">
            <a:avLst/>
          </a:prstGeom>
        </p:spPr>
      </p:pic>
      <p:sp>
        <p:nvSpPr>
          <p:cNvPr id="8" name="テキスト ボックス 7"/>
          <p:cNvSpPr txBox="1"/>
          <p:nvPr/>
        </p:nvSpPr>
        <p:spPr>
          <a:xfrm>
            <a:off x="6705599" y="890308"/>
            <a:ext cx="1981201" cy="1015663"/>
          </a:xfrm>
          <a:prstGeom prst="rect">
            <a:avLst/>
          </a:prstGeom>
          <a:noFill/>
        </p:spPr>
        <p:txBody>
          <a:bodyPr wrap="square" rtlCol="0">
            <a:spAutoFit/>
          </a:bodyPr>
          <a:lstStyle/>
          <a:p>
            <a:r>
              <a:rPr lang="en-US" altLang="ja-JP" sz="2000" dirty="0" err="1"/>
              <a:t>Xcrysden</a:t>
            </a:r>
            <a:r>
              <a:rPr lang="ja-JP" altLang="en-US" sz="2000" dirty="0"/>
              <a:t>で</a:t>
            </a:r>
            <a:br>
              <a:rPr lang="en-US" altLang="ja-JP" sz="2000" dirty="0"/>
            </a:br>
            <a:r>
              <a:rPr lang="ja-JP" altLang="en-US" sz="2000" dirty="0"/>
              <a:t>計算ターゲットを確認</a:t>
            </a:r>
            <a:endParaRPr kumimoji="1" lang="ja-JP" altLang="en-US" sz="2000" dirty="0"/>
          </a:p>
        </p:txBody>
      </p:sp>
    </p:spTree>
    <p:extLst>
      <p:ext uri="{BB962C8B-B14F-4D97-AF65-F5344CB8AC3E}">
        <p14:creationId xmlns:p14="http://schemas.microsoft.com/office/powerpoint/2010/main" val="84622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の実行（３）</a:t>
            </a:r>
            <a:endParaRPr kumimoji="1" lang="ja-JP" altLang="en-US" dirty="0"/>
          </a:p>
        </p:txBody>
      </p:sp>
      <p:sp>
        <p:nvSpPr>
          <p:cNvPr id="3" name="コンテンツ プレースホルダー 2"/>
          <p:cNvSpPr>
            <a:spLocks noGrp="1"/>
          </p:cNvSpPr>
          <p:nvPr>
            <p:ph idx="1"/>
          </p:nvPr>
        </p:nvSpPr>
        <p:spPr>
          <a:xfrm>
            <a:off x="457200" y="761963"/>
            <a:ext cx="8229600" cy="6417769"/>
          </a:xfrm>
        </p:spPr>
        <p:txBody>
          <a:bodyPr>
            <a:normAutofit/>
          </a:bodyPr>
          <a:lstStyle/>
          <a:p>
            <a:r>
              <a:rPr lang="en-US" altLang="ja-JP" sz="2000" dirty="0" err="1"/>
              <a:t>al.scf.cg.in</a:t>
            </a:r>
            <a:r>
              <a:rPr lang="en-US" altLang="ja-JP" sz="2000" dirty="0"/>
              <a:t> </a:t>
            </a:r>
            <a:r>
              <a:rPr lang="ja-JP" altLang="en-US" sz="2000" dirty="0"/>
              <a:t>の実行</a:t>
            </a:r>
            <a:br>
              <a:rPr lang="en-US" altLang="en-US" sz="2400" dirty="0"/>
            </a:br>
            <a:r>
              <a:rPr lang="ja-JP" altLang="en-US" sz="2400"/>
              <a:t>　</a:t>
            </a:r>
            <a:r>
              <a:rPr lang="en-US" altLang="ja-JP" sz="2000" dirty="0"/>
              <a:t>$ </a:t>
            </a:r>
            <a:r>
              <a:rPr lang="en-US" altLang="en-US" sz="2000" dirty="0" err="1"/>
              <a:t>pw.x</a:t>
            </a:r>
            <a:r>
              <a:rPr lang="en-US" altLang="en-US" sz="2000" dirty="0"/>
              <a:t> &lt; </a:t>
            </a:r>
            <a:r>
              <a:rPr lang="en-US" altLang="en-US" sz="2000" dirty="0" err="1"/>
              <a:t>al.scf.cg.in</a:t>
            </a:r>
            <a:r>
              <a:rPr lang="en-US" altLang="en-US" sz="2000" dirty="0"/>
              <a:t> </a:t>
            </a:r>
            <a:br>
              <a:rPr lang="en-US" altLang="en-US" sz="2000" dirty="0"/>
            </a:br>
            <a:r>
              <a:rPr lang="en-US" altLang="en-US" sz="2000" dirty="0"/>
              <a:t>﻿</a:t>
            </a:r>
            <a:r>
              <a:rPr lang="en-US" altLang="en-US" sz="1800" dirty="0">
                <a:solidFill>
                  <a:srgbClr val="7F7F7F"/>
                </a:solidFill>
              </a:rPr>
              <a:t>Program PWSCF v.6.3 starts on 27Mar2019 at 14: 0:53 </a:t>
            </a:r>
            <a:br>
              <a:rPr lang="en-US" altLang="en-US" sz="1800" dirty="0">
                <a:solidFill>
                  <a:srgbClr val="7F7F7F"/>
                </a:solidFill>
              </a:rPr>
            </a:br>
            <a:br>
              <a:rPr lang="en-US" altLang="en-US" sz="1800" dirty="0">
                <a:solidFill>
                  <a:srgbClr val="7F7F7F"/>
                </a:solidFill>
              </a:rPr>
            </a:br>
            <a:r>
              <a:rPr lang="en-US" altLang="en-US" sz="1800" dirty="0">
                <a:solidFill>
                  <a:srgbClr val="7F7F7F"/>
                </a:solidFill>
              </a:rPr>
              <a:t>This program is part of the open-source Quantum ESPRESSO suite</a:t>
            </a:r>
            <a:br>
              <a:rPr lang="en-US" altLang="en-US" sz="1800" dirty="0">
                <a:solidFill>
                  <a:srgbClr val="7F7F7F"/>
                </a:solidFill>
              </a:rPr>
            </a:br>
            <a:r>
              <a:rPr lang="is-IS" altLang="en-US" sz="1800" dirty="0">
                <a:solidFill>
                  <a:srgbClr val="7F7F7F"/>
                </a:solidFill>
              </a:rPr>
              <a:t>…</a:t>
            </a:r>
            <a:br>
              <a:rPr lang="en-US" altLang="en-US" sz="1800" dirty="0">
                <a:solidFill>
                  <a:srgbClr val="7F7F7F"/>
                </a:solidFill>
              </a:rPr>
            </a:br>
            <a:r>
              <a:rPr lang="en-US" altLang="en-US" sz="1800" dirty="0">
                <a:solidFill>
                  <a:srgbClr val="7F7F7F"/>
                </a:solidFill>
              </a:rPr>
              <a:t>=------------------------------------------------------------------------------=</a:t>
            </a:r>
            <a:br>
              <a:rPr lang="en-US" altLang="en-US" sz="1800" dirty="0">
                <a:solidFill>
                  <a:srgbClr val="7F7F7F"/>
                </a:solidFill>
              </a:rPr>
            </a:br>
            <a:r>
              <a:rPr lang="en-US" altLang="en-US" sz="1800" dirty="0">
                <a:solidFill>
                  <a:srgbClr val="7F7F7F"/>
                </a:solidFill>
              </a:rPr>
              <a:t>   JOB DONE.</a:t>
            </a:r>
            <a:br>
              <a:rPr lang="en-US" altLang="en-US" sz="1800" dirty="0">
                <a:solidFill>
                  <a:srgbClr val="7F7F7F"/>
                </a:solidFill>
              </a:rPr>
            </a:br>
            <a:r>
              <a:rPr lang="en-US" altLang="en-US" sz="1800" dirty="0">
                <a:solidFill>
                  <a:srgbClr val="7F7F7F"/>
                </a:solidFill>
              </a:rPr>
              <a:t>=------------------------------------------------------------------------------=</a:t>
            </a:r>
          </a:p>
          <a:p>
            <a:r>
              <a:rPr lang="ja-JP" altLang="en-US" sz="2000" dirty="0">
                <a:solidFill>
                  <a:srgbClr val="000000"/>
                </a:solidFill>
              </a:rPr>
              <a:t>ログファイル（標準出力）の内容の確認</a:t>
            </a:r>
            <a:br>
              <a:rPr lang="en-US" altLang="ja-JP" sz="2000" dirty="0">
                <a:solidFill>
                  <a:srgbClr val="000000"/>
                </a:solidFill>
              </a:rPr>
            </a:br>
            <a:r>
              <a:rPr lang="is-IS" altLang="en-US" sz="1800" dirty="0">
                <a:solidFill>
                  <a:srgbClr val="7F7F7F"/>
                </a:solidFill>
              </a:rPr>
              <a:t>…</a:t>
            </a:r>
            <a:br>
              <a:rPr lang="en-US" altLang="en-US" sz="1800" dirty="0">
                <a:solidFill>
                  <a:srgbClr val="7F7F7F"/>
                </a:solidFill>
              </a:rPr>
            </a:br>
            <a:r>
              <a:rPr lang="en-US" altLang="en-US" sz="1800" dirty="0">
                <a:solidFill>
                  <a:srgbClr val="7F7F7F"/>
                </a:solidFill>
              </a:rPr>
              <a:t>the Fermi energy is     8.2612 </a:t>
            </a:r>
            <a:r>
              <a:rPr lang="en-US" altLang="en-US" sz="1800" dirty="0" err="1">
                <a:solidFill>
                  <a:srgbClr val="7F7F7F"/>
                </a:solidFill>
              </a:rPr>
              <a:t>ev</a:t>
            </a:r>
            <a:br>
              <a:rPr lang="en-US" altLang="en-US" sz="1800" dirty="0">
                <a:solidFill>
                  <a:srgbClr val="7F7F7F"/>
                </a:solidFill>
              </a:rPr>
            </a:br>
            <a:r>
              <a:rPr lang="en-US" altLang="en-US" sz="1800" dirty="0">
                <a:solidFill>
                  <a:srgbClr val="7F7F7F"/>
                </a:solidFill>
              </a:rPr>
              <a:t>!    total energy              =      -4.18725738 Ry     </a:t>
            </a:r>
            <a:br>
              <a:rPr lang="en-US" altLang="en-US" sz="1800" dirty="0">
                <a:solidFill>
                  <a:srgbClr val="7F7F7F"/>
                </a:solidFill>
              </a:rPr>
            </a:br>
            <a:r>
              <a:rPr lang="en-US" altLang="en-US" sz="1800" dirty="0">
                <a:solidFill>
                  <a:srgbClr val="7F7F7F"/>
                </a:solidFill>
              </a:rPr>
              <a:t>Harris-Foulkes estimate   =      -4.18725730 Ry    </a:t>
            </a:r>
            <a:br>
              <a:rPr lang="en-US" altLang="en-US" sz="1800" dirty="0">
                <a:solidFill>
                  <a:srgbClr val="7F7F7F"/>
                </a:solidFill>
              </a:rPr>
            </a:br>
            <a:r>
              <a:rPr lang="en-US" altLang="en-US" sz="1800" dirty="0">
                <a:solidFill>
                  <a:srgbClr val="7F7F7F"/>
                </a:solidFill>
              </a:rPr>
              <a:t>estimated </a:t>
            </a:r>
            <a:r>
              <a:rPr lang="en-US" altLang="en-US" sz="1800" dirty="0" err="1">
                <a:solidFill>
                  <a:srgbClr val="7F7F7F"/>
                </a:solidFill>
              </a:rPr>
              <a:t>scf</a:t>
            </a:r>
            <a:r>
              <a:rPr lang="en-US" altLang="en-US" sz="1800" dirty="0">
                <a:solidFill>
                  <a:srgbClr val="7F7F7F"/>
                </a:solidFill>
              </a:rPr>
              <a:t> accuracy    &lt;       0.00000040 Ry</a:t>
            </a:r>
            <a:br>
              <a:rPr lang="en-US" altLang="en-US" sz="1800" dirty="0">
                <a:solidFill>
                  <a:srgbClr val="7F7F7F"/>
                </a:solidFill>
              </a:rPr>
            </a:br>
            <a:r>
              <a:rPr lang="is-IS" altLang="en-US" sz="1800" dirty="0">
                <a:solidFill>
                  <a:srgbClr val="7F7F7F"/>
                </a:solidFill>
              </a:rPr>
              <a:t>…</a:t>
            </a:r>
            <a:br>
              <a:rPr lang="en-US" altLang="en-US" sz="1800" dirty="0">
                <a:solidFill>
                  <a:srgbClr val="7F7F7F"/>
                </a:solidFill>
              </a:rPr>
            </a:br>
            <a:r>
              <a:rPr lang="en-US" altLang="en-US" sz="1800" dirty="0">
                <a:solidFill>
                  <a:srgbClr val="7F7F7F"/>
                </a:solidFill>
              </a:rPr>
              <a:t>﻿convergence has been achieved in   3 iterations</a:t>
            </a:r>
            <a:br>
              <a:rPr lang="en-US" altLang="en-US" sz="1800" dirty="0">
                <a:solidFill>
                  <a:srgbClr val="000000"/>
                </a:solidFill>
              </a:rPr>
            </a:br>
            <a:r>
              <a:rPr lang="is-IS" altLang="en-US" sz="1800" dirty="0">
                <a:solidFill>
                  <a:srgbClr val="7F7F7F"/>
                </a:solidFill>
              </a:rPr>
              <a:t>…</a:t>
            </a:r>
            <a:endParaRPr lang="en-US" altLang="en-US" sz="1800" dirty="0">
              <a:solidFill>
                <a:srgbClr val="000000"/>
              </a:solidFill>
            </a:endParaRPr>
          </a:p>
          <a:p>
            <a:r>
              <a:rPr lang="ja-JP" altLang="en-US" sz="2000">
                <a:solidFill>
                  <a:srgbClr val="000000"/>
                </a:solidFill>
              </a:rPr>
              <a:t>リファレンスデータ（</a:t>
            </a:r>
            <a:r>
              <a:rPr lang="en-US" altLang="ja-JP" sz="2000" dirty="0">
                <a:solidFill>
                  <a:srgbClr val="000000"/>
                </a:solidFill>
              </a:rPr>
              <a:t>reference/</a:t>
            </a:r>
            <a:r>
              <a:rPr lang="en-US" altLang="ja-JP" sz="2000" dirty="0" err="1">
                <a:solidFill>
                  <a:srgbClr val="000000"/>
                </a:solidFill>
              </a:rPr>
              <a:t>al.scf.cg.out</a:t>
            </a:r>
            <a:r>
              <a:rPr lang="en-US" altLang="ja-JP" sz="2000" dirty="0">
                <a:solidFill>
                  <a:srgbClr val="000000"/>
                </a:solidFill>
              </a:rPr>
              <a:t> </a:t>
            </a:r>
            <a:r>
              <a:rPr lang="ja-JP" altLang="en-US" sz="2000" dirty="0">
                <a:solidFill>
                  <a:srgbClr val="000000"/>
                </a:solidFill>
              </a:rPr>
              <a:t>）との比較</a:t>
            </a:r>
            <a:endParaRPr lang="en-US" altLang="en-US" sz="2000" dirty="0">
              <a:solidFill>
                <a:srgbClr val="000000"/>
              </a:solidFill>
            </a:endParaRPr>
          </a:p>
        </p:txBody>
      </p:sp>
      <p:sp>
        <p:nvSpPr>
          <p:cNvPr id="15" name="テキスト ボックス 14"/>
          <p:cNvSpPr txBox="1"/>
          <p:nvPr/>
        </p:nvSpPr>
        <p:spPr>
          <a:xfrm>
            <a:off x="7001495" y="2466051"/>
            <a:ext cx="1983755" cy="1323439"/>
          </a:xfrm>
          <a:prstGeom prst="rect">
            <a:avLst/>
          </a:prstGeom>
          <a:solidFill>
            <a:schemeClr val="bg1"/>
          </a:solidFill>
          <a:ln w="25400">
            <a:solidFill>
              <a:srgbClr val="FF0000"/>
            </a:solidFill>
          </a:ln>
        </p:spPr>
        <p:txBody>
          <a:bodyPr wrap="square" rtlCol="0">
            <a:spAutoFit/>
          </a:bodyPr>
          <a:lstStyle/>
          <a:p>
            <a:r>
              <a:rPr kumimoji="1" lang="ja-JP" altLang="en-US" sz="2000" dirty="0">
                <a:solidFill>
                  <a:srgbClr val="000000"/>
                </a:solidFill>
              </a:rPr>
              <a:t>エラーメッセージ</a:t>
            </a:r>
            <a:r>
              <a:rPr kumimoji="1" lang="ja-JP" altLang="en-US" sz="2000">
                <a:solidFill>
                  <a:srgbClr val="000000"/>
                </a:solidFill>
              </a:rPr>
              <a:t>なしで</a:t>
            </a:r>
            <a:r>
              <a:rPr lang="ja-JP" altLang="en-US" sz="2000">
                <a:solidFill>
                  <a:srgbClr val="000000"/>
                </a:solidFill>
              </a:rPr>
              <a:t>これ</a:t>
            </a:r>
            <a:r>
              <a:rPr lang="ja-JP" altLang="en-US" sz="2000" dirty="0">
                <a:solidFill>
                  <a:srgbClr val="000000"/>
                </a:solidFill>
              </a:rPr>
              <a:t>がが</a:t>
            </a:r>
            <a:r>
              <a:rPr lang="ja-JP" altLang="en-US" sz="2000">
                <a:solidFill>
                  <a:srgbClr val="000000"/>
                </a:solidFill>
              </a:rPr>
              <a:t>表示されれば</a:t>
            </a:r>
            <a:r>
              <a:rPr kumimoji="1" lang="ja-JP" altLang="en-US" sz="2000">
                <a:solidFill>
                  <a:srgbClr val="000000"/>
                </a:solidFill>
              </a:rPr>
              <a:t>正常</a:t>
            </a:r>
            <a:r>
              <a:rPr kumimoji="1" lang="ja-JP" altLang="en-US" sz="2000" dirty="0">
                <a:solidFill>
                  <a:srgbClr val="000000"/>
                </a:solidFill>
              </a:rPr>
              <a:t>終了</a:t>
            </a:r>
          </a:p>
        </p:txBody>
      </p:sp>
      <p:sp>
        <p:nvSpPr>
          <p:cNvPr id="5" name="正方形/長方形 4"/>
          <p:cNvSpPr/>
          <p:nvPr/>
        </p:nvSpPr>
        <p:spPr>
          <a:xfrm>
            <a:off x="936348" y="2835947"/>
            <a:ext cx="1403098" cy="320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38</a:t>
            </a:fld>
            <a:endParaRPr kumimoji="1" lang="ja-JP" altLang="en-US"/>
          </a:p>
        </p:txBody>
      </p:sp>
      <p:sp>
        <p:nvSpPr>
          <p:cNvPr id="8" name="テキスト ボックス 7"/>
          <p:cNvSpPr txBox="1"/>
          <p:nvPr/>
        </p:nvSpPr>
        <p:spPr>
          <a:xfrm>
            <a:off x="5626120" y="4135744"/>
            <a:ext cx="2750750" cy="400110"/>
          </a:xfrm>
          <a:prstGeom prst="rect">
            <a:avLst/>
          </a:prstGeom>
          <a:solidFill>
            <a:schemeClr val="bg1"/>
          </a:solidFill>
          <a:ln w="25400">
            <a:solidFill>
              <a:srgbClr val="0070C0"/>
            </a:solidFill>
          </a:ln>
        </p:spPr>
        <p:txBody>
          <a:bodyPr wrap="square" rtlCol="0">
            <a:spAutoFit/>
          </a:bodyPr>
          <a:lstStyle/>
          <a:p>
            <a:r>
              <a:rPr lang="en-US" altLang="en-US" sz="2000" dirty="0">
                <a:solidFill>
                  <a:srgbClr val="000000"/>
                </a:solidFill>
              </a:rPr>
              <a:t>エネルギーの</a:t>
            </a:r>
            <a:r>
              <a:rPr lang="ja-JP" altLang="en-US" sz="2000" dirty="0">
                <a:solidFill>
                  <a:srgbClr val="000000"/>
                </a:solidFill>
              </a:rPr>
              <a:t>値の</a:t>
            </a:r>
            <a:r>
              <a:rPr lang="en-US" altLang="en-US" sz="2000" dirty="0">
                <a:solidFill>
                  <a:srgbClr val="000000"/>
                </a:solidFill>
              </a:rPr>
              <a:t>確認</a:t>
            </a:r>
            <a:endParaRPr kumimoji="1" lang="ja-JP" altLang="en-US" sz="2000" dirty="0">
              <a:solidFill>
                <a:srgbClr val="000000"/>
              </a:solidFill>
            </a:endParaRPr>
          </a:p>
        </p:txBody>
      </p:sp>
      <p:sp>
        <p:nvSpPr>
          <p:cNvPr id="9" name="正方形/長方形 8">
            <a:extLst>
              <a:ext uri="{FF2B5EF4-FFF2-40B4-BE49-F238E27FC236}">
                <a16:creationId xmlns:a16="http://schemas.microsoft.com/office/drawing/2014/main" id="{CFC9E40E-28B7-7240-A9BB-4E9863509B55}"/>
              </a:ext>
            </a:extLst>
          </p:cNvPr>
          <p:cNvSpPr/>
          <p:nvPr/>
        </p:nvSpPr>
        <p:spPr>
          <a:xfrm>
            <a:off x="817285" y="4043975"/>
            <a:ext cx="4326215" cy="642326"/>
          </a:xfrm>
          <a:prstGeom prst="rect">
            <a:avLst/>
          </a:prstGeom>
          <a:noFill/>
          <a:ln w="317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6675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の実行（４）</a:t>
            </a:r>
            <a:endParaRPr kumimoji="1" lang="ja-JP" altLang="en-US" dirty="0"/>
          </a:p>
        </p:txBody>
      </p:sp>
      <p:sp>
        <p:nvSpPr>
          <p:cNvPr id="3" name="コンテンツ プレースホルダー 2"/>
          <p:cNvSpPr>
            <a:spLocks noGrp="1"/>
          </p:cNvSpPr>
          <p:nvPr>
            <p:ph idx="1"/>
          </p:nvPr>
        </p:nvSpPr>
        <p:spPr>
          <a:xfrm>
            <a:off x="457200" y="761964"/>
            <a:ext cx="8229600" cy="6096036"/>
          </a:xfrm>
        </p:spPr>
        <p:txBody>
          <a:bodyPr>
            <a:normAutofit/>
          </a:bodyPr>
          <a:lstStyle/>
          <a:p>
            <a:r>
              <a:rPr lang="en-US" altLang="ja-JP" sz="2400" dirty="0"/>
              <a:t>MPI</a:t>
            </a:r>
            <a:r>
              <a:rPr lang="ja-JP" altLang="en-US" sz="2400" dirty="0"/>
              <a:t>プロセス数</a:t>
            </a:r>
            <a:r>
              <a:rPr lang="en-US" altLang="ja-JP" sz="2400" dirty="0"/>
              <a:t>=4 </a:t>
            </a:r>
            <a:r>
              <a:rPr lang="ja-JP" altLang="en-US" sz="2400" dirty="0"/>
              <a:t>での実行</a:t>
            </a:r>
            <a:br>
              <a:rPr lang="en-US" altLang="ja-JP" sz="2400" dirty="0"/>
            </a:br>
            <a:r>
              <a:rPr lang="ja-JP" altLang="en-US" sz="2400"/>
              <a:t>　</a:t>
            </a:r>
            <a:r>
              <a:rPr lang="en-US" altLang="ja-JP" sz="2000" dirty="0"/>
              <a:t>$ </a:t>
            </a:r>
            <a:r>
              <a:rPr lang="en-US" altLang="ja-JP" sz="2000" dirty="0" err="1"/>
              <a:t>mpirun</a:t>
            </a:r>
            <a:r>
              <a:rPr lang="en-US" altLang="ja-JP" sz="2000" dirty="0"/>
              <a:t> -n 4 </a:t>
            </a:r>
            <a:r>
              <a:rPr lang="en-US" altLang="ja-JP" sz="2000" dirty="0" err="1"/>
              <a:t>pw.x</a:t>
            </a:r>
            <a:r>
              <a:rPr lang="en-US" altLang="ja-JP" sz="2000" dirty="0"/>
              <a:t> &lt; </a:t>
            </a:r>
            <a:r>
              <a:rPr lang="en-US" altLang="ja-JP" sz="2000" dirty="0" err="1"/>
              <a:t>al.scf.cg.in</a:t>
            </a:r>
            <a:br>
              <a:rPr lang="en-US" altLang="ja-JP" sz="2000" dirty="0"/>
            </a:br>
            <a:r>
              <a:rPr lang="en-US" altLang="ja-JP" sz="2000" dirty="0">
                <a:solidFill>
                  <a:schemeClr val="tx1">
                    <a:lumMod val="50000"/>
                    <a:lumOff val="50000"/>
                  </a:schemeClr>
                </a:solidFill>
              </a:rPr>
              <a:t>Program PWSCF v.6.3 starts on 27Mar2019 at 14: 0:53 </a:t>
            </a:r>
            <a:br>
              <a:rPr lang="en-US" altLang="ja-JP" sz="2000" dirty="0">
                <a:solidFill>
                  <a:srgbClr val="7F7F7F"/>
                </a:solidFill>
              </a:rPr>
            </a:br>
            <a:r>
              <a:rPr lang="is-IS" altLang="ja-JP" sz="2000" dirty="0">
                <a:solidFill>
                  <a:srgbClr val="7F7F7F"/>
                </a:solidFill>
              </a:rPr>
              <a:t>…</a:t>
            </a:r>
            <a:br>
              <a:rPr lang="en-US" altLang="ja-JP" sz="2000" dirty="0">
                <a:solidFill>
                  <a:srgbClr val="7F7F7F"/>
                </a:solidFill>
              </a:rPr>
            </a:br>
            <a:r>
              <a:rPr lang="en-US" altLang="ja-JP" sz="2000" dirty="0">
                <a:solidFill>
                  <a:srgbClr val="7F7F7F"/>
                </a:solidFill>
              </a:rPr>
              <a:t>Parallel version (MPI), running on     </a:t>
            </a:r>
            <a:r>
              <a:rPr lang="en-US" altLang="ja-JP" sz="2000" dirty="0">
                <a:solidFill>
                  <a:srgbClr val="FF0000"/>
                </a:solidFill>
              </a:rPr>
              <a:t>4</a:t>
            </a:r>
            <a:r>
              <a:rPr lang="en-US" altLang="ja-JP" sz="2000" dirty="0">
                <a:solidFill>
                  <a:srgbClr val="7F7F7F"/>
                </a:solidFill>
              </a:rPr>
              <a:t> processors    </a:t>
            </a:r>
            <a:br>
              <a:rPr lang="en-US" altLang="ja-JP" sz="2000" dirty="0">
                <a:solidFill>
                  <a:srgbClr val="7F7F7F"/>
                </a:solidFill>
              </a:rPr>
            </a:br>
            <a:r>
              <a:rPr lang="en-US" altLang="ja-JP" sz="2000" dirty="0">
                <a:solidFill>
                  <a:srgbClr val="7F7F7F"/>
                </a:solidFill>
              </a:rPr>
              <a:t>R &amp; G space division:  proc/</a:t>
            </a:r>
            <a:r>
              <a:rPr lang="en-US" altLang="ja-JP" sz="2000" dirty="0" err="1">
                <a:solidFill>
                  <a:srgbClr val="7F7F7F"/>
                </a:solidFill>
              </a:rPr>
              <a:t>nbgrp</a:t>
            </a:r>
            <a:r>
              <a:rPr lang="en-US" altLang="ja-JP" sz="2000" dirty="0">
                <a:solidFill>
                  <a:srgbClr val="7F7F7F"/>
                </a:solidFill>
              </a:rPr>
              <a:t>/</a:t>
            </a:r>
            <a:r>
              <a:rPr lang="en-US" altLang="ja-JP" sz="2000" dirty="0" err="1">
                <a:solidFill>
                  <a:srgbClr val="7F7F7F"/>
                </a:solidFill>
              </a:rPr>
              <a:t>npool</a:t>
            </a:r>
            <a:r>
              <a:rPr lang="en-US" altLang="ja-JP" sz="2000" dirty="0">
                <a:solidFill>
                  <a:srgbClr val="7F7F7F"/>
                </a:solidFill>
              </a:rPr>
              <a:t>/</a:t>
            </a:r>
            <a:r>
              <a:rPr lang="en-US" altLang="ja-JP" sz="2000" dirty="0" err="1">
                <a:solidFill>
                  <a:srgbClr val="7F7F7F"/>
                </a:solidFill>
              </a:rPr>
              <a:t>nimage</a:t>
            </a:r>
            <a:r>
              <a:rPr lang="en-US" altLang="ja-JP" sz="2000" dirty="0">
                <a:solidFill>
                  <a:srgbClr val="7F7F7F"/>
                </a:solidFill>
              </a:rPr>
              <a:t> =       </a:t>
            </a:r>
            <a:r>
              <a:rPr lang="en-US" altLang="ja-JP" sz="2000" dirty="0">
                <a:solidFill>
                  <a:srgbClr val="FF0000"/>
                </a:solidFill>
              </a:rPr>
              <a:t>4</a:t>
            </a:r>
            <a:br>
              <a:rPr lang="en-US" altLang="ja-JP" sz="2000" dirty="0">
                <a:solidFill>
                  <a:srgbClr val="7F7F7F"/>
                </a:solidFill>
              </a:rPr>
            </a:br>
            <a:r>
              <a:rPr lang="is-IS" altLang="ja-JP" sz="2000" dirty="0">
                <a:solidFill>
                  <a:srgbClr val="7F7F7F"/>
                </a:solidFill>
              </a:rPr>
              <a:t>…</a:t>
            </a:r>
          </a:p>
        </p:txBody>
      </p:sp>
      <p:sp>
        <p:nvSpPr>
          <p:cNvPr id="5" name="テキスト ボックス 4"/>
          <p:cNvSpPr txBox="1"/>
          <p:nvPr/>
        </p:nvSpPr>
        <p:spPr>
          <a:xfrm>
            <a:off x="5666432" y="1004405"/>
            <a:ext cx="3291588" cy="400110"/>
          </a:xfrm>
          <a:prstGeom prst="rect">
            <a:avLst/>
          </a:prstGeom>
          <a:noFill/>
          <a:ln w="25400">
            <a:solidFill>
              <a:srgbClr val="0000FF"/>
            </a:solidFill>
          </a:ln>
        </p:spPr>
        <p:txBody>
          <a:bodyPr wrap="square" rtlCol="0">
            <a:spAutoFit/>
          </a:bodyPr>
          <a:lstStyle/>
          <a:p>
            <a:r>
              <a:rPr kumimoji="1" lang="ja-JP" altLang="en-US" sz="2000" dirty="0">
                <a:solidFill>
                  <a:srgbClr val="000000"/>
                </a:solidFill>
              </a:rPr>
              <a:t>マシンに４コア以上ある場合</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39</a:t>
            </a:fld>
            <a:endParaRPr kumimoji="1" lang="ja-JP" altLang="en-US"/>
          </a:p>
        </p:txBody>
      </p:sp>
    </p:spTree>
    <p:extLst>
      <p:ext uri="{BB962C8B-B14F-4D97-AF65-F5344CB8AC3E}">
        <p14:creationId xmlns:p14="http://schemas.microsoft.com/office/powerpoint/2010/main" val="303235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body" idx="1"/>
          </p:nvPr>
        </p:nvSpPr>
        <p:spPr>
          <a:xfrm>
            <a:off x="508992" y="1348382"/>
            <a:ext cx="8126016" cy="4608600"/>
          </a:xfrm>
          <a:prstGeom prst="rect">
            <a:avLst/>
          </a:prstGeom>
        </p:spPr>
        <p:txBody>
          <a:bodyPr/>
          <a:lstStyle/>
          <a:p>
            <a:pPr>
              <a:lnSpc>
                <a:spcPct val="120000"/>
              </a:lnSpc>
              <a:spcBef>
                <a:spcPts val="562"/>
              </a:spcBef>
            </a:pPr>
            <a:r>
              <a:rPr sz="1800" dirty="0">
                <a:latin typeface="MS PGothic" panose="020B0600070205080204" pitchFamily="34" charset="-128"/>
                <a:ea typeface="MS PGothic" panose="020B0600070205080204" pitchFamily="34" charset="-128"/>
              </a:rPr>
              <a:t>VirtualBox インストーラ: </a:t>
            </a:r>
            <a:r>
              <a:rPr lang="en-US" sz="1800" dirty="0">
                <a:solidFill>
                  <a:schemeClr val="tx1"/>
                </a:solidFill>
                <a:latin typeface="MS PGothic" panose="020B0600070205080204" pitchFamily="34" charset="-128"/>
                <a:ea typeface="MS PGothic" panose="020B0600070205080204" pitchFamily="34" charset="-128"/>
              </a:rPr>
              <a:t>VirtualBox-*-OSX.dmg</a:t>
            </a:r>
            <a:r>
              <a:rPr sz="1800" dirty="0">
                <a:solidFill>
                  <a:schemeClr val="tx1"/>
                </a:solidFill>
                <a:latin typeface="MS PGothic" panose="020B0600070205080204" pitchFamily="34" charset="-128"/>
                <a:ea typeface="MS PGothic" panose="020B0600070205080204" pitchFamily="34" charset="-128"/>
              </a:rPr>
              <a:t>, </a:t>
            </a:r>
            <a:r>
              <a:rPr lang="en-US" sz="1800" dirty="0">
                <a:solidFill>
                  <a:schemeClr val="tx1"/>
                </a:solidFill>
                <a:latin typeface="MS PGothic" panose="020B0600070205080204" pitchFamily="34" charset="-128"/>
                <a:ea typeface="MS PGothic" panose="020B0600070205080204" pitchFamily="34" charset="-128"/>
              </a:rPr>
              <a:t>VirtualBox-*-Win</a:t>
            </a:r>
            <a:r>
              <a:rPr sz="1800" dirty="0">
                <a:solidFill>
                  <a:schemeClr val="tx1"/>
                </a:solidFill>
                <a:latin typeface="MS PGothic" panose="020B0600070205080204" pitchFamily="34" charset="-128"/>
                <a:ea typeface="MS PGothic" panose="020B0600070205080204" pitchFamily="34" charset="-128"/>
              </a:rPr>
              <a:t>.exe</a:t>
            </a:r>
            <a:br>
              <a:rPr sz="1800" dirty="0">
                <a:latin typeface="MS PGothic" panose="020B0600070205080204" pitchFamily="34" charset="-128"/>
                <a:ea typeface="MS PGothic" panose="020B0600070205080204" pitchFamily="34" charset="-128"/>
              </a:rPr>
            </a:br>
            <a:r>
              <a:rPr sz="1800" dirty="0">
                <a:latin typeface="MS PGothic" panose="020B0600070205080204" pitchFamily="34" charset="-128"/>
                <a:ea typeface="MS PGothic" panose="020B0600070205080204" pitchFamily="34" charset="-128"/>
              </a:rPr>
              <a:t>(</a:t>
            </a:r>
            <a:r>
              <a:rPr sz="1800" dirty="0">
                <a:solidFill>
                  <a:srgbClr val="0070C0"/>
                </a:solidFill>
                <a:latin typeface="Calibri" panose="020F0502020204030204" pitchFamily="34" charset="0"/>
                <a:ea typeface="MS PGothic" panose="020B0600070205080204" pitchFamily="34" charset="-128"/>
                <a:cs typeface="Calibri" panose="020F0502020204030204" pitchFamily="34" charset="0"/>
              </a:rPr>
              <a:t>https://www.virtualbox.org/wiki/Downloads </a:t>
            </a:r>
            <a:r>
              <a:rPr sz="1800" dirty="0" err="1">
                <a:latin typeface="MS PGothic" panose="020B0600070205080204" pitchFamily="34" charset="-128"/>
                <a:ea typeface="MS PGothic" panose="020B0600070205080204" pitchFamily="34" charset="-128"/>
              </a:rPr>
              <a:t>からダウンロード可</a:t>
            </a:r>
            <a:r>
              <a:rPr sz="1800" dirty="0">
                <a:latin typeface="MS PGothic" panose="020B0600070205080204" pitchFamily="34" charset="-128"/>
                <a:ea typeface="MS PGothic" panose="020B0600070205080204" pitchFamily="34" charset="-128"/>
              </a:rPr>
              <a:t>)</a:t>
            </a:r>
          </a:p>
          <a:p>
            <a:pPr>
              <a:lnSpc>
                <a:spcPct val="120000"/>
              </a:lnSpc>
              <a:spcBef>
                <a:spcPts val="562"/>
              </a:spcBef>
            </a:pPr>
            <a:r>
              <a:rPr sz="1800" dirty="0">
                <a:latin typeface="MS PGothic" panose="020B0600070205080204" pitchFamily="34" charset="-128"/>
                <a:ea typeface="MS PGothic" panose="020B0600070205080204" pitchFamily="34" charset="-128"/>
              </a:rPr>
              <a:t>MateriApps LIVE! VitualBox 仮想ディスクイメージ: </a:t>
            </a:r>
            <a:r>
              <a:rPr lang="en-US" altLang="ja-JP" sz="1800" dirty="0" err="1">
                <a:solidFill>
                  <a:schemeClr val="tx1"/>
                </a:solidFill>
                <a:latin typeface="MS PGothic" panose="020B0600070205080204" pitchFamily="34" charset="-128"/>
                <a:ea typeface="MS PGothic" panose="020B0600070205080204" pitchFamily="34" charset="-128"/>
              </a:rPr>
              <a:t>MateriAppsLive</a:t>
            </a:r>
            <a:r>
              <a:rPr lang="en-US" altLang="ja-JP" sz="1800" dirty="0">
                <a:solidFill>
                  <a:schemeClr val="tx1"/>
                </a:solidFill>
                <a:latin typeface="MS PGothic" panose="020B0600070205080204" pitchFamily="34" charset="-128"/>
                <a:ea typeface="MS PGothic" panose="020B0600070205080204" pitchFamily="34" charset="-128"/>
              </a:rPr>
              <a:t>-*.ova</a:t>
            </a:r>
            <a:br>
              <a:rPr sz="1800" dirty="0">
                <a:latin typeface="MS PGothic" panose="020B0600070205080204" pitchFamily="34" charset="-128"/>
                <a:ea typeface="MS PGothic" panose="020B0600070205080204" pitchFamily="34" charset="-128"/>
              </a:rPr>
            </a:br>
            <a:r>
              <a:rPr sz="1800" dirty="0">
                <a:latin typeface="MS PGothic" panose="020B0600070205080204" pitchFamily="34" charset="-128"/>
                <a:ea typeface="MS PGothic" panose="020B0600070205080204" pitchFamily="34" charset="-128"/>
              </a:rPr>
              <a:t>(</a:t>
            </a:r>
            <a:r>
              <a:rPr sz="1800" dirty="0">
                <a:solidFill>
                  <a:srgbClr val="0070C0"/>
                </a:solidFill>
                <a:latin typeface="Calibri" panose="020F0502020204030204" pitchFamily="34" charset="0"/>
                <a:ea typeface="MS PGothic" panose="020B0600070205080204" pitchFamily="34" charset="-128"/>
                <a:cs typeface="Calibri" panose="020F0502020204030204" pitchFamily="34" charset="0"/>
              </a:rPr>
              <a:t>http://sourceforge.net/projects/materiappslive/files/ </a:t>
            </a:r>
            <a:r>
              <a:rPr sz="1800" dirty="0">
                <a:latin typeface="MS PGothic" panose="020B0600070205080204" pitchFamily="34" charset="-128"/>
                <a:ea typeface="MS PGothic" panose="020B0600070205080204" pitchFamily="34" charset="-128"/>
              </a:rPr>
              <a:t>からダウンロード可)</a:t>
            </a:r>
            <a:endParaRPr lang="en-US" sz="1800" dirty="0">
              <a:latin typeface="MS PGothic" panose="020B0600070205080204" pitchFamily="34" charset="-128"/>
              <a:ea typeface="MS PGothic" panose="020B0600070205080204" pitchFamily="34" charset="-128"/>
            </a:endParaRPr>
          </a:p>
          <a:p>
            <a:pPr>
              <a:lnSpc>
                <a:spcPct val="120000"/>
              </a:lnSpc>
              <a:spcBef>
                <a:spcPts val="562"/>
              </a:spcBef>
            </a:pPr>
            <a:r>
              <a:rPr lang="ja-JP" altLang="en-US" sz="1800">
                <a:latin typeface="MS PGothic" panose="020B0600070205080204" pitchFamily="34" charset="-128"/>
                <a:ea typeface="MS PGothic" panose="020B0600070205080204" pitchFamily="34" charset="-128"/>
              </a:rPr>
              <a:t>ドキュメント</a:t>
            </a:r>
            <a:r>
              <a:rPr lang="en-US" altLang="ja-JP" sz="1800" dirty="0">
                <a:latin typeface="MS PGothic" panose="020B0600070205080204" pitchFamily="34" charset="-128"/>
                <a:ea typeface="MS PGothic" panose="020B0600070205080204" pitchFamily="34" charset="-128"/>
              </a:rPr>
              <a:t>:</a:t>
            </a:r>
            <a:br>
              <a:rPr lang="en-US" altLang="ja-JP" sz="1800" dirty="0">
                <a:latin typeface="MS PGothic" panose="020B0600070205080204" pitchFamily="34" charset="-128"/>
                <a:ea typeface="MS PGothic" panose="020B0600070205080204" pitchFamily="34" charset="-128"/>
              </a:rPr>
            </a:br>
            <a:r>
              <a:rPr lang="en-US" altLang="ja-JP" sz="1800" dirty="0" err="1">
                <a:latin typeface="MS PGothic" panose="020B0600070205080204" pitchFamily="34" charset="-128"/>
                <a:ea typeface="MS PGothic" panose="020B0600070205080204" pitchFamily="34" charset="-128"/>
              </a:rPr>
              <a:t>README.html</a:t>
            </a:r>
            <a:r>
              <a:rPr lang="en-US" altLang="ja-JP" sz="1800" dirty="0">
                <a:latin typeface="MS PGothic" panose="020B0600070205080204" pitchFamily="34" charset="-128"/>
                <a:ea typeface="MS PGothic" panose="020B0600070205080204" pitchFamily="34" charset="-128"/>
              </a:rPr>
              <a:t>, README-</a:t>
            </a:r>
            <a:r>
              <a:rPr lang="en-US" altLang="ja-JP" sz="1800" dirty="0" err="1">
                <a:latin typeface="MS PGothic" panose="020B0600070205080204" pitchFamily="34" charset="-128"/>
                <a:ea typeface="MS PGothic" panose="020B0600070205080204" pitchFamily="34" charset="-128"/>
              </a:rPr>
              <a:t>en.html</a:t>
            </a:r>
            <a:br>
              <a:rPr lang="en-US" altLang="ja-JP" sz="1800" dirty="0">
                <a:latin typeface="MS PGothic" panose="020B0600070205080204" pitchFamily="34" charset="-128"/>
                <a:ea typeface="MS PGothic" panose="020B0600070205080204" pitchFamily="34" charset="-128"/>
              </a:rPr>
            </a:br>
            <a:r>
              <a:rPr lang="en-US" altLang="ja-JP" sz="1800" dirty="0">
                <a:solidFill>
                  <a:srgbClr val="0070C0"/>
                </a:solidFill>
                <a:latin typeface="Calibri" panose="020F0502020204030204" pitchFamily="34" charset="0"/>
                <a:ea typeface="MS PGothic" panose="020B0600070205080204" pitchFamily="34" charset="-128"/>
                <a:cs typeface="Calibri" panose="020F0502020204030204" pitchFamily="34" charset="0"/>
              </a:rPr>
              <a:t>https://github.com/cmsi/MateriAppsLive/wiki/MateriAppsLive-ova </a:t>
            </a:r>
          </a:p>
        </p:txBody>
      </p:sp>
      <p:sp>
        <p:nvSpPr>
          <p:cNvPr id="49" name="Shape 49"/>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50" name="Shape 50"/>
          <p:cNvSpPr>
            <a:spLocks noGrp="1"/>
          </p:cNvSpPr>
          <p:nvPr>
            <p:ph type="title"/>
          </p:nvPr>
        </p:nvSpPr>
        <p:spPr>
          <a:prstGeom prst="rect">
            <a:avLst/>
          </a:prstGeom>
        </p:spPr>
        <p:txBody>
          <a:bodyPr/>
          <a:lstStyle/>
          <a:p>
            <a:r>
              <a:rPr lang="ja-JP" altLang="en-US" dirty="0">
                <a:latin typeface="MS PGothic" panose="020B0600070205080204" pitchFamily="34" charset="-128"/>
                <a:ea typeface="MS PGothic" panose="020B0600070205080204" pitchFamily="34" charset="-128"/>
              </a:rPr>
              <a:t>必要な</a:t>
            </a:r>
            <a:r>
              <a:rPr lang="ja-JP" altLang="en-US">
                <a:latin typeface="MS PGothic" panose="020B0600070205080204" pitchFamily="34" charset="-128"/>
                <a:ea typeface="MS PGothic" panose="020B0600070205080204" pitchFamily="34" charset="-128"/>
              </a:rPr>
              <a:t>ファイルの準備</a:t>
            </a:r>
            <a:endParaRPr dirty="0">
              <a:latin typeface="MS PGothic" panose="020B0600070205080204" pitchFamily="34" charset="-128"/>
              <a:ea typeface="MS PGothic" panose="020B0600070205080204" pitchFamily="34" charset="-128"/>
            </a:endParaRPr>
          </a:p>
        </p:txBody>
      </p:sp>
      <p:sp>
        <p:nvSpPr>
          <p:cNvPr id="51" name="Shape 51"/>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52"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39344467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の実行（５）</a:t>
            </a:r>
            <a:endParaRPr kumimoji="1" lang="ja-JP" altLang="en-US" dirty="0"/>
          </a:p>
        </p:txBody>
      </p:sp>
      <p:sp>
        <p:nvSpPr>
          <p:cNvPr id="3" name="コンテンツ プレースホルダー 2"/>
          <p:cNvSpPr>
            <a:spLocks noGrp="1"/>
          </p:cNvSpPr>
          <p:nvPr>
            <p:ph idx="1"/>
          </p:nvPr>
        </p:nvSpPr>
        <p:spPr>
          <a:xfrm>
            <a:off x="457200" y="761963"/>
            <a:ext cx="8229600" cy="6096037"/>
          </a:xfrm>
        </p:spPr>
        <p:txBody>
          <a:bodyPr>
            <a:normAutofit/>
          </a:bodyPr>
          <a:lstStyle/>
          <a:p>
            <a:r>
              <a:rPr lang="en-US" altLang="en-US" sz="2400" dirty="0" err="1"/>
              <a:t>band計算</a:t>
            </a:r>
            <a:br>
              <a:rPr lang="en-US" altLang="en-US" sz="2400" dirty="0"/>
            </a:br>
            <a:r>
              <a:rPr lang="ja-JP" altLang="en-US" sz="2000" dirty="0"/>
              <a:t>まず　</a:t>
            </a:r>
            <a:r>
              <a:rPr lang="en-US" altLang="ja-JP" sz="2000" dirty="0" err="1"/>
              <a:t>al.band.cg.in</a:t>
            </a:r>
            <a:r>
              <a:rPr lang="en-US" altLang="ja-JP" sz="2000" dirty="0"/>
              <a:t> </a:t>
            </a:r>
            <a:r>
              <a:rPr lang="ja-JP" altLang="en-US" sz="2000" dirty="0"/>
              <a:t>の計算</a:t>
            </a:r>
            <a:br>
              <a:rPr lang="en-US" altLang="ja-JP" sz="2000" dirty="0"/>
            </a:br>
            <a:r>
              <a:rPr lang="ja-JP" altLang="en-US" sz="2000" dirty="0"/>
              <a:t>これは、</a:t>
            </a:r>
            <a:r>
              <a:rPr lang="en-US" altLang="ja-JP" sz="2000" dirty="0" err="1"/>
              <a:t>scf</a:t>
            </a:r>
            <a:r>
              <a:rPr lang="en-US" altLang="ja-JP" sz="2000" dirty="0"/>
              <a:t> </a:t>
            </a:r>
            <a:r>
              <a:rPr lang="ja-JP" altLang="en-US" sz="2000" dirty="0"/>
              <a:t>で計算した </a:t>
            </a:r>
            <a:r>
              <a:rPr lang="en-US" altLang="ja-JP" sz="2000" dirty="0"/>
              <a:t>charge density </a:t>
            </a:r>
            <a:r>
              <a:rPr lang="ja-JP" altLang="en-US" sz="2000" dirty="0"/>
              <a:t>を用いて任意の</a:t>
            </a:r>
            <a:r>
              <a:rPr lang="en-US" altLang="ja-JP" sz="2000" dirty="0"/>
              <a:t>k</a:t>
            </a:r>
            <a:r>
              <a:rPr lang="ja-JP" altLang="en-US" sz="2000" dirty="0"/>
              <a:t>点に対する</a:t>
            </a:r>
            <a:r>
              <a:rPr lang="en-US" altLang="ja-JP" sz="2000" dirty="0"/>
              <a:t>Kohn-Sham</a:t>
            </a:r>
            <a:r>
              <a:rPr lang="ja-JP" altLang="en-US" sz="2000" dirty="0"/>
              <a:t>軌道のエネルギーを計算する。</a:t>
            </a:r>
            <a:br>
              <a:rPr lang="en-US" altLang="ja-JP" sz="2000" dirty="0"/>
            </a:br>
            <a:r>
              <a:rPr lang="ja-JP" altLang="en-US" sz="2000"/>
              <a:t>　</a:t>
            </a:r>
            <a:r>
              <a:rPr lang="en-US" altLang="ja-JP" sz="2000" dirty="0"/>
              <a:t>$ cat</a:t>
            </a:r>
            <a:r>
              <a:rPr lang="en-US" altLang="en-US" sz="2000" dirty="0"/>
              <a:t> </a:t>
            </a:r>
            <a:r>
              <a:rPr lang="en-US" altLang="en-US" sz="2000" dirty="0" err="1"/>
              <a:t>al.band.cg.in</a:t>
            </a:r>
            <a:r>
              <a:rPr lang="en-US" altLang="en-US" sz="2000" dirty="0"/>
              <a:t> </a:t>
            </a:r>
            <a:br>
              <a:rPr lang="en-US" altLang="en-US" sz="2000" dirty="0"/>
            </a:br>
            <a:r>
              <a:rPr lang="en-US" altLang="en-US" sz="2000" dirty="0">
                <a:solidFill>
                  <a:schemeClr val="bg1">
                    <a:lumMod val="50000"/>
                  </a:schemeClr>
                </a:solidFill>
              </a:rPr>
              <a:t>﻿ &amp;control    </a:t>
            </a:r>
            <a:br>
              <a:rPr lang="en-US" altLang="en-US" sz="2000" dirty="0">
                <a:solidFill>
                  <a:schemeClr val="bg1">
                    <a:lumMod val="50000"/>
                  </a:schemeClr>
                </a:solidFill>
              </a:rPr>
            </a:br>
            <a:r>
              <a:rPr lang="en-US" altLang="en-US" sz="2000" dirty="0">
                <a:solidFill>
                  <a:schemeClr val="bg1">
                    <a:lumMod val="50000"/>
                  </a:schemeClr>
                </a:solidFill>
              </a:rPr>
              <a:t>calculation=‘</a:t>
            </a:r>
            <a:r>
              <a:rPr lang="en-US" altLang="en-US" sz="2000" dirty="0">
                <a:solidFill>
                  <a:srgbClr val="FF0000"/>
                </a:solidFill>
              </a:rPr>
              <a:t>bands</a:t>
            </a:r>
            <a:r>
              <a:rPr lang="en-US" altLang="en-US" sz="2000" dirty="0">
                <a:solidFill>
                  <a:schemeClr val="bg1">
                    <a:lumMod val="50000"/>
                  </a:schemeClr>
                </a:solidFill>
              </a:rPr>
              <a:t>’﻿﻿     </a:t>
            </a:r>
            <a:br>
              <a:rPr lang="en-US" altLang="en-US" sz="2000" dirty="0">
                <a:solidFill>
                  <a:schemeClr val="bg1">
                    <a:lumMod val="50000"/>
                  </a:schemeClr>
                </a:solidFill>
              </a:rPr>
            </a:br>
            <a:r>
              <a:rPr lang="is-IS" altLang="en-US" sz="2000" dirty="0">
                <a:solidFill>
                  <a:srgbClr val="7F7F7F"/>
                </a:solidFill>
              </a:rPr>
              <a:t>…</a:t>
            </a:r>
            <a:br>
              <a:rPr lang="en-US" altLang="en-US" sz="2000" dirty="0">
                <a:solidFill>
                  <a:srgbClr val="7F7F7F"/>
                </a:solidFill>
              </a:rPr>
            </a:br>
            <a:r>
              <a:rPr lang="en-US" altLang="en-US" sz="2000" dirty="0">
                <a:solidFill>
                  <a:srgbClr val="7F7F7F"/>
                </a:solidFill>
              </a:rPr>
              <a:t>﻿ &amp;system    </a:t>
            </a:r>
            <a:br>
              <a:rPr lang="en-US" altLang="en-US" sz="2000" dirty="0">
                <a:solidFill>
                  <a:srgbClr val="7F7F7F"/>
                </a:solidFill>
              </a:rPr>
            </a:br>
            <a:r>
              <a:rPr lang="en-US" altLang="en-US" sz="2000" dirty="0" err="1">
                <a:solidFill>
                  <a:srgbClr val="7F7F7F"/>
                </a:solidFill>
              </a:rPr>
              <a:t>ibrav</a:t>
            </a:r>
            <a:r>
              <a:rPr lang="en-US" altLang="en-US" sz="2000" dirty="0">
                <a:solidFill>
                  <a:srgbClr val="7F7F7F"/>
                </a:solidFill>
              </a:rPr>
              <a:t>= 2, </a:t>
            </a:r>
            <a:r>
              <a:rPr lang="en-US" altLang="en-US" sz="2000" dirty="0" err="1">
                <a:solidFill>
                  <a:srgbClr val="7F7F7F"/>
                </a:solidFill>
              </a:rPr>
              <a:t>celldm</a:t>
            </a:r>
            <a:r>
              <a:rPr lang="en-US" altLang="en-US" sz="2000" dirty="0">
                <a:solidFill>
                  <a:srgbClr val="7F7F7F"/>
                </a:solidFill>
              </a:rPr>
              <a:t>(1) =7.50, </a:t>
            </a:r>
            <a:r>
              <a:rPr lang="en-US" altLang="en-US" sz="2000" dirty="0" err="1">
                <a:solidFill>
                  <a:srgbClr val="7F7F7F"/>
                </a:solidFill>
              </a:rPr>
              <a:t>nat</a:t>
            </a:r>
            <a:r>
              <a:rPr lang="en-US" altLang="en-US" sz="2000" dirty="0">
                <a:solidFill>
                  <a:srgbClr val="7F7F7F"/>
                </a:solidFill>
              </a:rPr>
              <a:t>=  1, </a:t>
            </a:r>
            <a:r>
              <a:rPr lang="en-US" altLang="en-US" sz="2000" dirty="0" err="1">
                <a:solidFill>
                  <a:srgbClr val="7F7F7F"/>
                </a:solidFill>
              </a:rPr>
              <a:t>ntyp</a:t>
            </a:r>
            <a:r>
              <a:rPr lang="en-US" altLang="en-US" sz="2000" dirty="0">
                <a:solidFill>
                  <a:srgbClr val="7F7F7F"/>
                </a:solidFill>
              </a:rPr>
              <a:t>= 1,    </a:t>
            </a:r>
            <a:br>
              <a:rPr lang="en-US" altLang="en-US" sz="2000" dirty="0">
                <a:solidFill>
                  <a:srgbClr val="7F7F7F"/>
                </a:solidFill>
              </a:rPr>
            </a:br>
            <a:r>
              <a:rPr lang="en-US" altLang="en-US" sz="2000" dirty="0" err="1">
                <a:solidFill>
                  <a:srgbClr val="7F7F7F"/>
                </a:solidFill>
              </a:rPr>
              <a:t>ecutwfc</a:t>
            </a:r>
            <a:r>
              <a:rPr lang="en-US" altLang="en-US" sz="2000" dirty="0">
                <a:solidFill>
                  <a:srgbClr val="7F7F7F"/>
                </a:solidFill>
              </a:rPr>
              <a:t> =15.0, </a:t>
            </a:r>
            <a:r>
              <a:rPr lang="en-US" altLang="en-US" sz="2000" dirty="0" err="1">
                <a:solidFill>
                  <a:srgbClr val="FF0000"/>
                </a:solidFill>
              </a:rPr>
              <a:t>nbnd</a:t>
            </a:r>
            <a:r>
              <a:rPr lang="en-US" altLang="en-US" sz="2000" dirty="0">
                <a:solidFill>
                  <a:srgbClr val="FF0000"/>
                </a:solidFill>
              </a:rPr>
              <a:t> = 8</a:t>
            </a:r>
            <a:br>
              <a:rPr lang="pl-PL" altLang="en-US" sz="2000" dirty="0">
                <a:solidFill>
                  <a:srgbClr val="7F7F7F"/>
                </a:solidFill>
              </a:rPr>
            </a:br>
            <a:r>
              <a:rPr lang="is-IS" altLang="en-US" sz="2000" dirty="0">
                <a:solidFill>
                  <a:srgbClr val="7F7F7F"/>
                </a:solidFill>
              </a:rPr>
              <a:t>…</a:t>
            </a:r>
            <a:br>
              <a:rPr lang="en-US" altLang="en-US" sz="2000" dirty="0">
                <a:solidFill>
                  <a:srgbClr val="7F7F7F"/>
                </a:solidFill>
              </a:rPr>
            </a:br>
            <a:r>
              <a:rPr lang="pl-PL" altLang="en-US" sz="2000" dirty="0">
                <a:solidFill>
                  <a:srgbClr val="FF0000"/>
                </a:solidFill>
              </a:rPr>
              <a:t>K_POINTS </a:t>
            </a:r>
            <a:br>
              <a:rPr lang="pl-PL" altLang="en-US" sz="2000" dirty="0">
                <a:solidFill>
                  <a:srgbClr val="FF0000"/>
                </a:solidFill>
              </a:rPr>
            </a:br>
            <a:r>
              <a:rPr lang="pl-PL" altLang="en-US" sz="2000" dirty="0">
                <a:solidFill>
                  <a:srgbClr val="FF0000"/>
                </a:solidFill>
              </a:rPr>
              <a:t>28  </a:t>
            </a:r>
            <a:br>
              <a:rPr lang="pl-PL" altLang="en-US" sz="2000" dirty="0">
                <a:solidFill>
                  <a:srgbClr val="FF0000"/>
                </a:solidFill>
              </a:rPr>
            </a:br>
            <a:r>
              <a:rPr lang="pl-PL" altLang="en-US" sz="2000" dirty="0">
                <a:solidFill>
                  <a:srgbClr val="FF0000"/>
                </a:solidFill>
              </a:rPr>
              <a:t>0.0 0.0 0.0 1.0</a:t>
            </a:r>
            <a:br>
              <a:rPr lang="en-US" altLang="en-US" sz="2000" dirty="0">
                <a:solidFill>
                  <a:srgbClr val="FF0000"/>
                </a:solidFill>
              </a:rPr>
            </a:br>
            <a:r>
              <a:rPr lang="pl-PL" altLang="en-US" sz="2000" dirty="0">
                <a:solidFill>
                  <a:srgbClr val="FF0000"/>
                </a:solidFill>
              </a:rPr>
              <a:t>0.0 0.0 0.1 1.0</a:t>
            </a:r>
            <a:br>
              <a:rPr lang="pl-PL" altLang="en-US" sz="2000" dirty="0">
                <a:solidFill>
                  <a:srgbClr val="FF0000"/>
                </a:solidFill>
              </a:rPr>
            </a:br>
            <a:r>
              <a:rPr lang="is-IS" altLang="en-US" sz="2000" dirty="0">
                <a:solidFill>
                  <a:srgbClr val="7F7F7F"/>
                </a:solidFill>
              </a:rPr>
              <a:t>…</a:t>
            </a:r>
            <a:br>
              <a:rPr lang="en-US" altLang="en-US" sz="2000" dirty="0">
                <a:solidFill>
                  <a:srgbClr val="7F7F7F"/>
                </a:solidFill>
              </a:rPr>
            </a:br>
            <a:r>
              <a:rPr lang="ja-JP" altLang="en-US" sz="2000">
                <a:solidFill>
                  <a:srgbClr val="7F7F7F"/>
                </a:solidFill>
              </a:rPr>
              <a:t>　</a:t>
            </a:r>
            <a:r>
              <a:rPr lang="en-US" altLang="ja-JP" sz="2000" dirty="0"/>
              <a:t>$ </a:t>
            </a:r>
            <a:r>
              <a:rPr lang="en-US" altLang="en-US" sz="2000" dirty="0" err="1"/>
              <a:t>pw.x</a:t>
            </a:r>
            <a:r>
              <a:rPr lang="en-US" altLang="en-US" sz="2000" dirty="0"/>
              <a:t> &lt; </a:t>
            </a:r>
            <a:r>
              <a:rPr lang="en-US" altLang="en-US" sz="2000" dirty="0" err="1"/>
              <a:t>al.band.cg.in</a:t>
            </a:r>
            <a:r>
              <a:rPr lang="en-US" altLang="en-US" sz="2000" dirty="0"/>
              <a:t> </a:t>
            </a:r>
            <a:br>
              <a:rPr lang="en-US" altLang="en-US" sz="2000" dirty="0"/>
            </a:br>
            <a:endParaRPr lang="en-US" altLang="en-US" sz="2000" dirty="0">
              <a:solidFill>
                <a:srgbClr val="7F7F7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40</a:t>
            </a:fld>
            <a:endParaRPr kumimoji="1" lang="ja-JP" altLang="en-US"/>
          </a:p>
        </p:txBody>
      </p:sp>
      <p:sp>
        <p:nvSpPr>
          <p:cNvPr id="5" name="テキスト ボックス 4"/>
          <p:cNvSpPr txBox="1"/>
          <p:nvPr/>
        </p:nvSpPr>
        <p:spPr>
          <a:xfrm>
            <a:off x="3379327" y="4831334"/>
            <a:ext cx="2869073" cy="707886"/>
          </a:xfrm>
          <a:prstGeom prst="rect">
            <a:avLst/>
          </a:prstGeom>
          <a:noFill/>
          <a:ln w="25400">
            <a:solidFill>
              <a:srgbClr val="0000FF"/>
            </a:solidFill>
          </a:ln>
        </p:spPr>
        <p:txBody>
          <a:bodyPr wrap="square" rtlCol="0">
            <a:spAutoFit/>
          </a:bodyPr>
          <a:lstStyle/>
          <a:p>
            <a:r>
              <a:rPr kumimoji="1" lang="ja-JP" altLang="en-US" sz="2000" dirty="0">
                <a:solidFill>
                  <a:srgbClr val="000000"/>
                </a:solidFill>
              </a:rPr>
              <a:t>書きたい</a:t>
            </a:r>
            <a:r>
              <a:rPr kumimoji="1" lang="en-US" altLang="ja-JP" sz="2000" dirty="0">
                <a:solidFill>
                  <a:srgbClr val="000000"/>
                </a:solidFill>
              </a:rPr>
              <a:t>band</a:t>
            </a:r>
            <a:r>
              <a:rPr kumimoji="1" lang="ja-JP" altLang="en-US" sz="2000" dirty="0">
                <a:solidFill>
                  <a:srgbClr val="000000"/>
                </a:solidFill>
              </a:rPr>
              <a:t>用に</a:t>
            </a:r>
            <a:r>
              <a:rPr kumimoji="1" lang="en-US" altLang="ja-JP" sz="2000" dirty="0">
                <a:solidFill>
                  <a:srgbClr val="000000"/>
                </a:solidFill>
              </a:rPr>
              <a:t>K</a:t>
            </a:r>
            <a:r>
              <a:rPr kumimoji="1" lang="ja-JP" altLang="en-US" sz="2000" dirty="0">
                <a:solidFill>
                  <a:srgbClr val="000000"/>
                </a:solidFill>
              </a:rPr>
              <a:t>点を取り直す</a:t>
            </a:r>
          </a:p>
        </p:txBody>
      </p:sp>
      <p:sp>
        <p:nvSpPr>
          <p:cNvPr id="7" name="テキスト ボックス 6"/>
          <p:cNvSpPr txBox="1"/>
          <p:nvPr/>
        </p:nvSpPr>
        <p:spPr>
          <a:xfrm>
            <a:off x="5529860" y="3392000"/>
            <a:ext cx="2869073" cy="1015663"/>
          </a:xfrm>
          <a:prstGeom prst="rect">
            <a:avLst/>
          </a:prstGeom>
          <a:noFill/>
          <a:ln w="25400">
            <a:solidFill>
              <a:schemeClr val="tx1"/>
            </a:solidFill>
          </a:ln>
        </p:spPr>
        <p:txBody>
          <a:bodyPr wrap="square" rtlCol="0">
            <a:spAutoFit/>
          </a:bodyPr>
          <a:lstStyle/>
          <a:p>
            <a:r>
              <a:rPr kumimoji="1" lang="ja-JP" altLang="en-US" sz="2000" dirty="0">
                <a:solidFill>
                  <a:srgbClr val="000000"/>
                </a:solidFill>
              </a:rPr>
              <a:t>バンド数は指定しなくても良い。指定しないとデフォルト値になる。</a:t>
            </a:r>
          </a:p>
        </p:txBody>
      </p:sp>
    </p:spTree>
    <p:extLst>
      <p:ext uri="{BB962C8B-B14F-4D97-AF65-F5344CB8AC3E}">
        <p14:creationId xmlns:p14="http://schemas.microsoft.com/office/powerpoint/2010/main" val="348324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の実行（６）</a:t>
            </a:r>
            <a:endParaRPr kumimoji="1" lang="ja-JP" altLang="en-US" dirty="0"/>
          </a:p>
        </p:txBody>
      </p:sp>
      <p:sp>
        <p:nvSpPr>
          <p:cNvPr id="3" name="コンテンツ プレースホルダー 2"/>
          <p:cNvSpPr>
            <a:spLocks noGrp="1"/>
          </p:cNvSpPr>
          <p:nvPr>
            <p:ph idx="1"/>
          </p:nvPr>
        </p:nvSpPr>
        <p:spPr>
          <a:xfrm>
            <a:off x="457200" y="719099"/>
            <a:ext cx="8229600" cy="7053300"/>
          </a:xfrm>
        </p:spPr>
        <p:txBody>
          <a:bodyPr>
            <a:normAutofit/>
          </a:bodyPr>
          <a:lstStyle/>
          <a:p>
            <a:pPr marL="400050" lvl="1" indent="0">
              <a:buNone/>
            </a:pPr>
            <a:r>
              <a:rPr lang="ja-JP" altLang="en-US" sz="2000"/>
              <a:t>計算</a:t>
            </a:r>
            <a:r>
              <a:rPr lang="ja-JP" altLang="en-US" sz="2000" dirty="0"/>
              <a:t>した</a:t>
            </a:r>
            <a:r>
              <a:rPr lang="en-US" altLang="ja-JP" sz="2000" dirty="0"/>
              <a:t>Kohn-Sham</a:t>
            </a:r>
            <a:r>
              <a:rPr lang="ja-JP" altLang="en-US" sz="2000" dirty="0"/>
              <a:t>エネルギーをファイルにまとめる。</a:t>
            </a:r>
            <a:br>
              <a:rPr lang="en-US" altLang="ja-JP" sz="2000" dirty="0"/>
            </a:br>
            <a:r>
              <a:rPr lang="en-US" altLang="ja-JP" sz="2000" dirty="0" err="1"/>
              <a:t>al.band_out.cg.in</a:t>
            </a:r>
            <a:r>
              <a:rPr lang="en-US" altLang="ja-JP" sz="2000" dirty="0"/>
              <a:t> </a:t>
            </a:r>
            <a:r>
              <a:rPr lang="ja-JP" altLang="en-US" sz="2000" dirty="0"/>
              <a:t>の作成（新しくファイルを作成する）</a:t>
            </a:r>
            <a:br>
              <a:rPr lang="en-US" altLang="ja-JP" sz="2000" dirty="0"/>
            </a:br>
            <a:r>
              <a:rPr lang="ja-JP" altLang="en-US" sz="2000"/>
              <a:t>　</a:t>
            </a:r>
            <a:r>
              <a:rPr lang="en-US" altLang="ja-JP" sz="2000" dirty="0"/>
              <a:t>$ emacs</a:t>
            </a:r>
            <a:r>
              <a:rPr lang="en-US" altLang="en-US" sz="2000" dirty="0"/>
              <a:t> </a:t>
            </a:r>
            <a:r>
              <a:rPr lang="en-US" altLang="en-US" sz="2000" dirty="0" err="1"/>
              <a:t>al.band_out.cg.in</a:t>
            </a:r>
            <a:br>
              <a:rPr lang="en-US" altLang="en-US" sz="2000" dirty="0"/>
            </a:br>
            <a:r>
              <a:rPr lang="en-US" altLang="en-US" sz="2000" dirty="0" err="1">
                <a:solidFill>
                  <a:schemeClr val="bg1">
                    <a:lumMod val="50000"/>
                  </a:schemeClr>
                </a:solidFill>
              </a:rPr>
              <a:t>al.band_out.cg.in</a:t>
            </a:r>
            <a:r>
              <a:rPr lang="en-US" altLang="en-US" sz="2000" dirty="0">
                <a:solidFill>
                  <a:schemeClr val="bg1">
                    <a:lumMod val="50000"/>
                  </a:schemeClr>
                </a:solidFill>
              </a:rPr>
              <a:t> </a:t>
            </a:r>
            <a:r>
              <a:rPr lang="ja-JP" altLang="en-US" sz="2000" dirty="0">
                <a:solidFill>
                  <a:schemeClr val="bg1">
                    <a:lumMod val="50000"/>
                  </a:schemeClr>
                </a:solidFill>
              </a:rPr>
              <a:t>ファイルの内容</a:t>
            </a:r>
            <a:br>
              <a:rPr lang="en-US" altLang="en-US" sz="2000" dirty="0">
                <a:solidFill>
                  <a:schemeClr val="bg1">
                    <a:lumMod val="50000"/>
                  </a:schemeClr>
                </a:solidFill>
              </a:rPr>
            </a:br>
            <a:r>
              <a:rPr lang="en-US" altLang="en-US" sz="2000" dirty="0">
                <a:solidFill>
                  <a:srgbClr val="FF0000"/>
                </a:solidFill>
              </a:rPr>
              <a:t>﻿&amp;bands</a:t>
            </a:r>
            <a:br>
              <a:rPr lang="en-US" altLang="en-US" sz="2000" dirty="0">
                <a:solidFill>
                  <a:schemeClr val="bg1">
                    <a:lumMod val="50000"/>
                  </a:schemeClr>
                </a:solidFill>
              </a:rPr>
            </a:br>
            <a:r>
              <a:rPr lang="en-US" altLang="en-US" sz="2000" dirty="0">
                <a:solidFill>
                  <a:schemeClr val="bg1">
                    <a:lumMod val="50000"/>
                  </a:schemeClr>
                </a:solidFill>
              </a:rPr>
              <a:t>   </a:t>
            </a:r>
            <a:r>
              <a:rPr lang="en-US" altLang="en-US" sz="2000" dirty="0" err="1">
                <a:solidFill>
                  <a:schemeClr val="bg1">
                    <a:lumMod val="50000"/>
                  </a:schemeClr>
                </a:solidFill>
              </a:rPr>
              <a:t>outdir</a:t>
            </a:r>
            <a:r>
              <a:rPr lang="en-US" altLang="en-US" sz="2000" dirty="0">
                <a:solidFill>
                  <a:schemeClr val="bg1">
                    <a:lumMod val="50000"/>
                  </a:schemeClr>
                </a:solidFill>
              </a:rPr>
              <a:t>=‘﻿/home/user/</a:t>
            </a:r>
            <a:r>
              <a:rPr lang="en-US" altLang="en-US" sz="2000" dirty="0" err="1">
                <a:solidFill>
                  <a:schemeClr val="bg1">
                    <a:lumMod val="50000"/>
                  </a:schemeClr>
                </a:solidFill>
              </a:rPr>
              <a:t>qe</a:t>
            </a:r>
            <a:r>
              <a:rPr lang="en-US" altLang="en-US" sz="2000" dirty="0">
                <a:solidFill>
                  <a:schemeClr val="bg1">
                    <a:lumMod val="50000"/>
                  </a:schemeClr>
                </a:solidFill>
              </a:rPr>
              <a:t>/examples/</a:t>
            </a:r>
            <a:r>
              <a:rPr lang="en-US" altLang="en-US" sz="2000" dirty="0" err="1">
                <a:solidFill>
                  <a:schemeClr val="bg1">
                    <a:lumMod val="50000"/>
                  </a:schemeClr>
                </a:solidFill>
              </a:rPr>
              <a:t>tempdir</a:t>
            </a:r>
            <a:r>
              <a:rPr lang="en-US" altLang="en-US" sz="2000" dirty="0">
                <a:solidFill>
                  <a:schemeClr val="bg1">
                    <a:lumMod val="50000"/>
                  </a:schemeClr>
                </a:solidFill>
              </a:rPr>
              <a:t>/’,</a:t>
            </a:r>
            <a:br>
              <a:rPr lang="en-US" altLang="en-US" sz="2000" dirty="0">
                <a:solidFill>
                  <a:schemeClr val="bg1">
                    <a:lumMod val="50000"/>
                  </a:schemeClr>
                </a:solidFill>
              </a:rPr>
            </a:br>
            <a:r>
              <a:rPr lang="en-US" altLang="en-US" sz="2000" dirty="0">
                <a:solidFill>
                  <a:schemeClr val="bg1">
                    <a:lumMod val="50000"/>
                  </a:schemeClr>
                </a:solidFill>
              </a:rPr>
              <a:t>   prefix=‘al’,</a:t>
            </a:r>
            <a:br>
              <a:rPr lang="en-US" altLang="en-US" sz="2000" dirty="0">
                <a:solidFill>
                  <a:schemeClr val="bg1">
                    <a:lumMod val="50000"/>
                  </a:schemeClr>
                </a:solidFill>
              </a:rPr>
            </a:br>
            <a:r>
              <a:rPr lang="en-US" altLang="en-US" sz="2000" dirty="0">
                <a:solidFill>
                  <a:schemeClr val="bg1">
                    <a:lumMod val="50000"/>
                  </a:schemeClr>
                </a:solidFill>
              </a:rPr>
              <a:t>   </a:t>
            </a:r>
            <a:r>
              <a:rPr lang="en-US" altLang="en-US" sz="2000" dirty="0" err="1">
                <a:solidFill>
                  <a:schemeClr val="bg1">
                    <a:lumMod val="50000"/>
                  </a:schemeClr>
                </a:solidFill>
              </a:rPr>
              <a:t>filband</a:t>
            </a:r>
            <a:r>
              <a:rPr lang="en-US" altLang="en-US" sz="2000" dirty="0">
                <a:solidFill>
                  <a:schemeClr val="bg1">
                    <a:lumMod val="50000"/>
                  </a:schemeClr>
                </a:solidFill>
              </a:rPr>
              <a:t>=‘</a:t>
            </a:r>
            <a:r>
              <a:rPr lang="en-US" altLang="en-US" sz="2000" dirty="0" err="1">
                <a:solidFill>
                  <a:schemeClr val="bg1">
                    <a:lumMod val="50000"/>
                  </a:schemeClr>
                </a:solidFill>
              </a:rPr>
              <a:t>al.band</a:t>
            </a:r>
            <a:r>
              <a:rPr lang="en-US" altLang="en-US" sz="2000" dirty="0">
                <a:solidFill>
                  <a:schemeClr val="bg1">
                    <a:lumMod val="50000"/>
                  </a:schemeClr>
                </a:solidFill>
              </a:rPr>
              <a:t>’,</a:t>
            </a:r>
            <a:br>
              <a:rPr lang="en-US" altLang="en-US" sz="2000" dirty="0">
                <a:solidFill>
                  <a:schemeClr val="bg1">
                    <a:lumMod val="50000"/>
                  </a:schemeClr>
                </a:solidFill>
              </a:rPr>
            </a:br>
            <a:r>
              <a:rPr lang="en-US" altLang="en-US" sz="2000" dirty="0">
                <a:solidFill>
                  <a:schemeClr val="bg1">
                    <a:lumMod val="50000"/>
                  </a:schemeClr>
                </a:solidFill>
              </a:rPr>
              <a:t>   </a:t>
            </a:r>
            <a:r>
              <a:rPr lang="en-US" altLang="en-US" sz="2000" dirty="0" err="1">
                <a:solidFill>
                  <a:schemeClr val="tx1">
                    <a:lumMod val="50000"/>
                    <a:lumOff val="50000"/>
                  </a:schemeClr>
                </a:solidFill>
              </a:rPr>
              <a:t>lsym</a:t>
            </a:r>
            <a:r>
              <a:rPr lang="en-US" altLang="en-US" sz="2000" dirty="0">
                <a:solidFill>
                  <a:schemeClr val="tx1">
                    <a:lumMod val="50000"/>
                    <a:lumOff val="50000"/>
                  </a:schemeClr>
                </a:solidFill>
              </a:rPr>
              <a:t>=.true.</a:t>
            </a:r>
            <a:br>
              <a:rPr lang="en-US" altLang="en-US" sz="2000" dirty="0">
                <a:solidFill>
                  <a:schemeClr val="bg1">
                    <a:lumMod val="50000"/>
                  </a:schemeClr>
                </a:solidFill>
              </a:rPr>
            </a:br>
            <a:r>
              <a:rPr lang="en-US" altLang="en-US" sz="2000" dirty="0">
                <a:solidFill>
                  <a:schemeClr val="bg1">
                    <a:lumMod val="50000"/>
                  </a:schemeClr>
                </a:solidFill>
              </a:rPr>
              <a:t>/</a:t>
            </a:r>
            <a:br>
              <a:rPr lang="en-US" altLang="en-US" sz="2000" dirty="0">
                <a:solidFill>
                  <a:schemeClr val="bg1">
                    <a:lumMod val="50000"/>
                  </a:schemeClr>
                </a:solidFill>
              </a:rPr>
            </a:br>
            <a:endParaRPr lang="en-US" altLang="en-US" sz="2000" dirty="0">
              <a:solidFill>
                <a:schemeClr val="bg1">
                  <a:lumMod val="50000"/>
                </a:schemeClr>
              </a:solidFill>
            </a:endParaRPr>
          </a:p>
          <a:p>
            <a:pPr marL="400050" lvl="1" indent="0">
              <a:buNone/>
            </a:pPr>
            <a:r>
              <a:rPr lang="en-US" altLang="en-US" sz="2000" dirty="0" err="1"/>
              <a:t>bands.x</a:t>
            </a:r>
            <a:r>
              <a:rPr lang="en-US" altLang="en-US" sz="2000" dirty="0"/>
              <a:t> </a:t>
            </a:r>
            <a:r>
              <a:rPr lang="en-US" altLang="en-US" sz="2000" dirty="0" err="1"/>
              <a:t>の実行（</a:t>
            </a:r>
            <a:r>
              <a:rPr lang="en-US" altLang="en-US" sz="2000" u="sng" dirty="0" err="1"/>
              <a:t>pw.x</a:t>
            </a:r>
            <a:r>
              <a:rPr lang="ja-JP" altLang="en-US" sz="2000" u="sng" dirty="0"/>
              <a:t>ではない</a:t>
            </a:r>
            <a:r>
              <a:rPr lang="en-US" altLang="en-US" sz="2000" dirty="0"/>
              <a:t>）</a:t>
            </a:r>
            <a:br>
              <a:rPr lang="en-US" altLang="en-US" sz="2000" dirty="0"/>
            </a:br>
            <a:r>
              <a:rPr lang="ja-JP" altLang="en-US" sz="2000"/>
              <a:t>　</a:t>
            </a:r>
            <a:r>
              <a:rPr lang="en-US" altLang="ja-JP" sz="2000" dirty="0"/>
              <a:t>$ </a:t>
            </a:r>
            <a:r>
              <a:rPr lang="en-US" altLang="ja-JP" sz="2000" dirty="0" err="1">
                <a:solidFill>
                  <a:srgbClr val="00B050"/>
                </a:solidFill>
              </a:rPr>
              <a:t>bands.x</a:t>
            </a:r>
            <a:r>
              <a:rPr lang="en-US" altLang="ja-JP" sz="2000" dirty="0">
                <a:solidFill>
                  <a:srgbClr val="00B050"/>
                </a:solidFill>
              </a:rPr>
              <a:t> </a:t>
            </a:r>
            <a:r>
              <a:rPr lang="en-US" altLang="ja-JP" sz="2000" dirty="0"/>
              <a:t>&lt; </a:t>
            </a:r>
            <a:r>
              <a:rPr lang="en-US" altLang="ja-JP" sz="2000" dirty="0" err="1"/>
              <a:t>al.band_out.cg.in</a:t>
            </a:r>
            <a:br>
              <a:rPr lang="en-US" altLang="ja-JP" sz="2000" dirty="0"/>
            </a:br>
            <a:r>
              <a:rPr lang="is-IS" altLang="ja-JP" sz="1800" dirty="0">
                <a:solidFill>
                  <a:schemeClr val="bg1">
                    <a:lumMod val="50000"/>
                  </a:schemeClr>
                </a:solidFill>
              </a:rPr>
              <a:t>…</a:t>
            </a:r>
            <a:br>
              <a:rPr lang="en-US" altLang="ja-JP" sz="1800" dirty="0">
                <a:solidFill>
                  <a:schemeClr val="bg1">
                    <a:lumMod val="50000"/>
                  </a:schemeClr>
                </a:solidFill>
              </a:rPr>
            </a:br>
            <a:r>
              <a:rPr lang="en-US" altLang="ja-JP" sz="1800" dirty="0">
                <a:solidFill>
                  <a:schemeClr val="bg1">
                    <a:lumMod val="50000"/>
                  </a:schemeClr>
                </a:solidFill>
              </a:rPr>
              <a:t>=------------------------------------------------------------------------------=</a:t>
            </a:r>
            <a:br>
              <a:rPr lang="en-US" altLang="ja-JP" sz="1800" dirty="0">
                <a:solidFill>
                  <a:schemeClr val="bg1">
                    <a:lumMod val="50000"/>
                  </a:schemeClr>
                </a:solidFill>
              </a:rPr>
            </a:br>
            <a:r>
              <a:rPr lang="en-US" altLang="ja-JP" sz="1800" dirty="0">
                <a:solidFill>
                  <a:schemeClr val="bg1">
                    <a:lumMod val="50000"/>
                  </a:schemeClr>
                </a:solidFill>
              </a:rPr>
              <a:t>   JOB DONE.</a:t>
            </a:r>
            <a:br>
              <a:rPr lang="en-US" altLang="ja-JP" sz="1800" dirty="0">
                <a:solidFill>
                  <a:schemeClr val="bg1">
                    <a:lumMod val="50000"/>
                  </a:schemeClr>
                </a:solidFill>
              </a:rPr>
            </a:br>
            <a:r>
              <a:rPr lang="en-US" altLang="ja-JP" sz="1800" dirty="0">
                <a:solidFill>
                  <a:schemeClr val="bg1">
                    <a:lumMod val="50000"/>
                  </a:schemeClr>
                </a:solidFill>
              </a:rPr>
              <a:t>=------------------------------------------------------------------------------=</a:t>
            </a:r>
            <a:br>
              <a:rPr lang="en-US" altLang="ja-JP" sz="1800" dirty="0">
                <a:solidFill>
                  <a:schemeClr val="bg1">
                    <a:lumMod val="50000"/>
                  </a:schemeClr>
                </a:solidFill>
              </a:rPr>
            </a:br>
            <a:r>
              <a:rPr lang="en-US" altLang="ja-JP" sz="2000" u="sng" dirty="0" err="1"/>
              <a:t>al.band.rap</a:t>
            </a:r>
            <a:r>
              <a:rPr lang="en-US" altLang="ja-JP" sz="2000" u="sng" dirty="0"/>
              <a:t>, </a:t>
            </a:r>
            <a:r>
              <a:rPr lang="en-US" altLang="ja-JP" sz="2000" u="sng" dirty="0" err="1">
                <a:solidFill>
                  <a:srgbClr val="0070C0"/>
                </a:solidFill>
              </a:rPr>
              <a:t>al.band</a:t>
            </a:r>
            <a:r>
              <a:rPr lang="en-US" altLang="ja-JP" sz="2000" u="sng" dirty="0"/>
              <a:t>, </a:t>
            </a:r>
            <a:r>
              <a:rPr lang="en-US" altLang="ja-JP" sz="2000" u="sng" dirty="0" err="1"/>
              <a:t>al.band.gnu</a:t>
            </a:r>
            <a:r>
              <a:rPr lang="en-US" altLang="ja-JP" sz="2000" u="sng" dirty="0"/>
              <a:t> </a:t>
            </a:r>
            <a:r>
              <a:rPr lang="ja-JP" altLang="en-US" sz="2000" u="sng"/>
              <a:t>の</a:t>
            </a:r>
            <a:r>
              <a:rPr lang="ja-JP" altLang="en-US" sz="2000" u="sng" dirty="0"/>
              <a:t>ファイルができる。</a:t>
            </a:r>
            <a:br>
              <a:rPr lang="en-US" altLang="ja-JP" sz="2000" u="sng" dirty="0"/>
            </a:br>
            <a:r>
              <a:rPr lang="ja-JP" altLang="en-US" sz="2000" dirty="0"/>
              <a:t>ファイルがちゃんと出来ているか確認する。</a:t>
            </a:r>
            <a:br>
              <a:rPr lang="en-US" altLang="ja-JP" sz="2000" dirty="0"/>
            </a:br>
            <a:r>
              <a:rPr lang="ja-JP" altLang="en-US" sz="2000"/>
              <a:t>　</a:t>
            </a:r>
            <a:r>
              <a:rPr lang="en-US" altLang="ja-JP" sz="2000" dirty="0"/>
              <a:t>$ ls</a:t>
            </a:r>
          </a:p>
          <a:p>
            <a:pPr marL="400050" lvl="1" indent="0">
              <a:buNone/>
            </a:pPr>
            <a:endParaRPr lang="en-US" altLang="en-US" sz="2000" dirty="0">
              <a:solidFill>
                <a:srgbClr val="7F7F7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41</a:t>
            </a:fld>
            <a:endParaRPr kumimoji="1" lang="ja-JP" altLang="en-US"/>
          </a:p>
        </p:txBody>
      </p:sp>
      <p:sp>
        <p:nvSpPr>
          <p:cNvPr id="4" name="正方形/長方形 3"/>
          <p:cNvSpPr/>
          <p:nvPr/>
        </p:nvSpPr>
        <p:spPr>
          <a:xfrm>
            <a:off x="795866" y="2048933"/>
            <a:ext cx="5047721" cy="1828800"/>
          </a:xfrm>
          <a:prstGeom prst="rect">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3741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の実行（７）</a:t>
            </a:r>
            <a:endParaRPr kumimoji="1" lang="ja-JP" altLang="en-US" dirty="0"/>
          </a:p>
        </p:txBody>
      </p:sp>
      <p:sp>
        <p:nvSpPr>
          <p:cNvPr id="3" name="コンテンツ プレースホルダー 2"/>
          <p:cNvSpPr>
            <a:spLocks noGrp="1"/>
          </p:cNvSpPr>
          <p:nvPr>
            <p:ph idx="1"/>
          </p:nvPr>
        </p:nvSpPr>
        <p:spPr>
          <a:xfrm>
            <a:off x="457200" y="761963"/>
            <a:ext cx="8229600" cy="6096037"/>
          </a:xfrm>
        </p:spPr>
        <p:txBody>
          <a:bodyPr>
            <a:normAutofit/>
          </a:bodyPr>
          <a:lstStyle/>
          <a:p>
            <a:pPr marL="400050" lvl="1" indent="0">
              <a:buNone/>
            </a:pPr>
            <a:r>
              <a:rPr lang="ja-JP" altLang="ja-JP" sz="2000"/>
              <a:t>a</a:t>
            </a:r>
            <a:r>
              <a:rPr lang="en-US" altLang="ja-JP" sz="2000" dirty="0" err="1"/>
              <a:t>l.band</a:t>
            </a:r>
            <a:r>
              <a:rPr lang="en-US" altLang="ja-JP" sz="2000" dirty="0"/>
              <a:t> </a:t>
            </a:r>
            <a:r>
              <a:rPr lang="ja-JP" altLang="en-US" sz="2000" dirty="0"/>
              <a:t>には、各</a:t>
            </a:r>
            <a:r>
              <a:rPr lang="en-US" altLang="ja-JP" sz="2000" dirty="0"/>
              <a:t>k</a:t>
            </a:r>
            <a:r>
              <a:rPr lang="ja-JP" altLang="en-US" sz="2000" dirty="0"/>
              <a:t>点ごとの</a:t>
            </a:r>
            <a:r>
              <a:rPr lang="en-US" altLang="ja-JP" sz="2000" dirty="0"/>
              <a:t>Kohn-Sham</a:t>
            </a:r>
            <a:r>
              <a:rPr lang="ja-JP" altLang="en-US" sz="2000" dirty="0"/>
              <a:t>エネルギーのリストが出力される。</a:t>
            </a:r>
            <a:br>
              <a:rPr lang="en-US" altLang="ja-JP" sz="2000" dirty="0"/>
            </a:br>
            <a:r>
              <a:rPr lang="ja-JP" altLang="en-US" sz="2000"/>
              <a:t>　</a:t>
            </a:r>
            <a:r>
              <a:rPr lang="en-US" altLang="ja-JP" sz="2000" dirty="0"/>
              <a:t>$ less </a:t>
            </a:r>
            <a:r>
              <a:rPr lang="en-US" altLang="ja-JP" sz="2000" dirty="0" err="1"/>
              <a:t>al.band</a:t>
            </a:r>
            <a:br>
              <a:rPr lang="de-DE" altLang="ja-JP" sz="1800" dirty="0">
                <a:solidFill>
                  <a:schemeClr val="bg1">
                    <a:lumMod val="50000"/>
                  </a:schemeClr>
                </a:solidFill>
              </a:rPr>
            </a:br>
            <a:r>
              <a:rPr lang="de-DE" altLang="ja-JP" sz="1800" dirty="0">
                <a:solidFill>
                  <a:schemeClr val="bg1">
                    <a:lumMod val="50000"/>
                  </a:schemeClr>
                </a:solidFill>
              </a:rPr>
              <a:t> &amp;</a:t>
            </a:r>
            <a:r>
              <a:rPr lang="de-DE" altLang="ja-JP" sz="1800" dirty="0" err="1">
                <a:solidFill>
                  <a:schemeClr val="bg1">
                    <a:lumMod val="50000"/>
                  </a:schemeClr>
                </a:solidFill>
              </a:rPr>
              <a:t>plot</a:t>
            </a:r>
            <a:r>
              <a:rPr lang="de-DE" altLang="ja-JP" sz="1800" dirty="0">
                <a:solidFill>
                  <a:schemeClr val="bg1">
                    <a:lumMod val="50000"/>
                  </a:schemeClr>
                </a:solidFill>
              </a:rPr>
              <a:t> </a:t>
            </a:r>
            <a:r>
              <a:rPr lang="de-DE" altLang="ja-JP" sz="1800" dirty="0" err="1">
                <a:solidFill>
                  <a:schemeClr val="bg1">
                    <a:lumMod val="50000"/>
                  </a:schemeClr>
                </a:solidFill>
              </a:rPr>
              <a:t>nbnd</a:t>
            </a:r>
            <a:r>
              <a:rPr lang="de-DE" altLang="ja-JP" sz="1800" dirty="0">
                <a:solidFill>
                  <a:schemeClr val="bg1">
                    <a:lumMod val="50000"/>
                  </a:schemeClr>
                </a:solidFill>
              </a:rPr>
              <a:t>=   8, </a:t>
            </a:r>
            <a:r>
              <a:rPr lang="de-DE" altLang="ja-JP" sz="1800" dirty="0" err="1">
                <a:solidFill>
                  <a:schemeClr val="bg1">
                    <a:lumMod val="50000"/>
                  </a:schemeClr>
                </a:solidFill>
              </a:rPr>
              <a:t>nks</a:t>
            </a:r>
            <a:r>
              <a:rPr lang="de-DE" altLang="ja-JP" sz="1800" dirty="0">
                <a:solidFill>
                  <a:schemeClr val="bg1">
                    <a:lumMod val="50000"/>
                  </a:schemeClr>
                </a:solidFill>
              </a:rPr>
              <a:t>=    28 /</a:t>
            </a:r>
            <a:br>
              <a:rPr lang="de-DE" altLang="ja-JP" sz="1800" dirty="0">
                <a:solidFill>
                  <a:schemeClr val="bg1">
                    <a:lumMod val="50000"/>
                  </a:schemeClr>
                </a:solidFill>
              </a:rPr>
            </a:br>
            <a:r>
              <a:rPr lang="de-DE" altLang="ja-JP" sz="1800" dirty="0">
                <a:solidFill>
                  <a:schemeClr val="bg1">
                    <a:lumMod val="50000"/>
                  </a:schemeClr>
                </a:solidFill>
              </a:rPr>
              <a:t>            0.000000  0.000000  0.000000</a:t>
            </a:r>
            <a:br>
              <a:rPr lang="de-DE" altLang="ja-JP" sz="1800" dirty="0">
                <a:solidFill>
                  <a:schemeClr val="bg1">
                    <a:lumMod val="50000"/>
                  </a:schemeClr>
                </a:solidFill>
              </a:rPr>
            </a:br>
            <a:r>
              <a:rPr lang="de-DE" altLang="ja-JP" sz="1800" dirty="0">
                <a:solidFill>
                  <a:schemeClr val="bg1">
                    <a:lumMod val="50000"/>
                  </a:schemeClr>
                </a:solidFill>
              </a:rPr>
              <a:t>   -3.191   21.178   21.178   21.178   22.555   22.555   22.555   25.059</a:t>
            </a:r>
            <a:br>
              <a:rPr lang="de-DE" altLang="ja-JP" sz="1800" dirty="0">
                <a:solidFill>
                  <a:schemeClr val="bg1">
                    <a:lumMod val="50000"/>
                  </a:schemeClr>
                </a:solidFill>
              </a:rPr>
            </a:br>
            <a:r>
              <a:rPr lang="de-DE" altLang="ja-JP" sz="1800" dirty="0">
                <a:solidFill>
                  <a:schemeClr val="bg1">
                    <a:lumMod val="50000"/>
                  </a:schemeClr>
                </a:solidFill>
              </a:rPr>
              <a:t>            0.000000  0.000000  0.100000</a:t>
            </a:r>
            <a:br>
              <a:rPr lang="de-DE" altLang="ja-JP" sz="1800" dirty="0">
                <a:solidFill>
                  <a:schemeClr val="bg1">
                    <a:lumMod val="50000"/>
                  </a:schemeClr>
                </a:solidFill>
              </a:rPr>
            </a:br>
            <a:r>
              <a:rPr lang="de-DE" altLang="ja-JP" sz="1800" dirty="0">
                <a:solidFill>
                  <a:schemeClr val="bg1">
                    <a:lumMod val="50000"/>
                  </a:schemeClr>
                </a:solidFill>
              </a:rPr>
              <a:t>   -3.096   20.235   20.235   20.497   22.354   23.641   23.641   25.929</a:t>
            </a:r>
            <a:br>
              <a:rPr lang="de-DE" altLang="ja-JP" sz="1800" dirty="0">
                <a:solidFill>
                  <a:schemeClr val="bg1">
                    <a:lumMod val="50000"/>
                  </a:schemeClr>
                </a:solidFill>
              </a:rPr>
            </a:br>
            <a:r>
              <a:rPr lang="de-DE" altLang="ja-JP" sz="1800" dirty="0">
                <a:solidFill>
                  <a:schemeClr val="bg1">
                    <a:lumMod val="50000"/>
                  </a:schemeClr>
                </a:solidFill>
              </a:rPr>
              <a:t>            0.000000  0.000000  0.200000</a:t>
            </a:r>
            <a:br>
              <a:rPr lang="de-DE" altLang="ja-JP" sz="1800" dirty="0">
                <a:solidFill>
                  <a:schemeClr val="bg1">
                    <a:lumMod val="50000"/>
                  </a:schemeClr>
                </a:solidFill>
              </a:rPr>
            </a:br>
            <a:r>
              <a:rPr lang="de-DE" altLang="ja-JP" sz="1800" dirty="0">
                <a:solidFill>
                  <a:schemeClr val="bg1">
                    <a:lumMod val="50000"/>
                  </a:schemeClr>
                </a:solidFill>
              </a:rPr>
              <a:t>   -2.810   18.973   18.973   19.231   21.828   24.617   25.324   25.324</a:t>
            </a:r>
            <a:br>
              <a:rPr lang="en-US" altLang="ja-JP" sz="1800" dirty="0">
                <a:solidFill>
                  <a:schemeClr val="bg1">
                    <a:lumMod val="50000"/>
                  </a:schemeClr>
                </a:solidFill>
              </a:rPr>
            </a:br>
            <a:r>
              <a:rPr lang="is-IS" altLang="ja-JP" sz="1800" dirty="0">
                <a:solidFill>
                  <a:schemeClr val="bg1">
                    <a:lumMod val="50000"/>
                  </a:schemeClr>
                </a:solidFill>
              </a:rPr>
              <a:t>…</a:t>
            </a:r>
            <a:br>
              <a:rPr lang="en-US" altLang="en-US" sz="2000" dirty="0"/>
            </a:br>
            <a:r>
              <a:rPr lang="ja-JP" altLang="ja-JP" sz="2000" dirty="0"/>
              <a:t>a</a:t>
            </a:r>
            <a:r>
              <a:rPr lang="en-US" altLang="ja-JP" sz="2000" dirty="0" err="1"/>
              <a:t>l.band.gnu</a:t>
            </a:r>
            <a:r>
              <a:rPr lang="en-US" altLang="ja-JP" sz="2000" dirty="0"/>
              <a:t> </a:t>
            </a:r>
            <a:r>
              <a:rPr lang="ja-JP" altLang="en-US" sz="2000" dirty="0"/>
              <a:t>には </a:t>
            </a:r>
            <a:r>
              <a:rPr lang="en-US" altLang="ja-JP" sz="2000" dirty="0" err="1"/>
              <a:t>gnuplot</a:t>
            </a:r>
            <a:r>
              <a:rPr lang="en-US" altLang="ja-JP" sz="2000" dirty="0"/>
              <a:t> </a:t>
            </a:r>
            <a:r>
              <a:rPr lang="ja-JP" altLang="en-US" sz="2000" dirty="0"/>
              <a:t>でプロットしやすいよう加工されたデータが出力される。</a:t>
            </a:r>
            <a:br>
              <a:rPr lang="en-US" altLang="ja-JP" sz="2000" dirty="0"/>
            </a:br>
            <a:r>
              <a:rPr lang="ja-JP" altLang="en-US" sz="2000"/>
              <a:t>　</a:t>
            </a:r>
            <a:r>
              <a:rPr lang="en-US" altLang="ja-JP" sz="2000" dirty="0"/>
              <a:t>$</a:t>
            </a:r>
            <a:r>
              <a:rPr lang="ja-JP" altLang="en-US" sz="2000"/>
              <a:t> </a:t>
            </a:r>
            <a:r>
              <a:rPr lang="en-US" altLang="ja-JP" sz="2000" dirty="0" err="1"/>
              <a:t>gnuplot</a:t>
            </a:r>
            <a:br>
              <a:rPr lang="en-US" altLang="ja-JP" sz="2000" dirty="0"/>
            </a:br>
            <a:r>
              <a:rPr lang="en-US" altLang="ja-JP" sz="2000" dirty="0" err="1"/>
              <a:t>gnuplot</a:t>
            </a:r>
            <a:r>
              <a:rPr lang="en-US" altLang="ja-JP" sz="2000" dirty="0"/>
              <a:t>&gt; plot “</a:t>
            </a:r>
            <a:r>
              <a:rPr lang="en-US" altLang="ja-JP" sz="2000" dirty="0" err="1"/>
              <a:t>al.band.gnu</a:t>
            </a:r>
            <a:r>
              <a:rPr lang="en-US" altLang="ja-JP" sz="2000" dirty="0"/>
              <a:t>” w l</a:t>
            </a:r>
            <a:br>
              <a:rPr lang="en-US" altLang="ja-JP" sz="2000" dirty="0">
                <a:solidFill>
                  <a:srgbClr val="0070C0"/>
                </a:solidFill>
              </a:rPr>
            </a:br>
            <a:r>
              <a:rPr lang="en-US" altLang="ja-JP" sz="2000" dirty="0"/>
              <a:t>(</a:t>
            </a:r>
            <a:r>
              <a:rPr lang="ja-JP" altLang="en-US" sz="2000"/>
              <a:t>注</a:t>
            </a:r>
            <a:r>
              <a:rPr lang="en-US" altLang="ja-JP" sz="2000" dirty="0"/>
              <a:t>) w l </a:t>
            </a:r>
            <a:r>
              <a:rPr lang="ja-JP" altLang="en-US" sz="2000"/>
              <a:t>は、</a:t>
            </a:r>
            <a:r>
              <a:rPr lang="en-US" altLang="ja-JP" sz="2000" dirty="0"/>
              <a:t>with lines </a:t>
            </a:r>
            <a:r>
              <a:rPr lang="ja-JP" altLang="en-US" sz="2000"/>
              <a:t>の略</a:t>
            </a:r>
            <a:br>
              <a:rPr lang="en-US" altLang="ja-JP" sz="2000" dirty="0"/>
            </a:br>
            <a:br>
              <a:rPr lang="en-US" altLang="ja-JP" sz="2000" dirty="0"/>
            </a:br>
            <a:r>
              <a:rPr lang="en-US" altLang="ja-JP" sz="2000" dirty="0" err="1"/>
              <a:t>gnuplot</a:t>
            </a:r>
            <a:r>
              <a:rPr lang="en-US" altLang="ja-JP" sz="2000" dirty="0"/>
              <a:t>&gt; quit</a:t>
            </a:r>
            <a:endParaRPr lang="en-US" altLang="en-US" sz="2000" dirty="0">
              <a:solidFill>
                <a:srgbClr val="7F7F7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42</a:t>
            </a:fld>
            <a:endParaRPr kumimoji="1" lang="ja-JP" altLang="en-US"/>
          </a:p>
        </p:txBody>
      </p:sp>
      <p:pic>
        <p:nvPicPr>
          <p:cNvPr id="5" name="図 4" descr="スクリーンショット 2018-03-18 5.00.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184" y="4034358"/>
            <a:ext cx="4057650" cy="2800350"/>
          </a:xfrm>
          <a:prstGeom prst="rect">
            <a:avLst/>
          </a:prstGeom>
        </p:spPr>
      </p:pic>
      <p:sp>
        <p:nvSpPr>
          <p:cNvPr id="7" name="テキスト ボックス 6"/>
          <p:cNvSpPr txBox="1"/>
          <p:nvPr/>
        </p:nvSpPr>
        <p:spPr>
          <a:xfrm>
            <a:off x="1947333" y="5841009"/>
            <a:ext cx="2783411" cy="923330"/>
          </a:xfrm>
          <a:prstGeom prst="rect">
            <a:avLst/>
          </a:prstGeom>
          <a:noFill/>
          <a:ln w="15875">
            <a:solidFill>
              <a:schemeClr val="tx1"/>
            </a:solidFill>
          </a:ln>
        </p:spPr>
        <p:txBody>
          <a:bodyPr wrap="square" rtlCol="0">
            <a:spAutoFit/>
          </a:bodyPr>
          <a:lstStyle/>
          <a:p>
            <a:r>
              <a:rPr kumimoji="1" lang="en-US" altLang="ja-JP" dirty="0"/>
              <a:t>example </a:t>
            </a:r>
            <a:r>
              <a:rPr lang="ja-JP" altLang="en-US" dirty="0"/>
              <a:t>ファイルだと</a:t>
            </a:r>
            <a:r>
              <a:rPr lang="en-US" altLang="ja-JP" dirty="0"/>
              <a:t>K</a:t>
            </a:r>
            <a:r>
              <a:rPr lang="ja-JP" altLang="en-US" dirty="0"/>
              <a:t>点が良くないので、</a:t>
            </a:r>
            <a:endParaRPr lang="en-US" altLang="ja-JP" dirty="0"/>
          </a:p>
          <a:p>
            <a:r>
              <a:rPr kumimoji="1" lang="ja-JP" altLang="en-US" dirty="0"/>
              <a:t>取り直す。</a:t>
            </a:r>
          </a:p>
        </p:txBody>
      </p:sp>
    </p:spTree>
    <p:extLst>
      <p:ext uri="{BB962C8B-B14F-4D97-AF65-F5344CB8AC3E}">
        <p14:creationId xmlns:p14="http://schemas.microsoft.com/office/powerpoint/2010/main" val="1168958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の実行（８）</a:t>
            </a:r>
            <a:endParaRPr kumimoji="1" lang="ja-JP" altLang="en-US" dirty="0"/>
          </a:p>
        </p:txBody>
      </p:sp>
      <p:sp>
        <p:nvSpPr>
          <p:cNvPr id="3" name="コンテンツ プレースホルダー 2"/>
          <p:cNvSpPr>
            <a:spLocks noGrp="1"/>
          </p:cNvSpPr>
          <p:nvPr>
            <p:ph idx="1"/>
          </p:nvPr>
        </p:nvSpPr>
        <p:spPr>
          <a:xfrm>
            <a:off x="457200" y="761963"/>
            <a:ext cx="8229600" cy="6096037"/>
          </a:xfrm>
        </p:spPr>
        <p:txBody>
          <a:bodyPr>
            <a:normAutofit/>
          </a:bodyPr>
          <a:lstStyle/>
          <a:p>
            <a:pPr marL="400050" lvl="1" indent="0">
              <a:buNone/>
            </a:pPr>
            <a:r>
              <a:rPr lang="en-US" altLang="ja-JP" sz="2000" dirty="0" err="1"/>
              <a:t>XCrySDen</a:t>
            </a:r>
            <a:r>
              <a:rPr lang="en-US" altLang="ja-JP" sz="2000" dirty="0"/>
              <a:t> </a:t>
            </a:r>
            <a:r>
              <a:rPr lang="ja-JP" altLang="en-US" sz="2000" dirty="0"/>
              <a:t>で</a:t>
            </a:r>
            <a:r>
              <a:rPr lang="en-US" altLang="ja-JP" sz="2000" dirty="0"/>
              <a:t>K</a:t>
            </a:r>
            <a:r>
              <a:rPr lang="ja-JP" altLang="en-US" sz="2000" dirty="0"/>
              <a:t>点を作成する。</a:t>
            </a:r>
            <a:br>
              <a:rPr lang="en-US" altLang="ja-JP" sz="2000" dirty="0"/>
            </a:br>
            <a:r>
              <a:rPr lang="ja-JP" altLang="en-US" sz="2000"/>
              <a:t>　</a:t>
            </a:r>
            <a:r>
              <a:rPr lang="en-US" altLang="ja-JP" sz="2000" dirty="0">
                <a:solidFill>
                  <a:srgbClr val="000000"/>
                </a:solidFill>
              </a:rPr>
              <a:t>$ </a:t>
            </a:r>
            <a:r>
              <a:rPr lang="en-US" altLang="ja-JP" sz="2000" dirty="0" err="1">
                <a:solidFill>
                  <a:srgbClr val="000000"/>
                </a:solidFill>
              </a:rPr>
              <a:t>xcrysden</a:t>
            </a:r>
            <a:r>
              <a:rPr lang="en-US" altLang="ja-JP" sz="2000" dirty="0">
                <a:solidFill>
                  <a:srgbClr val="000000"/>
                </a:solidFill>
              </a:rPr>
              <a:t> --</a:t>
            </a:r>
            <a:r>
              <a:rPr lang="en-US" altLang="ja-JP" sz="2000" dirty="0" err="1">
                <a:solidFill>
                  <a:srgbClr val="000000"/>
                </a:solidFill>
              </a:rPr>
              <a:t>pwi</a:t>
            </a:r>
            <a:r>
              <a:rPr lang="en-US" altLang="ja-JP" sz="2000" dirty="0">
                <a:solidFill>
                  <a:srgbClr val="000000"/>
                </a:solidFill>
              </a:rPr>
              <a:t> </a:t>
            </a:r>
            <a:r>
              <a:rPr lang="en-US" altLang="ja-JP" sz="2000" dirty="0" err="1">
                <a:solidFill>
                  <a:srgbClr val="000000"/>
                </a:solidFill>
              </a:rPr>
              <a:t>al.scf.cg.in</a:t>
            </a:r>
            <a:br>
              <a:rPr lang="en-US" altLang="ja-JP" sz="2000" dirty="0">
                <a:solidFill>
                  <a:srgbClr val="000000"/>
                </a:solidFill>
              </a:rPr>
            </a:br>
            <a:endParaRPr lang="en-US" altLang="en-US" sz="2000" dirty="0">
              <a:solidFill>
                <a:srgbClr val="7F7F7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43</a:t>
            </a:fld>
            <a:endParaRPr kumimoji="1" lang="ja-JP" altLang="en-US"/>
          </a:p>
        </p:txBody>
      </p:sp>
      <p:pic>
        <p:nvPicPr>
          <p:cNvPr id="4" name="図 3" descr="スクリーンショット 2018-03-18 7.18.14.png"/>
          <p:cNvPicPr>
            <a:picLocks noChangeAspect="1"/>
          </p:cNvPicPr>
          <p:nvPr/>
        </p:nvPicPr>
        <p:blipFill rotWithShape="1">
          <a:blip r:embed="rId2">
            <a:extLst>
              <a:ext uri="{28A0092B-C50C-407E-A947-70E740481C1C}">
                <a14:useLocalDpi xmlns:a14="http://schemas.microsoft.com/office/drawing/2010/main" val="0"/>
              </a:ext>
            </a:extLst>
          </a:blip>
          <a:srcRect b="27950"/>
          <a:stretch/>
        </p:blipFill>
        <p:spPr>
          <a:xfrm>
            <a:off x="931324" y="1533086"/>
            <a:ext cx="6985254" cy="5212039"/>
          </a:xfrm>
          <a:prstGeom prst="rect">
            <a:avLst/>
          </a:prstGeom>
        </p:spPr>
      </p:pic>
      <p:sp>
        <p:nvSpPr>
          <p:cNvPr id="7" name="正方形/長方形 6"/>
          <p:cNvSpPr/>
          <p:nvPr/>
        </p:nvSpPr>
        <p:spPr>
          <a:xfrm>
            <a:off x="5725836" y="1825238"/>
            <a:ext cx="556431" cy="320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25836" y="2621105"/>
            <a:ext cx="1318431" cy="320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6316133" y="138383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9" name="テキスト ボックス 8"/>
          <p:cNvSpPr txBox="1"/>
          <p:nvPr/>
        </p:nvSpPr>
        <p:spPr>
          <a:xfrm>
            <a:off x="7128932" y="257939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Tree>
    <p:extLst>
      <p:ext uri="{BB962C8B-B14F-4D97-AF65-F5344CB8AC3E}">
        <p14:creationId xmlns:p14="http://schemas.microsoft.com/office/powerpoint/2010/main" val="1628146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2018-03-18 7.18.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1404"/>
            <a:ext cx="9144000" cy="5344946"/>
          </a:xfrm>
          <a:prstGeom prst="rect">
            <a:avLst/>
          </a:prstGeom>
        </p:spPr>
      </p:pic>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の実行（９）</a:t>
            </a:r>
            <a:endParaRPr kumimoji="1" lang="ja-JP" altLang="en-US"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44</a:t>
            </a:fld>
            <a:endParaRPr kumimoji="1" lang="ja-JP" altLang="en-US"/>
          </a:p>
        </p:txBody>
      </p:sp>
      <p:sp>
        <p:nvSpPr>
          <p:cNvPr id="8" name="正方形/長方形 7"/>
          <p:cNvSpPr/>
          <p:nvPr/>
        </p:nvSpPr>
        <p:spPr>
          <a:xfrm>
            <a:off x="4235704" y="5968218"/>
            <a:ext cx="708830" cy="320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7782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8-03-18 7.1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56442"/>
            <a:ext cx="6431280" cy="4953000"/>
          </a:xfrm>
          <a:prstGeom prst="rect">
            <a:avLst/>
          </a:prstGeom>
        </p:spPr>
      </p:pic>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の実行（１０）</a:t>
            </a:r>
            <a:endParaRPr kumimoji="1" lang="ja-JP" altLang="en-US"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45</a:t>
            </a:fld>
            <a:endParaRPr kumimoji="1" lang="ja-JP" altLang="en-US"/>
          </a:p>
        </p:txBody>
      </p:sp>
      <p:sp>
        <p:nvSpPr>
          <p:cNvPr id="8" name="正方形/長方形 7"/>
          <p:cNvSpPr/>
          <p:nvPr/>
        </p:nvSpPr>
        <p:spPr>
          <a:xfrm>
            <a:off x="4893732" y="2199885"/>
            <a:ext cx="1930400" cy="67878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130797" y="5486984"/>
            <a:ext cx="524935" cy="339391"/>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269999" y="2166018"/>
            <a:ext cx="3014134" cy="2575315"/>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269999" y="1519688"/>
            <a:ext cx="2235201" cy="646331"/>
          </a:xfrm>
          <a:prstGeom prst="rect">
            <a:avLst/>
          </a:prstGeom>
          <a:noFill/>
        </p:spPr>
        <p:txBody>
          <a:bodyPr wrap="square" rtlCol="0">
            <a:spAutoFit/>
          </a:bodyPr>
          <a:lstStyle/>
          <a:p>
            <a:r>
              <a:rPr kumimoji="1" lang="ja-JP" altLang="en-US" dirty="0">
                <a:solidFill>
                  <a:srgbClr val="FF0000"/>
                </a:solidFill>
              </a:rPr>
              <a:t>図の中の点をクリックしてパスを決める</a:t>
            </a:r>
          </a:p>
        </p:txBody>
      </p:sp>
      <p:sp>
        <p:nvSpPr>
          <p:cNvPr id="5" name="テキスト ボックス 4"/>
          <p:cNvSpPr txBox="1"/>
          <p:nvPr/>
        </p:nvSpPr>
        <p:spPr>
          <a:xfrm>
            <a:off x="7023947" y="924175"/>
            <a:ext cx="1459653" cy="1323439"/>
          </a:xfrm>
          <a:prstGeom prst="rect">
            <a:avLst/>
          </a:prstGeom>
          <a:noFill/>
        </p:spPr>
        <p:txBody>
          <a:bodyPr wrap="square" rtlCol="0">
            <a:spAutoFit/>
          </a:bodyPr>
          <a:lstStyle/>
          <a:p>
            <a:r>
              <a:rPr lang="ja-JP" altLang="en-US" sz="2000" dirty="0"/>
              <a:t>絵を見ながら、</a:t>
            </a:r>
            <a:r>
              <a:rPr kumimoji="1" lang="en-US" altLang="ja-JP" sz="2000" dirty="0"/>
              <a:t>K</a:t>
            </a:r>
            <a:r>
              <a:rPr kumimoji="1" lang="ja-JP" altLang="en-US" sz="2000" dirty="0"/>
              <a:t>点パスを決めることができる。</a:t>
            </a:r>
          </a:p>
        </p:txBody>
      </p:sp>
      <p:sp>
        <p:nvSpPr>
          <p:cNvPr id="10" name="テキスト ボックス 9"/>
          <p:cNvSpPr txBox="1"/>
          <p:nvPr/>
        </p:nvSpPr>
        <p:spPr>
          <a:xfrm>
            <a:off x="609599" y="6096000"/>
            <a:ext cx="6722533" cy="707886"/>
          </a:xfrm>
          <a:prstGeom prst="rect">
            <a:avLst/>
          </a:prstGeom>
          <a:noFill/>
        </p:spPr>
        <p:txBody>
          <a:bodyPr wrap="square" rtlCol="0">
            <a:spAutoFit/>
          </a:bodyPr>
          <a:lstStyle/>
          <a:p>
            <a:r>
              <a:rPr kumimoji="1" lang="ja-JP" altLang="en-US" sz="2000" dirty="0"/>
              <a:t>パス：Γ点（</a:t>
            </a:r>
            <a:r>
              <a:rPr kumimoji="1" lang="en-US" altLang="ja-JP" sz="2000" dirty="0"/>
              <a:t>0, 0, 0</a:t>
            </a:r>
            <a:r>
              <a:rPr lang="ja-JP" altLang="en-US" sz="2000" dirty="0"/>
              <a:t>）</a:t>
            </a:r>
            <a:r>
              <a:rPr lang="ja-JP" altLang="en-US" sz="2000" dirty="0">
                <a:sym typeface="Wingdings"/>
              </a:rPr>
              <a:t></a:t>
            </a:r>
            <a:r>
              <a:rPr lang="en-US" altLang="ja-JP" sz="2000" dirty="0">
                <a:sym typeface="Wingdings"/>
              </a:rPr>
              <a:t>X</a:t>
            </a:r>
            <a:r>
              <a:rPr lang="ja-JP" altLang="en-US" sz="2000" dirty="0">
                <a:sym typeface="Wingdings"/>
              </a:rPr>
              <a:t>点（</a:t>
            </a:r>
            <a:r>
              <a:rPr lang="en-US" altLang="ja-JP" sz="2000" dirty="0">
                <a:sym typeface="Wingdings"/>
              </a:rPr>
              <a:t>0.5, 0.5, 0.0</a:t>
            </a:r>
            <a:r>
              <a:rPr lang="ja-JP" altLang="en-US" sz="2000" dirty="0">
                <a:sym typeface="Wingdings"/>
              </a:rPr>
              <a:t>）</a:t>
            </a:r>
            <a:r>
              <a:rPr lang="en-US" altLang="ja-JP" sz="2000" dirty="0">
                <a:sym typeface="Wingdings"/>
              </a:rPr>
              <a:t>W</a:t>
            </a:r>
            <a:r>
              <a:rPr lang="ja-JP" altLang="en-US" sz="2000" dirty="0">
                <a:sym typeface="Wingdings"/>
              </a:rPr>
              <a:t>点（</a:t>
            </a:r>
            <a:r>
              <a:rPr lang="en-US" altLang="ja-JP" sz="2000" dirty="0">
                <a:sym typeface="Wingdings"/>
              </a:rPr>
              <a:t>0.5, 0.75, 0.25</a:t>
            </a:r>
            <a:r>
              <a:rPr lang="ja-JP" altLang="en-US" sz="2000" dirty="0">
                <a:sym typeface="Wingdings"/>
              </a:rPr>
              <a:t>）</a:t>
            </a:r>
            <a:r>
              <a:rPr lang="en-US" altLang="ja-JP" sz="2000" dirty="0">
                <a:sym typeface="Wingdings"/>
              </a:rPr>
              <a:t> </a:t>
            </a:r>
            <a:r>
              <a:rPr lang="ja-JP" altLang="en-US" sz="2000" dirty="0">
                <a:sym typeface="Wingdings"/>
              </a:rPr>
              <a:t></a:t>
            </a:r>
            <a:r>
              <a:rPr lang="en-US" altLang="ja-JP" sz="2000" dirty="0">
                <a:sym typeface="Wingdings"/>
              </a:rPr>
              <a:t>L</a:t>
            </a:r>
            <a:r>
              <a:rPr lang="ja-JP" altLang="en-US" sz="2000" dirty="0">
                <a:sym typeface="Wingdings"/>
              </a:rPr>
              <a:t>点（</a:t>
            </a:r>
            <a:r>
              <a:rPr lang="en-US" altLang="ja-JP" sz="2000" dirty="0">
                <a:sym typeface="Wingdings"/>
              </a:rPr>
              <a:t>0, 0.5, 0</a:t>
            </a:r>
            <a:r>
              <a:rPr lang="ja-JP" altLang="en-US" sz="2000" dirty="0">
                <a:sym typeface="Wingdings"/>
              </a:rPr>
              <a:t>）</a:t>
            </a:r>
            <a:r>
              <a:rPr lang="en-US" altLang="ja-JP" sz="2000" dirty="0">
                <a:sym typeface="Wingdings"/>
              </a:rPr>
              <a:t> </a:t>
            </a:r>
            <a:endParaRPr lang="en-US" altLang="en-US" sz="2000" dirty="0"/>
          </a:p>
        </p:txBody>
      </p:sp>
      <p:sp>
        <p:nvSpPr>
          <p:cNvPr id="11" name="テキスト ボックス 10"/>
          <p:cNvSpPr txBox="1"/>
          <p:nvPr/>
        </p:nvSpPr>
        <p:spPr>
          <a:xfrm>
            <a:off x="694265" y="4824401"/>
            <a:ext cx="2404535" cy="369332"/>
          </a:xfrm>
          <a:prstGeom prst="rect">
            <a:avLst/>
          </a:prstGeom>
          <a:noFill/>
        </p:spPr>
        <p:txBody>
          <a:bodyPr wrap="square" rtlCol="0">
            <a:spAutoFit/>
          </a:bodyPr>
          <a:lstStyle/>
          <a:p>
            <a:r>
              <a:rPr kumimoji="1" lang="en-US" altLang="ja-JP" dirty="0" err="1"/>
              <a:t>fcc</a:t>
            </a:r>
            <a:r>
              <a:rPr kumimoji="1" lang="ja-JP" altLang="en-US" dirty="0"/>
              <a:t>の</a:t>
            </a:r>
            <a:r>
              <a:rPr lang="ja-JP" altLang="en-US" dirty="0"/>
              <a:t>ブリルアンゾーン</a:t>
            </a:r>
            <a:endParaRPr kumimoji="1" lang="ja-JP" altLang="en-US" dirty="0"/>
          </a:p>
        </p:txBody>
      </p:sp>
    </p:spTree>
    <p:extLst>
      <p:ext uri="{BB962C8B-B14F-4D97-AF65-F5344CB8AC3E}">
        <p14:creationId xmlns:p14="http://schemas.microsoft.com/office/powerpoint/2010/main" val="4283021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2018-03-18 7.1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2" y="829717"/>
            <a:ext cx="5712333" cy="6032754"/>
          </a:xfrm>
          <a:prstGeom prst="rect">
            <a:avLst/>
          </a:prstGeom>
        </p:spPr>
      </p:pic>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の実行（１１）</a:t>
            </a:r>
            <a:endParaRPr kumimoji="1" lang="ja-JP" altLang="en-US"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46</a:t>
            </a:fld>
            <a:endParaRPr kumimoji="1" lang="ja-JP" altLang="en-US"/>
          </a:p>
        </p:txBody>
      </p:sp>
      <p:sp>
        <p:nvSpPr>
          <p:cNvPr id="7" name="正方形/長方形 6"/>
          <p:cNvSpPr/>
          <p:nvPr/>
        </p:nvSpPr>
        <p:spPr>
          <a:xfrm>
            <a:off x="3979330" y="5147593"/>
            <a:ext cx="524935" cy="339391"/>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386665" y="3368143"/>
            <a:ext cx="2269067" cy="40798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221272" y="2968033"/>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3" name="テキスト ボックス 12"/>
          <p:cNvSpPr txBox="1"/>
          <p:nvPr/>
        </p:nvSpPr>
        <p:spPr>
          <a:xfrm>
            <a:off x="4622797" y="5086874"/>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4" name="テキスト ボックス 13"/>
          <p:cNvSpPr txBox="1"/>
          <p:nvPr/>
        </p:nvSpPr>
        <p:spPr>
          <a:xfrm>
            <a:off x="5909732" y="3129801"/>
            <a:ext cx="2235201" cy="923330"/>
          </a:xfrm>
          <a:prstGeom prst="rect">
            <a:avLst/>
          </a:prstGeom>
          <a:noFill/>
        </p:spPr>
        <p:txBody>
          <a:bodyPr wrap="square" rtlCol="0">
            <a:spAutoFit/>
          </a:bodyPr>
          <a:lstStyle/>
          <a:p>
            <a:r>
              <a:rPr lang="ja-JP" altLang="en-US" dirty="0">
                <a:solidFill>
                  <a:srgbClr val="FF0000"/>
                </a:solidFill>
              </a:rPr>
              <a:t>全</a:t>
            </a:r>
            <a:r>
              <a:rPr lang="ja-JP" altLang="ja-JP" dirty="0">
                <a:solidFill>
                  <a:srgbClr val="FF0000"/>
                </a:solidFill>
              </a:rPr>
              <a:t>K</a:t>
            </a:r>
            <a:r>
              <a:rPr lang="ja-JP" altLang="en-US" dirty="0">
                <a:solidFill>
                  <a:srgbClr val="FF0000"/>
                </a:solidFill>
              </a:rPr>
              <a:t>点（分点）の数を入力（この場合は</a:t>
            </a:r>
            <a:r>
              <a:rPr lang="en-US" altLang="ja-JP" b="1" dirty="0">
                <a:solidFill>
                  <a:srgbClr val="FF0000"/>
                </a:solidFill>
              </a:rPr>
              <a:t>40</a:t>
            </a:r>
            <a:r>
              <a:rPr lang="ja-JP" altLang="en-US" dirty="0">
                <a:solidFill>
                  <a:srgbClr val="FF0000"/>
                </a:solidFill>
              </a:rPr>
              <a:t>）を入力する</a:t>
            </a:r>
            <a:endParaRPr kumimoji="1" lang="ja-JP" altLang="en-US" dirty="0">
              <a:solidFill>
                <a:srgbClr val="FF0000"/>
              </a:solidFill>
            </a:endParaRPr>
          </a:p>
        </p:txBody>
      </p:sp>
    </p:spTree>
    <p:extLst>
      <p:ext uri="{BB962C8B-B14F-4D97-AF65-F5344CB8AC3E}">
        <p14:creationId xmlns:p14="http://schemas.microsoft.com/office/powerpoint/2010/main" val="3204152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8-03-18 8.00.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05" y="857251"/>
            <a:ext cx="5600700" cy="3365500"/>
          </a:xfrm>
          <a:prstGeom prst="rect">
            <a:avLst/>
          </a:prstGeom>
        </p:spPr>
      </p:pic>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の実行（１２）</a:t>
            </a:r>
            <a:endParaRPr kumimoji="1" lang="ja-JP" altLang="en-US"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47</a:t>
            </a:fld>
            <a:endParaRPr kumimoji="1" lang="ja-JP" altLang="en-US"/>
          </a:p>
        </p:txBody>
      </p:sp>
      <p:sp>
        <p:nvSpPr>
          <p:cNvPr id="7" name="正方形/長方形 6"/>
          <p:cNvSpPr/>
          <p:nvPr/>
        </p:nvSpPr>
        <p:spPr>
          <a:xfrm>
            <a:off x="1286930" y="3832636"/>
            <a:ext cx="3335867" cy="339391"/>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286930" y="3488268"/>
            <a:ext cx="829737" cy="269341"/>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662473" y="3883435"/>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3" name="テキスト ボックス 12"/>
          <p:cNvSpPr txBox="1"/>
          <p:nvPr/>
        </p:nvSpPr>
        <p:spPr>
          <a:xfrm>
            <a:off x="2116667" y="3288213"/>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4" name="テキスト ボックス 13"/>
          <p:cNvSpPr txBox="1"/>
          <p:nvPr/>
        </p:nvSpPr>
        <p:spPr>
          <a:xfrm>
            <a:off x="1185330" y="2582147"/>
            <a:ext cx="2235201" cy="646331"/>
          </a:xfrm>
          <a:prstGeom prst="rect">
            <a:avLst/>
          </a:prstGeom>
          <a:solidFill>
            <a:schemeClr val="bg1"/>
          </a:solidFill>
        </p:spPr>
        <p:txBody>
          <a:bodyPr wrap="square" rtlCol="0">
            <a:spAutoFit/>
          </a:bodyPr>
          <a:lstStyle/>
          <a:p>
            <a:r>
              <a:rPr kumimoji="1" lang="ja-JP" altLang="en-US" dirty="0">
                <a:solidFill>
                  <a:srgbClr val="FF0000"/>
                </a:solidFill>
              </a:rPr>
              <a:t>ファイル名（</a:t>
            </a:r>
            <a:r>
              <a:rPr kumimoji="1" lang="en-US" altLang="ja-JP" dirty="0" err="1">
                <a:solidFill>
                  <a:srgbClr val="FF0000"/>
                </a:solidFill>
              </a:rPr>
              <a:t>al.pwscf</a:t>
            </a:r>
            <a:r>
              <a:rPr kumimoji="1" lang="ja-JP" altLang="en-US" dirty="0">
                <a:solidFill>
                  <a:srgbClr val="FF0000"/>
                </a:solidFill>
              </a:rPr>
              <a:t>）を入力する</a:t>
            </a:r>
          </a:p>
        </p:txBody>
      </p:sp>
      <p:sp>
        <p:nvSpPr>
          <p:cNvPr id="15" name="正方形/長方形 14"/>
          <p:cNvSpPr/>
          <p:nvPr/>
        </p:nvSpPr>
        <p:spPr>
          <a:xfrm>
            <a:off x="4690531" y="3488268"/>
            <a:ext cx="965202" cy="269341"/>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176279" y="3088158"/>
            <a:ext cx="524933" cy="400110"/>
          </a:xfrm>
          <a:prstGeom prst="rect">
            <a:avLst/>
          </a:prstGeom>
          <a:solidFill>
            <a:schemeClr val="bg1"/>
          </a:solidFill>
        </p:spPr>
        <p:txBody>
          <a:bodyPr wrap="square" rtlCol="0">
            <a:spAutoFit/>
          </a:bodyPr>
          <a:lstStyle/>
          <a:p>
            <a:r>
              <a:rPr lang="en-US" altLang="ja-JP" sz="2000" b="1" dirty="0">
                <a:solidFill>
                  <a:srgbClr val="FF0000"/>
                </a:solidFill>
              </a:rPr>
              <a:t>③</a:t>
            </a:r>
            <a:endParaRPr kumimoji="1" lang="ja-JP" altLang="en-US" sz="2000" b="1" dirty="0">
              <a:solidFill>
                <a:srgbClr val="FF0000"/>
              </a:solidFill>
            </a:endParaRPr>
          </a:p>
        </p:txBody>
      </p:sp>
      <p:pic>
        <p:nvPicPr>
          <p:cNvPr id="4" name="図 3" descr="スクリーンショット 2018-03-18 8.01.10.png"/>
          <p:cNvPicPr>
            <a:picLocks noChangeAspect="1"/>
          </p:cNvPicPr>
          <p:nvPr/>
        </p:nvPicPr>
        <p:blipFill rotWithShape="1">
          <a:blip r:embed="rId3">
            <a:extLst>
              <a:ext uri="{28A0092B-C50C-407E-A947-70E740481C1C}">
                <a14:useLocalDpi xmlns:a14="http://schemas.microsoft.com/office/drawing/2010/main" val="0"/>
              </a:ext>
            </a:extLst>
          </a:blip>
          <a:srcRect b="32299"/>
          <a:stretch/>
        </p:blipFill>
        <p:spPr>
          <a:xfrm>
            <a:off x="33881" y="4504249"/>
            <a:ext cx="5897372" cy="2150541"/>
          </a:xfrm>
          <a:prstGeom prst="rect">
            <a:avLst/>
          </a:prstGeom>
        </p:spPr>
      </p:pic>
    </p:spTree>
    <p:extLst>
      <p:ext uri="{BB962C8B-B14F-4D97-AF65-F5344CB8AC3E}">
        <p14:creationId xmlns:p14="http://schemas.microsoft.com/office/powerpoint/2010/main" val="448802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の実行（１３）</a:t>
            </a:r>
            <a:endParaRPr kumimoji="1" lang="ja-JP" altLang="en-US" dirty="0"/>
          </a:p>
        </p:txBody>
      </p:sp>
      <p:sp>
        <p:nvSpPr>
          <p:cNvPr id="3" name="コンテンツ プレースホルダー 2"/>
          <p:cNvSpPr>
            <a:spLocks noGrp="1"/>
          </p:cNvSpPr>
          <p:nvPr>
            <p:ph idx="1"/>
          </p:nvPr>
        </p:nvSpPr>
        <p:spPr>
          <a:xfrm>
            <a:off x="457200" y="761963"/>
            <a:ext cx="8500534" cy="6096037"/>
          </a:xfrm>
        </p:spPr>
        <p:txBody>
          <a:bodyPr>
            <a:normAutofit/>
          </a:bodyPr>
          <a:lstStyle/>
          <a:p>
            <a:pPr marL="400050" lvl="1" indent="0">
              <a:buNone/>
            </a:pPr>
            <a:r>
              <a:rPr lang="en-US" altLang="ja-JP" sz="2000" dirty="0"/>
              <a:t>al.band2.cg.in </a:t>
            </a:r>
            <a:r>
              <a:rPr lang="ja-JP" altLang="en-US" sz="2000" dirty="0"/>
              <a:t>を作成する。（</a:t>
            </a:r>
            <a:r>
              <a:rPr lang="en-US" altLang="ja-JP" sz="2000" dirty="0" err="1"/>
              <a:t>al.band.cg.in</a:t>
            </a:r>
            <a:r>
              <a:rPr lang="en-US" altLang="ja-JP" sz="2000" dirty="0"/>
              <a:t> </a:t>
            </a:r>
            <a:r>
              <a:rPr lang="ja-JP" altLang="en-US" sz="2000" dirty="0"/>
              <a:t>をコピーして作る</a:t>
            </a:r>
            <a:r>
              <a:rPr lang="ja-JP" altLang="en-US" sz="2000"/>
              <a:t>。）</a:t>
            </a:r>
            <a:br>
              <a:rPr lang="en-US" altLang="ja-JP" sz="2000" dirty="0">
                <a:solidFill>
                  <a:srgbClr val="000000"/>
                </a:solidFill>
              </a:rPr>
            </a:br>
            <a:r>
              <a:rPr lang="ja-JP" altLang="en-US" sz="2000">
                <a:solidFill>
                  <a:srgbClr val="000000"/>
                </a:solidFill>
              </a:rPr>
              <a:t>　</a:t>
            </a:r>
            <a:r>
              <a:rPr lang="en-US" altLang="ja-JP" sz="2000" dirty="0">
                <a:solidFill>
                  <a:srgbClr val="000000"/>
                </a:solidFill>
              </a:rPr>
              <a:t>$ </a:t>
            </a:r>
            <a:r>
              <a:rPr lang="en-US" altLang="ja-JP" sz="2000" dirty="0" err="1">
                <a:solidFill>
                  <a:srgbClr val="000000"/>
                </a:solidFill>
              </a:rPr>
              <a:t>cp</a:t>
            </a:r>
            <a:r>
              <a:rPr lang="en-US" altLang="ja-JP" sz="2000" dirty="0">
                <a:solidFill>
                  <a:srgbClr val="000000"/>
                </a:solidFill>
              </a:rPr>
              <a:t> </a:t>
            </a:r>
            <a:r>
              <a:rPr lang="en-US" altLang="ja-JP" sz="2000" dirty="0" err="1">
                <a:solidFill>
                  <a:srgbClr val="000000"/>
                </a:solidFill>
              </a:rPr>
              <a:t>al.band.cg.in</a:t>
            </a:r>
            <a:r>
              <a:rPr lang="de-DE" altLang="ja-JP" sz="2000" dirty="0">
                <a:solidFill>
                  <a:srgbClr val="000000"/>
                </a:solidFill>
              </a:rPr>
              <a:t> al.</a:t>
            </a:r>
            <a:r>
              <a:rPr lang="en-US" altLang="ja-JP" sz="2000" dirty="0">
                <a:solidFill>
                  <a:srgbClr val="000000"/>
                </a:solidFill>
              </a:rPr>
              <a:t>band2</a:t>
            </a:r>
            <a:r>
              <a:rPr lang="de-DE" altLang="ja-JP" sz="2000" dirty="0">
                <a:solidFill>
                  <a:srgbClr val="000000"/>
                </a:solidFill>
              </a:rPr>
              <a:t>.</a:t>
            </a:r>
            <a:r>
              <a:rPr lang="de-DE" altLang="ja-JP" sz="2000" dirty="0" err="1">
                <a:solidFill>
                  <a:srgbClr val="000000"/>
                </a:solidFill>
              </a:rPr>
              <a:t>cg.in</a:t>
            </a:r>
            <a:br>
              <a:rPr lang="de-DE" altLang="ja-JP" sz="2000" dirty="0">
                <a:solidFill>
                  <a:srgbClr val="000000"/>
                </a:solidFill>
              </a:rPr>
            </a:br>
            <a:r>
              <a:rPr lang="de-DE" altLang="ja-JP" sz="2000" dirty="0">
                <a:solidFill>
                  <a:srgbClr val="000000"/>
                </a:solidFill>
              </a:rPr>
              <a:t>al.</a:t>
            </a:r>
            <a:r>
              <a:rPr lang="en-US" altLang="ja-JP" sz="2000" dirty="0">
                <a:solidFill>
                  <a:srgbClr val="000000"/>
                </a:solidFill>
              </a:rPr>
              <a:t>band2</a:t>
            </a:r>
            <a:r>
              <a:rPr lang="de-DE" altLang="ja-JP" sz="2000" dirty="0">
                <a:solidFill>
                  <a:srgbClr val="000000"/>
                </a:solidFill>
              </a:rPr>
              <a:t>.</a:t>
            </a:r>
            <a:r>
              <a:rPr lang="de-DE" altLang="ja-JP" sz="2000" dirty="0" err="1">
                <a:solidFill>
                  <a:srgbClr val="000000"/>
                </a:solidFill>
              </a:rPr>
              <a:t>cg.in</a:t>
            </a:r>
            <a:r>
              <a:rPr lang="de-DE" altLang="ja-JP" sz="2000" dirty="0">
                <a:solidFill>
                  <a:srgbClr val="000000"/>
                </a:solidFill>
              </a:rPr>
              <a:t> </a:t>
            </a:r>
            <a:r>
              <a:rPr lang="ja-JP" altLang="en-US" sz="2000">
                <a:solidFill>
                  <a:srgbClr val="000000"/>
                </a:solidFill>
              </a:rPr>
              <a:t>の</a:t>
            </a:r>
            <a:r>
              <a:rPr lang="en-US" altLang="ja-JP" sz="2000" dirty="0">
                <a:solidFill>
                  <a:srgbClr val="000000"/>
                </a:solidFill>
              </a:rPr>
              <a:t> </a:t>
            </a:r>
            <a:r>
              <a:rPr lang="de-DE" altLang="ja-JP" sz="2000" dirty="0">
                <a:solidFill>
                  <a:srgbClr val="000000"/>
                </a:solidFill>
              </a:rPr>
              <a:t>K_POINTS </a:t>
            </a:r>
            <a:r>
              <a:rPr lang="ja-JP" altLang="en-US" sz="2000" dirty="0">
                <a:solidFill>
                  <a:srgbClr val="000000"/>
                </a:solidFill>
              </a:rPr>
              <a:t>を</a:t>
            </a:r>
            <a:r>
              <a:rPr lang="en-US" altLang="ja-JP" sz="2000" dirty="0">
                <a:solidFill>
                  <a:srgbClr val="000000"/>
                </a:solidFill>
              </a:rPr>
              <a:t> </a:t>
            </a:r>
            <a:r>
              <a:rPr lang="en-US" altLang="ja-JP" sz="2000" dirty="0" err="1">
                <a:solidFill>
                  <a:srgbClr val="000000"/>
                </a:solidFill>
              </a:rPr>
              <a:t>al.pwscf</a:t>
            </a:r>
            <a:r>
              <a:rPr lang="en-US" altLang="ja-JP" sz="2000" dirty="0">
                <a:solidFill>
                  <a:srgbClr val="000000"/>
                </a:solidFill>
              </a:rPr>
              <a:t> </a:t>
            </a:r>
            <a:r>
              <a:rPr lang="ja-JP" altLang="en-US" sz="2000">
                <a:solidFill>
                  <a:srgbClr val="000000"/>
                </a:solidFill>
              </a:rPr>
              <a:t>の</a:t>
            </a:r>
            <a:r>
              <a:rPr lang="en-US" altLang="ja-JP" sz="2000" dirty="0">
                <a:solidFill>
                  <a:srgbClr val="000000"/>
                </a:solidFill>
              </a:rPr>
              <a:t>  K_POINTS </a:t>
            </a:r>
            <a:r>
              <a:rPr lang="ja-JP" altLang="en-US" sz="2000" dirty="0">
                <a:solidFill>
                  <a:srgbClr val="000000"/>
                </a:solidFill>
              </a:rPr>
              <a:t>の内容に差し替える</a:t>
            </a:r>
            <a:br>
              <a:rPr lang="en-US" altLang="ja-JP" sz="2000" dirty="0">
                <a:solidFill>
                  <a:srgbClr val="000000"/>
                </a:solidFill>
              </a:rPr>
            </a:br>
            <a:r>
              <a:rPr lang="ja-JP" altLang="en-US" sz="2000">
                <a:solidFill>
                  <a:srgbClr val="000000"/>
                </a:solidFill>
              </a:rPr>
              <a:t>　</a:t>
            </a:r>
            <a:r>
              <a:rPr lang="en-US" altLang="ja-JP" sz="2000" dirty="0">
                <a:solidFill>
                  <a:srgbClr val="000000"/>
                </a:solidFill>
              </a:rPr>
              <a:t>$ emacs al.band2.cg.in</a:t>
            </a:r>
            <a:br>
              <a:rPr lang="en-US" altLang="ja-JP" sz="2000" dirty="0">
                <a:solidFill>
                  <a:srgbClr val="000000"/>
                </a:solidFill>
              </a:rPr>
            </a:br>
            <a:r>
              <a:rPr lang="de-DE" altLang="ja-JP" sz="2000" dirty="0">
                <a:solidFill>
                  <a:schemeClr val="bg1">
                    <a:lumMod val="50000"/>
                  </a:schemeClr>
                </a:solidFill>
              </a:rPr>
              <a:t>&amp;</a:t>
            </a:r>
            <a:r>
              <a:rPr lang="de-DE" altLang="ja-JP" sz="2000" dirty="0" err="1">
                <a:solidFill>
                  <a:schemeClr val="bg1">
                    <a:lumMod val="50000"/>
                  </a:schemeClr>
                </a:solidFill>
              </a:rPr>
              <a:t>control</a:t>
            </a:r>
            <a:br>
              <a:rPr lang="de-DE" altLang="ja-JP" sz="2000" dirty="0">
                <a:solidFill>
                  <a:schemeClr val="bg1">
                    <a:lumMod val="50000"/>
                  </a:schemeClr>
                </a:solidFill>
              </a:rPr>
            </a:br>
            <a:r>
              <a:rPr lang="de-DE" altLang="ja-JP" sz="2000" dirty="0">
                <a:solidFill>
                  <a:schemeClr val="bg1">
                    <a:lumMod val="50000"/>
                  </a:schemeClr>
                </a:solidFill>
              </a:rPr>
              <a:t>    </a:t>
            </a:r>
            <a:r>
              <a:rPr lang="de-DE" altLang="ja-JP" sz="2000" dirty="0" err="1">
                <a:solidFill>
                  <a:schemeClr val="bg1">
                    <a:lumMod val="50000"/>
                  </a:schemeClr>
                </a:solidFill>
              </a:rPr>
              <a:t>calculation</a:t>
            </a:r>
            <a:r>
              <a:rPr lang="de-DE" altLang="ja-JP" sz="2000" dirty="0">
                <a:solidFill>
                  <a:schemeClr val="bg1">
                    <a:lumMod val="50000"/>
                  </a:schemeClr>
                </a:solidFill>
              </a:rPr>
              <a:t>=‘</a:t>
            </a:r>
            <a:r>
              <a:rPr lang="de-DE" altLang="ja-JP" sz="2000" dirty="0" err="1">
                <a:solidFill>
                  <a:schemeClr val="bg1">
                    <a:lumMod val="50000"/>
                  </a:schemeClr>
                </a:solidFill>
              </a:rPr>
              <a:t>bands</a:t>
            </a:r>
            <a:r>
              <a:rPr lang="de-DE" altLang="ja-JP" sz="2000" dirty="0">
                <a:solidFill>
                  <a:schemeClr val="bg1">
                    <a:lumMod val="50000"/>
                  </a:schemeClr>
                </a:solidFill>
              </a:rPr>
              <a:t>‘ </a:t>
            </a:r>
            <a:br>
              <a:rPr lang="en-US" altLang="ja-JP" sz="2000" dirty="0">
                <a:solidFill>
                  <a:schemeClr val="bg1">
                    <a:lumMod val="50000"/>
                  </a:schemeClr>
                </a:solidFill>
              </a:rPr>
            </a:br>
            <a:r>
              <a:rPr lang="is-IS" altLang="ja-JP" sz="2000" dirty="0">
                <a:solidFill>
                  <a:srgbClr val="7F7F7F"/>
                </a:solidFill>
              </a:rPr>
              <a:t>…</a:t>
            </a:r>
            <a:br>
              <a:rPr lang="en-US" altLang="en-US" sz="2000" dirty="0">
                <a:solidFill>
                  <a:srgbClr val="7F7F7F"/>
                </a:solidFill>
              </a:rPr>
            </a:br>
            <a:r>
              <a:rPr lang="de-DE" altLang="en-US" sz="2000" dirty="0">
                <a:solidFill>
                  <a:srgbClr val="7F7F7F"/>
                </a:solidFill>
              </a:rPr>
              <a:t>ATOMIC_POSITIONS</a:t>
            </a:r>
            <a:br>
              <a:rPr lang="de-DE" altLang="en-US" sz="2000" dirty="0">
                <a:solidFill>
                  <a:srgbClr val="7F7F7F"/>
                </a:solidFill>
              </a:rPr>
            </a:br>
            <a:r>
              <a:rPr lang="de-DE" altLang="en-US" sz="2000" dirty="0">
                <a:solidFill>
                  <a:srgbClr val="7F7F7F"/>
                </a:solidFill>
              </a:rPr>
              <a:t> Al 0.00 0.00 0.00</a:t>
            </a:r>
            <a:br>
              <a:rPr lang="de-DE" altLang="en-US" sz="2000" dirty="0">
                <a:solidFill>
                  <a:srgbClr val="7F7F7F"/>
                </a:solidFill>
              </a:rPr>
            </a:br>
            <a:r>
              <a:rPr lang="de-DE" altLang="en-US" sz="2000" dirty="0">
                <a:solidFill>
                  <a:srgbClr val="FF0000"/>
                </a:solidFill>
              </a:rPr>
              <a:t>K_POINTS </a:t>
            </a:r>
            <a:r>
              <a:rPr lang="de-DE" altLang="en-US" sz="2000" dirty="0" err="1">
                <a:solidFill>
                  <a:srgbClr val="FF0000"/>
                </a:solidFill>
              </a:rPr>
              <a:t>crystal</a:t>
            </a:r>
            <a:br>
              <a:rPr lang="de-DE" altLang="en-US" sz="2000" dirty="0">
                <a:solidFill>
                  <a:srgbClr val="FF0000"/>
                </a:solidFill>
              </a:rPr>
            </a:br>
            <a:r>
              <a:rPr lang="de-DE" altLang="en-US" sz="2000" dirty="0">
                <a:solidFill>
                  <a:srgbClr val="FF0000"/>
                </a:solidFill>
              </a:rPr>
              <a:t>          40</a:t>
            </a:r>
            <a:br>
              <a:rPr lang="de-DE" altLang="en-US" sz="2000" dirty="0">
                <a:solidFill>
                  <a:srgbClr val="FF0000"/>
                </a:solidFill>
              </a:rPr>
            </a:br>
            <a:r>
              <a:rPr lang="de-DE" altLang="en-US" sz="2000" dirty="0">
                <a:solidFill>
                  <a:srgbClr val="FF0000"/>
                </a:solidFill>
              </a:rPr>
              <a:t>        0.0000000000    0.0000000000    0.0000000000    1.0</a:t>
            </a:r>
            <a:br>
              <a:rPr lang="en-US" altLang="en-US" sz="2000" dirty="0">
                <a:solidFill>
                  <a:srgbClr val="FF0000"/>
                </a:solidFill>
              </a:rPr>
            </a:br>
            <a:r>
              <a:rPr lang="is-IS" altLang="ja-JP" sz="2000" dirty="0">
                <a:solidFill>
                  <a:srgbClr val="7F7F7F"/>
                </a:solidFill>
              </a:rPr>
              <a:t>…</a:t>
            </a:r>
            <a:br>
              <a:rPr lang="en-US" altLang="en-US" sz="2000" dirty="0">
                <a:solidFill>
                  <a:srgbClr val="7F7F7F"/>
                </a:solidFill>
              </a:rPr>
            </a:br>
            <a:r>
              <a:rPr lang="ja-JP" altLang="en-US" sz="2000">
                <a:solidFill>
                  <a:srgbClr val="7F7F7F"/>
                </a:solidFill>
              </a:rPr>
              <a:t>　</a:t>
            </a:r>
            <a:r>
              <a:rPr lang="en-US" altLang="ja-JP" sz="2000" dirty="0"/>
              <a:t>$ </a:t>
            </a:r>
            <a:r>
              <a:rPr lang="en-US" altLang="en-US" sz="2000" dirty="0" err="1"/>
              <a:t>pw.x</a:t>
            </a:r>
            <a:r>
              <a:rPr lang="en-US" altLang="en-US" sz="2000" dirty="0"/>
              <a:t> &lt; al.band</a:t>
            </a:r>
            <a:r>
              <a:rPr lang="en-US" altLang="ja-JP" sz="2000" dirty="0"/>
              <a:t>2</a:t>
            </a:r>
            <a:r>
              <a:rPr lang="en-US" altLang="en-US" sz="2000" dirty="0"/>
              <a:t>.cg.in </a:t>
            </a:r>
            <a:br>
              <a:rPr lang="en-US" altLang="en-US" sz="2000" dirty="0"/>
            </a:br>
            <a:r>
              <a:rPr lang="ja-JP" altLang="en-US" sz="2000"/>
              <a:t>　</a:t>
            </a:r>
            <a:r>
              <a:rPr lang="en-US" altLang="en-US" sz="2000" dirty="0"/>
              <a:t>$ ﻿</a:t>
            </a:r>
            <a:r>
              <a:rPr lang="en-US" altLang="en-US" sz="2000" dirty="0" err="1"/>
              <a:t>bands.x</a:t>
            </a:r>
            <a:r>
              <a:rPr lang="en-US" altLang="en-US" sz="2000" dirty="0"/>
              <a:t> &lt; </a:t>
            </a:r>
            <a:r>
              <a:rPr lang="en-US" altLang="en-US" sz="2000" dirty="0" err="1"/>
              <a:t>al.band_out.cg.in</a:t>
            </a:r>
            <a:br>
              <a:rPr lang="en-US" altLang="ja-JP" sz="2000" dirty="0"/>
            </a:br>
            <a:r>
              <a:rPr lang="en-US" altLang="ja-JP" sz="2000" dirty="0" err="1"/>
              <a:t>al.band.gnu</a:t>
            </a:r>
            <a:r>
              <a:rPr lang="ja-JP" altLang="en-US" sz="2000" dirty="0"/>
              <a:t> ファイルなどが出来る。</a:t>
            </a:r>
            <a:br>
              <a:rPr lang="en-US" altLang="ja-JP" sz="2000" dirty="0"/>
            </a:br>
            <a:r>
              <a:rPr lang="ja-JP" altLang="en-US" sz="2000"/>
              <a:t>　</a:t>
            </a:r>
            <a:r>
              <a:rPr lang="en-US" altLang="ja-JP" sz="2000" dirty="0"/>
              <a:t>$</a:t>
            </a:r>
            <a:r>
              <a:rPr lang="ja-JP" altLang="en-US" sz="2000"/>
              <a:t> </a:t>
            </a:r>
            <a:r>
              <a:rPr lang="en-US" altLang="ja-JP" sz="2000" dirty="0" err="1"/>
              <a:t>gnuplot</a:t>
            </a:r>
            <a:br>
              <a:rPr lang="en-US" altLang="ja-JP" sz="2000" dirty="0"/>
            </a:br>
            <a:r>
              <a:rPr lang="en-US" altLang="ja-JP" sz="2000" dirty="0" err="1"/>
              <a:t>gnuplot</a:t>
            </a:r>
            <a:r>
              <a:rPr lang="en-US" altLang="ja-JP" sz="2000" dirty="0"/>
              <a:t>&gt; plot "</a:t>
            </a:r>
            <a:r>
              <a:rPr lang="en-US" altLang="ja-JP" sz="2000" dirty="0" err="1"/>
              <a:t>al.band.gnu</a:t>
            </a:r>
            <a:r>
              <a:rPr lang="en-US" altLang="ja-JP" sz="2000" dirty="0"/>
              <a:t>" w l</a:t>
            </a:r>
            <a:endParaRPr lang="en-US" altLang="en-US"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48</a:t>
            </a:fld>
            <a:endParaRPr kumimoji="1" lang="ja-JP" altLang="en-US"/>
          </a:p>
        </p:txBody>
      </p:sp>
      <p:sp>
        <p:nvSpPr>
          <p:cNvPr id="4" name="テキスト ボックス 3"/>
          <p:cNvSpPr txBox="1"/>
          <p:nvPr/>
        </p:nvSpPr>
        <p:spPr>
          <a:xfrm>
            <a:off x="6146801" y="1819271"/>
            <a:ext cx="2810933" cy="2308324"/>
          </a:xfrm>
          <a:prstGeom prst="rect">
            <a:avLst/>
          </a:prstGeom>
          <a:noFill/>
          <a:ln>
            <a:solidFill>
              <a:schemeClr val="tx1"/>
            </a:solidFill>
          </a:ln>
        </p:spPr>
        <p:txBody>
          <a:bodyPr wrap="square" rtlCol="0">
            <a:spAutoFit/>
          </a:bodyPr>
          <a:lstStyle/>
          <a:p>
            <a:r>
              <a:rPr lang="pl-PL" altLang="ja-JP" dirty="0"/>
              <a:t>K_POINTS </a:t>
            </a:r>
            <a:r>
              <a:rPr lang="en-US" altLang="ja-JP" dirty="0" err="1"/>
              <a:t>tpiba_b</a:t>
            </a:r>
            <a:endParaRPr lang="pl-PL" altLang="ja-JP" dirty="0"/>
          </a:p>
          <a:p>
            <a:r>
              <a:rPr lang="pl-PL" altLang="ja-JP" dirty="0" err="1"/>
              <a:t>or</a:t>
            </a:r>
            <a:endParaRPr lang="pl-PL" altLang="ja-JP" dirty="0"/>
          </a:p>
          <a:p>
            <a:r>
              <a:rPr lang="pl-PL" altLang="ja-JP" dirty="0"/>
              <a:t>K_POINTS </a:t>
            </a:r>
            <a:r>
              <a:rPr lang="pl-PL" altLang="ja-JP" dirty="0" err="1"/>
              <a:t>crystal_b</a:t>
            </a:r>
            <a:endParaRPr lang="pl-PL" altLang="ja-JP" dirty="0"/>
          </a:p>
          <a:p>
            <a:r>
              <a:rPr lang="pl-PL" altLang="ja-JP" dirty="0"/>
              <a:t> 4</a:t>
            </a:r>
          </a:p>
          <a:p>
            <a:r>
              <a:rPr lang="pl-PL" altLang="ja-JP" dirty="0"/>
              <a:t>  0.5000  0.5000  0.5000  50</a:t>
            </a:r>
          </a:p>
          <a:p>
            <a:r>
              <a:rPr lang="pl-PL" altLang="ja-JP" dirty="0"/>
              <a:t>  0.0000  0.0000  0.0000  50</a:t>
            </a:r>
          </a:p>
          <a:p>
            <a:r>
              <a:rPr lang="pl-PL" altLang="ja-JP" dirty="0"/>
              <a:t>  0.0000  0.5000 -0.5000  50</a:t>
            </a:r>
          </a:p>
          <a:p>
            <a:r>
              <a:rPr lang="pl-PL" altLang="ja-JP" dirty="0"/>
              <a:t>  0.2500  0.7500 -0.2500  50</a:t>
            </a:r>
            <a:endParaRPr kumimoji="1" lang="ja-JP" altLang="en-US" dirty="0"/>
          </a:p>
        </p:txBody>
      </p:sp>
      <p:sp>
        <p:nvSpPr>
          <p:cNvPr id="5" name="テキスト ボックス 4"/>
          <p:cNvSpPr txBox="1"/>
          <p:nvPr/>
        </p:nvSpPr>
        <p:spPr>
          <a:xfrm>
            <a:off x="4588933" y="2489199"/>
            <a:ext cx="1405467" cy="923330"/>
          </a:xfrm>
          <a:prstGeom prst="rect">
            <a:avLst/>
          </a:prstGeom>
          <a:noFill/>
          <a:ln w="12700">
            <a:solidFill>
              <a:schemeClr val="tx1"/>
            </a:solidFill>
          </a:ln>
        </p:spPr>
        <p:txBody>
          <a:bodyPr wrap="square" rtlCol="0">
            <a:spAutoFit/>
          </a:bodyPr>
          <a:lstStyle/>
          <a:p>
            <a:r>
              <a:rPr lang="ja-JP" altLang="en-US" dirty="0"/>
              <a:t>このような指定が一般的</a:t>
            </a:r>
            <a:r>
              <a:rPr lang="ja-JP" altLang="en-US" dirty="0">
                <a:sym typeface="Wingdings"/>
              </a:rPr>
              <a:t></a:t>
            </a:r>
            <a:endParaRPr kumimoji="1" lang="ja-JP" altLang="en-US" dirty="0"/>
          </a:p>
        </p:txBody>
      </p:sp>
    </p:spTree>
    <p:extLst>
      <p:ext uri="{BB962C8B-B14F-4D97-AF65-F5344CB8AC3E}">
        <p14:creationId xmlns:p14="http://schemas.microsoft.com/office/powerpoint/2010/main" val="2103108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の実行（１４）</a:t>
            </a:r>
            <a:endParaRPr kumimoji="1" lang="ja-JP" altLang="en-US"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49</a:t>
            </a:fld>
            <a:endParaRPr kumimoji="1" lang="ja-JP" altLang="en-US"/>
          </a:p>
        </p:txBody>
      </p:sp>
      <p:pic>
        <p:nvPicPr>
          <p:cNvPr id="5" name="図 4" descr="スクリーンショット 2018-03-18 7.50.24.png"/>
          <p:cNvPicPr>
            <a:picLocks noChangeAspect="1"/>
          </p:cNvPicPr>
          <p:nvPr/>
        </p:nvPicPr>
        <p:blipFill rotWithShape="1">
          <a:blip r:embed="rId2">
            <a:extLst>
              <a:ext uri="{28A0092B-C50C-407E-A947-70E740481C1C}">
                <a14:useLocalDpi xmlns:a14="http://schemas.microsoft.com/office/drawing/2010/main" val="0"/>
              </a:ext>
            </a:extLst>
          </a:blip>
          <a:srcRect b="5152"/>
          <a:stretch/>
        </p:blipFill>
        <p:spPr>
          <a:xfrm>
            <a:off x="254000" y="862541"/>
            <a:ext cx="7292340" cy="5030259"/>
          </a:xfrm>
          <a:prstGeom prst="rect">
            <a:avLst/>
          </a:prstGeom>
        </p:spPr>
      </p:pic>
    </p:spTree>
    <p:extLst>
      <p:ext uri="{BB962C8B-B14F-4D97-AF65-F5344CB8AC3E}">
        <p14:creationId xmlns:p14="http://schemas.microsoft.com/office/powerpoint/2010/main" val="223254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27" name="Shape 127"/>
          <p:cNvSpPr>
            <a:spLocks noGrp="1"/>
          </p:cNvSpPr>
          <p:nvPr>
            <p:ph type="title"/>
          </p:nvPr>
        </p:nvSpPr>
        <p:spPr>
          <a:prstGeom prst="rect">
            <a:avLst/>
          </a:prstGeom>
        </p:spPr>
        <p:txBody>
          <a:bodyPr/>
          <a:lstStyle/>
          <a:p>
            <a:r>
              <a:rPr dirty="0">
                <a:latin typeface="MS PGothic" panose="020B0600070205080204" pitchFamily="34" charset="-128"/>
                <a:ea typeface="MS PGothic" panose="020B0600070205080204" pitchFamily="34" charset="-128"/>
              </a:rPr>
              <a:t>VirtualBox </a:t>
            </a:r>
            <a:r>
              <a:rPr dirty="0" err="1">
                <a:latin typeface="MS PGothic" panose="020B0600070205080204" pitchFamily="34" charset="-128"/>
                <a:ea typeface="MS PGothic" panose="020B0600070205080204" pitchFamily="34" charset="-128"/>
              </a:rPr>
              <a:t>からの起動方法</a:t>
            </a:r>
            <a:endParaRPr dirty="0">
              <a:latin typeface="MS PGothic" panose="020B0600070205080204" pitchFamily="34" charset="-128"/>
              <a:ea typeface="MS PGothic" panose="020B0600070205080204" pitchFamily="34" charset="-128"/>
            </a:endParaRPr>
          </a:p>
        </p:txBody>
      </p:sp>
      <p:sp>
        <p:nvSpPr>
          <p:cNvPr id="129" name="Shape 129"/>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30" name="cmsi-logo-green.pdf"/>
          <p:cNvPicPr>
            <a:picLocks noChangeAspect="1"/>
          </p:cNvPicPr>
          <p:nvPr/>
        </p:nvPicPr>
        <p:blipFill>
          <a:blip r:embed="rId3">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0" name="Shape 128">
            <a:extLst>
              <a:ext uri="{FF2B5EF4-FFF2-40B4-BE49-F238E27FC236}">
                <a16:creationId xmlns:a16="http://schemas.microsoft.com/office/drawing/2014/main" id="{75457DE8-0618-1949-94BF-DDCE567E95F8}"/>
              </a:ext>
            </a:extLst>
          </p:cNvPr>
          <p:cNvSpPr>
            <a:spLocks noGrp="1"/>
          </p:cNvSpPr>
          <p:nvPr>
            <p:ph type="body" idx="1"/>
          </p:nvPr>
        </p:nvSpPr>
        <p:spPr>
          <a:xfrm>
            <a:off x="508992" y="1348383"/>
            <a:ext cx="8126016" cy="4902398"/>
          </a:xfrm>
          <a:prstGeom prst="rect">
            <a:avLst/>
          </a:prstGeom>
        </p:spPr>
        <p:txBody>
          <a:bodyPr/>
          <a:lstStyle/>
          <a:p>
            <a:pPr>
              <a:spcBef>
                <a:spcPts val="703"/>
              </a:spcBef>
              <a:buClr>
                <a:srgbClr val="FF2600"/>
              </a:buClr>
              <a:buFontTx/>
              <a:buChar char="✓"/>
            </a:pPr>
            <a:r>
              <a:rPr lang="en-US" altLang="ja-JP" sz="1800" dirty="0">
                <a:latin typeface="MS PGothic" panose="020B0600070205080204" pitchFamily="34" charset="-128"/>
                <a:ea typeface="MS PGothic" panose="020B0600070205080204" pitchFamily="34" charset="-128"/>
              </a:rPr>
              <a:t>USB </a:t>
            </a:r>
            <a:r>
              <a:rPr lang="ja-JP" altLang="en-US" sz="1800" dirty="0">
                <a:latin typeface="MS PGothic" panose="020B0600070205080204" pitchFamily="34" charset="-128"/>
                <a:ea typeface="MS PGothic" panose="020B0600070205080204" pitchFamily="34" charset="-128"/>
              </a:rPr>
              <a:t>メモリのファイルをパソコンに差し込む</a:t>
            </a:r>
            <a:r>
              <a:rPr sz="1800" dirty="0">
                <a:latin typeface="MS PGothic" panose="020B0600070205080204" pitchFamily="34" charset="-128"/>
                <a:ea typeface="MS PGothic" panose="020B0600070205080204" pitchFamily="34" charset="-128"/>
              </a:rPr>
              <a:t> </a:t>
            </a:r>
            <a:endParaRPr lang="en-US" sz="1800" dirty="0">
              <a:latin typeface="MS PGothic" panose="020B0600070205080204" pitchFamily="34" charset="-128"/>
              <a:ea typeface="MS PGothic" panose="020B0600070205080204" pitchFamily="34" charset="-128"/>
            </a:endParaRPr>
          </a:p>
          <a:p>
            <a:pPr>
              <a:spcBef>
                <a:spcPts val="703"/>
              </a:spcBef>
              <a:buClr>
                <a:srgbClr val="FF2600"/>
              </a:buClr>
              <a:buChar char="✓"/>
            </a:pPr>
            <a:r>
              <a:rPr sz="1800" dirty="0">
                <a:latin typeface="MS PGothic" panose="020B0600070205080204" pitchFamily="34" charset="-128"/>
                <a:ea typeface="MS PGothic" panose="020B0600070205080204" pitchFamily="34" charset="-128"/>
              </a:rPr>
              <a:t>インストーラをダブルクリックして VirtualBox をインストール</a:t>
            </a:r>
          </a:p>
          <a:p>
            <a:pPr lvl="1">
              <a:spcBef>
                <a:spcPts val="703"/>
              </a:spcBef>
            </a:pPr>
            <a:r>
              <a:rPr sz="1800" dirty="0">
                <a:latin typeface="MS PGothic" panose="020B0600070205080204" pitchFamily="34" charset="-128"/>
                <a:ea typeface="MS PGothic" panose="020B0600070205080204" pitchFamily="34" charset="-128"/>
              </a:rPr>
              <a:t>Windows版: </a:t>
            </a:r>
            <a:r>
              <a:rPr lang="en-US" altLang="ja-JP" sz="1800" dirty="0">
                <a:solidFill>
                  <a:schemeClr val="accent5"/>
                </a:solidFill>
                <a:latin typeface="MS PGothic" panose="020B0600070205080204" pitchFamily="34" charset="-128"/>
                <a:ea typeface="MS PGothic" panose="020B0600070205080204" pitchFamily="34" charset="-128"/>
              </a:rPr>
              <a:t>VirtualBox-5.2.26-128414-Win.exe</a:t>
            </a:r>
            <a:endParaRPr sz="1800" dirty="0">
              <a:solidFill>
                <a:srgbClr val="FF0000"/>
              </a:solidFill>
              <a:latin typeface="MS PGothic" panose="020B0600070205080204" pitchFamily="34" charset="-128"/>
              <a:ea typeface="MS PGothic" panose="020B0600070205080204" pitchFamily="34" charset="-128"/>
            </a:endParaRPr>
          </a:p>
          <a:p>
            <a:pPr lvl="1">
              <a:spcBef>
                <a:spcPts val="703"/>
              </a:spcBef>
            </a:pPr>
            <a:r>
              <a:rPr sz="1800" dirty="0">
                <a:latin typeface="MS PGothic" panose="020B0600070205080204" pitchFamily="34" charset="-128"/>
                <a:ea typeface="MS PGothic" panose="020B0600070205080204" pitchFamily="34" charset="-128"/>
              </a:rPr>
              <a:t>Mac版: </a:t>
            </a:r>
            <a:r>
              <a:rPr lang="en-US" altLang="ja-JP" sz="1800" dirty="0">
                <a:solidFill>
                  <a:schemeClr val="accent5"/>
                </a:solidFill>
                <a:latin typeface="MS PGothic" panose="020B0600070205080204" pitchFamily="34" charset="-128"/>
                <a:ea typeface="MS PGothic" panose="020B0600070205080204" pitchFamily="34" charset="-128"/>
              </a:rPr>
              <a:t>VirtualBox-5.2.26-128414-OSX.dmg</a:t>
            </a:r>
            <a:endParaRPr sz="1800" dirty="0">
              <a:solidFill>
                <a:srgbClr val="FF0000"/>
              </a:solidFill>
              <a:latin typeface="MS PGothic" panose="020B0600070205080204" pitchFamily="34" charset="-128"/>
              <a:ea typeface="MS PGothic" panose="020B0600070205080204" pitchFamily="34" charset="-128"/>
            </a:endParaRPr>
          </a:p>
          <a:p>
            <a:pPr lvl="1">
              <a:spcBef>
                <a:spcPts val="703"/>
              </a:spcBef>
            </a:pPr>
            <a:r>
              <a:rPr sz="1800" dirty="0" err="1">
                <a:latin typeface="MS PGothic" panose="020B0600070205080204" pitchFamily="34" charset="-128"/>
                <a:ea typeface="MS PGothic" panose="020B0600070205080204" pitchFamily="34" charset="-128"/>
              </a:rPr>
              <a:t>途中の質問には適当に答える</a:t>
            </a:r>
            <a:endParaRPr sz="1800" dirty="0">
              <a:latin typeface="MS PGothic" panose="020B0600070205080204" pitchFamily="34" charset="-128"/>
              <a:ea typeface="MS PGothic" panose="020B0600070205080204" pitchFamily="34" charset="-128"/>
            </a:endParaRPr>
          </a:p>
          <a:p>
            <a:pPr>
              <a:spcBef>
                <a:spcPts val="703"/>
              </a:spcBef>
              <a:buClr>
                <a:srgbClr val="FF2600"/>
              </a:buClr>
              <a:buChar char="✓"/>
            </a:pPr>
            <a:r>
              <a:rPr sz="1800" dirty="0">
                <a:latin typeface="MS PGothic" panose="020B0600070205080204" pitchFamily="34" charset="-128"/>
                <a:ea typeface="MS PGothic" panose="020B0600070205080204" pitchFamily="34" charset="-128"/>
              </a:rPr>
              <a:t> MateriApps LIVE! のインポート</a:t>
            </a:r>
          </a:p>
          <a:p>
            <a:pPr lvl="1">
              <a:spcBef>
                <a:spcPts val="703"/>
              </a:spcBef>
            </a:pPr>
            <a:r>
              <a:rPr lang="en-US" altLang="ja-JP" sz="1800" dirty="0">
                <a:solidFill>
                  <a:schemeClr val="accent5"/>
                </a:solidFill>
                <a:latin typeface="MS PGothic" panose="020B0600070205080204" pitchFamily="34" charset="-128"/>
                <a:ea typeface="MS PGothic" panose="020B0600070205080204" pitchFamily="34" charset="-128"/>
              </a:rPr>
              <a:t>MateriAppsLive-2.2-amd64.ova </a:t>
            </a:r>
            <a:r>
              <a:rPr sz="1800" dirty="0" err="1">
                <a:latin typeface="MS PGothic" panose="020B0600070205080204" pitchFamily="34" charset="-128"/>
                <a:ea typeface="MS PGothic" panose="020B0600070205080204" pitchFamily="34" charset="-128"/>
              </a:rPr>
              <a:t>をダブルクリック</a:t>
            </a:r>
            <a:endParaRPr sz="1800" dirty="0">
              <a:latin typeface="MS PGothic" panose="020B0600070205080204" pitchFamily="34" charset="-128"/>
              <a:ea typeface="MS PGothic" panose="020B0600070205080204" pitchFamily="34" charset="-128"/>
            </a:endParaRPr>
          </a:p>
          <a:p>
            <a:pPr lvl="1">
              <a:spcBef>
                <a:spcPts val="703"/>
              </a:spcBef>
            </a:pPr>
            <a:r>
              <a:rPr sz="1800" dirty="0">
                <a:latin typeface="MS PGothic" panose="020B0600070205080204" pitchFamily="34" charset="-128"/>
                <a:ea typeface="MS PGothic" panose="020B0600070205080204" pitchFamily="34" charset="-128"/>
              </a:rPr>
              <a:t>VirtualBox が起動してインポート画面が開くので、「インポート」ボタンを押す</a:t>
            </a:r>
          </a:p>
          <a:p>
            <a:pPr lvl="1">
              <a:spcBef>
                <a:spcPts val="703"/>
              </a:spcBef>
            </a:pPr>
            <a:r>
              <a:rPr sz="1800" dirty="0">
                <a:latin typeface="MS PGothic" panose="020B0600070205080204" pitchFamily="34" charset="-128"/>
                <a:ea typeface="MS PGothic" panose="020B0600070205080204" pitchFamily="34" charset="-128"/>
              </a:rPr>
              <a:t>2〜3分かかるが完了するとマネージャーが起動</a:t>
            </a:r>
          </a:p>
          <a:p>
            <a:pPr lvl="1">
              <a:spcBef>
                <a:spcPts val="703"/>
              </a:spcBef>
            </a:pPr>
            <a:endParaRPr sz="1800" dirty="0">
              <a:latin typeface="MS PGothic" panose="020B0600070205080204" pitchFamily="34" charset="-128"/>
              <a:ea typeface="MS PGothic" panose="020B0600070205080204" pitchFamily="34" charset="-128"/>
            </a:endParaRPr>
          </a:p>
          <a:p>
            <a:pPr>
              <a:spcBef>
                <a:spcPts val="703"/>
              </a:spcBef>
            </a:pPr>
            <a:r>
              <a:rPr sz="1800" dirty="0">
                <a:latin typeface="MS PGothic" panose="020B0600070205080204" pitchFamily="34" charset="-128"/>
                <a:ea typeface="MS PGothic" panose="020B0600070205080204" pitchFamily="34" charset="-128"/>
              </a:rPr>
              <a:t>ホスト (ホストOS) : もともと動いている OS (Windows、Mac OS X など)のこと</a:t>
            </a:r>
          </a:p>
          <a:p>
            <a:pPr>
              <a:spcBef>
                <a:spcPts val="703"/>
              </a:spcBef>
            </a:pPr>
            <a:r>
              <a:rPr sz="1800" dirty="0">
                <a:latin typeface="MS PGothic" panose="020B0600070205080204" pitchFamily="34" charset="-128"/>
                <a:ea typeface="MS PGothic" panose="020B0600070205080204" pitchFamily="34" charset="-128"/>
              </a:rPr>
              <a:t>仮想マシン (ゲストOS) : VirtualBox の中で動いている OS (= MateriApps LIVE!)</a:t>
            </a:r>
          </a:p>
        </p:txBody>
      </p:sp>
      <p:sp>
        <p:nvSpPr>
          <p:cNvPr id="8" name="正方形/長方形 7"/>
          <p:cNvSpPr/>
          <p:nvPr/>
        </p:nvSpPr>
        <p:spPr>
          <a:xfrm>
            <a:off x="849697" y="3540304"/>
            <a:ext cx="3123791" cy="309801"/>
          </a:xfrm>
          <a:prstGeom prst="rect">
            <a:avLst/>
          </a:prstGeom>
          <a:noFill/>
          <a:ln w="25400" cap="flat">
            <a:solidFill>
              <a:srgbClr val="0000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Tree>
    <p:extLst>
      <p:ext uri="{BB962C8B-B14F-4D97-AF65-F5344CB8AC3E}">
        <p14:creationId xmlns:p14="http://schemas.microsoft.com/office/powerpoint/2010/main" val="233788649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の実行（１５）</a:t>
            </a:r>
            <a:endParaRPr kumimoji="1" lang="ja-JP" altLang="en-US" dirty="0"/>
          </a:p>
        </p:txBody>
      </p:sp>
      <p:sp>
        <p:nvSpPr>
          <p:cNvPr id="3" name="コンテンツ プレースホルダー 2"/>
          <p:cNvSpPr>
            <a:spLocks noGrp="1"/>
          </p:cNvSpPr>
          <p:nvPr>
            <p:ph idx="1"/>
          </p:nvPr>
        </p:nvSpPr>
        <p:spPr>
          <a:xfrm>
            <a:off x="457200" y="761963"/>
            <a:ext cx="8229600" cy="6096037"/>
          </a:xfrm>
        </p:spPr>
        <p:txBody>
          <a:bodyPr>
            <a:normAutofit/>
          </a:bodyPr>
          <a:lstStyle/>
          <a:p>
            <a:r>
              <a:rPr lang="ja-JP" altLang="en-US" sz="2400"/>
              <a:t>D</a:t>
            </a:r>
            <a:r>
              <a:rPr lang="en-US" altLang="ja-JP" sz="2400" dirty="0" err="1"/>
              <a:t>OS</a:t>
            </a:r>
            <a:r>
              <a:rPr lang="en-US" altLang="en-US" sz="2400" dirty="0" err="1"/>
              <a:t>計算</a:t>
            </a:r>
            <a:r>
              <a:rPr lang="ja-JP" altLang="en-US" sz="2400" dirty="0"/>
              <a:t>：</a:t>
            </a:r>
            <a:r>
              <a:rPr lang="en-US" altLang="ja-JP" sz="2400" dirty="0"/>
              <a:t> Si</a:t>
            </a:r>
            <a:r>
              <a:rPr lang="ja-JP" altLang="en-US" sz="2400" dirty="0"/>
              <a:t>の</a:t>
            </a:r>
            <a:r>
              <a:rPr lang="en-US" altLang="ja-JP" sz="2400" dirty="0"/>
              <a:t>example</a:t>
            </a:r>
            <a:r>
              <a:rPr lang="ja-JP" altLang="en-US" sz="2400" dirty="0"/>
              <a:t>（</a:t>
            </a:r>
            <a:r>
              <a:rPr lang="en-US" altLang="ja-JP" sz="2400" dirty="0" err="1"/>
              <a:t>si.scf.david.in</a:t>
            </a:r>
            <a:r>
              <a:rPr lang="ja-JP" altLang="en-US" sz="2400" dirty="0"/>
              <a:t>）を</a:t>
            </a:r>
            <a:r>
              <a:rPr lang="ja-JP" altLang="en-US" sz="2400"/>
              <a:t>用いる。</a:t>
            </a:r>
            <a:br>
              <a:rPr lang="en-US" altLang="ja-JP" sz="2400" dirty="0"/>
            </a:br>
            <a:r>
              <a:rPr lang="ja-JP" altLang="en-US" sz="2000"/>
              <a:t>まず、</a:t>
            </a:r>
            <a:r>
              <a:rPr lang="en-US" altLang="ja-JP" sz="2000" dirty="0"/>
              <a:t> </a:t>
            </a:r>
            <a:r>
              <a:rPr lang="en-US" altLang="ja-JP" sz="2000" dirty="0" err="1"/>
              <a:t>si.scf.david.in</a:t>
            </a:r>
            <a:r>
              <a:rPr lang="en-US" altLang="ja-JP" sz="2000" dirty="0"/>
              <a:t> </a:t>
            </a:r>
            <a:r>
              <a:rPr lang="ja-JP" altLang="en-US" sz="2000"/>
              <a:t>をそのまま実行する。</a:t>
            </a:r>
            <a:br>
              <a:rPr lang="en-US" altLang="ja-JP" sz="2400" dirty="0"/>
            </a:br>
            <a:r>
              <a:rPr lang="ja-JP" altLang="en-US" sz="1800">
                <a:solidFill>
                  <a:srgbClr val="7F7F7F"/>
                </a:solidFill>
              </a:rPr>
              <a:t>　</a:t>
            </a:r>
            <a:r>
              <a:rPr lang="en-US" altLang="ja-JP" sz="2000" dirty="0"/>
              <a:t>$ </a:t>
            </a:r>
            <a:r>
              <a:rPr lang="en-US" altLang="ja-JP" sz="2000" dirty="0" err="1"/>
              <a:t>pw.x</a:t>
            </a:r>
            <a:r>
              <a:rPr lang="en-US" altLang="ja-JP" sz="2000" dirty="0"/>
              <a:t> &lt; </a:t>
            </a:r>
            <a:r>
              <a:rPr lang="en-US" altLang="ja-JP" sz="2000" dirty="0" err="1"/>
              <a:t>si.scf.david.in</a:t>
            </a:r>
            <a:br>
              <a:rPr lang="en-US" altLang="ja-JP" sz="2000" dirty="0"/>
            </a:br>
            <a:r>
              <a:rPr lang="is-IS" altLang="ja-JP" sz="2000" dirty="0">
                <a:solidFill>
                  <a:schemeClr val="bg1">
                    <a:lumMod val="50000"/>
                  </a:schemeClr>
                </a:solidFill>
              </a:rPr>
              <a:t>…</a:t>
            </a:r>
            <a:br>
              <a:rPr lang="en-US" altLang="ja-JP" sz="2000" dirty="0">
                <a:solidFill>
                  <a:schemeClr val="bg1">
                    <a:lumMod val="50000"/>
                  </a:schemeClr>
                </a:solidFill>
              </a:rPr>
            </a:br>
            <a:r>
              <a:rPr lang="en-US" altLang="ja-JP" sz="2000" dirty="0">
                <a:solidFill>
                  <a:schemeClr val="bg1">
                    <a:lumMod val="50000"/>
                  </a:schemeClr>
                </a:solidFill>
              </a:rPr>
              <a:t>=------------------------------------------------------------------------------=</a:t>
            </a:r>
            <a:br>
              <a:rPr lang="en-US" altLang="ja-JP" sz="2000" dirty="0">
                <a:solidFill>
                  <a:schemeClr val="bg1">
                    <a:lumMod val="50000"/>
                  </a:schemeClr>
                </a:solidFill>
              </a:rPr>
            </a:br>
            <a:r>
              <a:rPr lang="en-US" altLang="ja-JP" sz="2000" dirty="0">
                <a:solidFill>
                  <a:schemeClr val="bg1">
                    <a:lumMod val="50000"/>
                  </a:schemeClr>
                </a:solidFill>
              </a:rPr>
              <a:t>   JOB DONE.</a:t>
            </a:r>
            <a:br>
              <a:rPr lang="en-US" altLang="ja-JP" sz="2000" dirty="0">
                <a:solidFill>
                  <a:schemeClr val="bg1">
                    <a:lumMod val="50000"/>
                  </a:schemeClr>
                </a:solidFill>
              </a:rPr>
            </a:br>
            <a:r>
              <a:rPr lang="en-US" altLang="ja-JP" sz="2000" dirty="0">
                <a:solidFill>
                  <a:schemeClr val="bg1">
                    <a:lumMod val="50000"/>
                  </a:schemeClr>
                </a:solidFill>
              </a:rPr>
              <a:t>=------------------------------------------------------------------------------=</a:t>
            </a:r>
            <a:br>
              <a:rPr lang="en-US" altLang="ja-JP" sz="2000" dirty="0"/>
            </a:br>
            <a:r>
              <a:rPr lang="ja-JP" altLang="en-US" sz="2000" u="sng" dirty="0"/>
              <a:t>次に</a:t>
            </a:r>
            <a:r>
              <a:rPr lang="en-US" altLang="ja-JP" sz="2000" u="sng" dirty="0"/>
              <a:t> </a:t>
            </a:r>
            <a:r>
              <a:rPr lang="en-US" altLang="ja-JP" sz="2000" u="sng" dirty="0" err="1"/>
              <a:t>si.scf.in</a:t>
            </a:r>
            <a:r>
              <a:rPr lang="en-US" altLang="ja-JP" sz="2000" u="sng" dirty="0"/>
              <a:t> </a:t>
            </a:r>
            <a:r>
              <a:rPr lang="ja-JP" altLang="en-US" sz="2000" u="sng" dirty="0"/>
              <a:t>から</a:t>
            </a:r>
            <a:r>
              <a:rPr lang="en-US" altLang="ja-JP" sz="2000" u="sng" dirty="0"/>
              <a:t> </a:t>
            </a:r>
            <a:r>
              <a:rPr lang="en-US" altLang="ja-JP" sz="2000" u="sng" dirty="0" err="1"/>
              <a:t>si.nscf.david.in</a:t>
            </a:r>
            <a:r>
              <a:rPr lang="en-US" altLang="ja-JP" sz="2000" u="sng" dirty="0"/>
              <a:t> </a:t>
            </a:r>
            <a:r>
              <a:rPr lang="ja-JP" altLang="en-US" sz="2000" u="sng" dirty="0"/>
              <a:t>を作成する。</a:t>
            </a:r>
            <a:br>
              <a:rPr lang="en-US" altLang="ja-JP" sz="2000" u="sng" dirty="0"/>
            </a:br>
            <a:r>
              <a:rPr lang="ja-JP" altLang="en-US" sz="2000"/>
              <a:t>　</a:t>
            </a:r>
            <a:r>
              <a:rPr lang="en-US" altLang="ja-JP" sz="2000" dirty="0"/>
              <a:t>$ </a:t>
            </a:r>
            <a:r>
              <a:rPr lang="en-US" altLang="ja-JP" sz="2000" dirty="0" err="1"/>
              <a:t>cp</a:t>
            </a:r>
            <a:r>
              <a:rPr lang="en-US" altLang="ja-JP" sz="2000" dirty="0"/>
              <a:t> </a:t>
            </a:r>
            <a:r>
              <a:rPr lang="en-US" altLang="ja-JP" sz="2000" dirty="0" err="1"/>
              <a:t>si.scf.david.in</a:t>
            </a:r>
            <a:r>
              <a:rPr lang="en-US" altLang="ja-JP" sz="2000" dirty="0"/>
              <a:t> </a:t>
            </a:r>
            <a:r>
              <a:rPr lang="en-US" altLang="ja-JP" sz="2000" dirty="0" err="1"/>
              <a:t>si.nscf.david.in</a:t>
            </a:r>
            <a:endParaRPr lang="en-US" altLang="ja-JP" sz="2000" dirty="0"/>
          </a:p>
          <a:p>
            <a:endParaRPr lang="en-US" altLang="en-US" sz="2000" dirty="0">
              <a:solidFill>
                <a:srgbClr val="7F7F7F"/>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50</a:t>
            </a:fld>
            <a:endParaRPr kumimoji="1" lang="ja-JP" altLang="en-US"/>
          </a:p>
        </p:txBody>
      </p:sp>
    </p:spTree>
    <p:extLst>
      <p:ext uri="{BB962C8B-B14F-4D97-AF65-F5344CB8AC3E}">
        <p14:creationId xmlns:p14="http://schemas.microsoft.com/office/powerpoint/2010/main" val="3743744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の実行（１６）</a:t>
            </a:r>
            <a:endParaRPr kumimoji="1" lang="ja-JP" altLang="en-US" dirty="0"/>
          </a:p>
        </p:txBody>
      </p:sp>
      <p:sp>
        <p:nvSpPr>
          <p:cNvPr id="3" name="コンテンツ プレースホルダー 2"/>
          <p:cNvSpPr>
            <a:spLocks noGrp="1"/>
          </p:cNvSpPr>
          <p:nvPr>
            <p:ph idx="1"/>
          </p:nvPr>
        </p:nvSpPr>
        <p:spPr>
          <a:xfrm>
            <a:off x="457200" y="761963"/>
            <a:ext cx="8229600" cy="6096037"/>
          </a:xfrm>
        </p:spPr>
        <p:txBody>
          <a:bodyPr>
            <a:normAutofit/>
          </a:bodyPr>
          <a:lstStyle/>
          <a:p>
            <a:pPr marL="400050" lvl="1" indent="0">
              <a:buNone/>
            </a:pPr>
            <a:r>
              <a:rPr lang="en-US" altLang="ja-JP" sz="2000" dirty="0" err="1"/>
              <a:t>si.nscf.david.in</a:t>
            </a:r>
            <a:r>
              <a:rPr lang="en-US" altLang="ja-JP" sz="2000" dirty="0"/>
              <a:t> </a:t>
            </a:r>
            <a:r>
              <a:rPr lang="ja-JP" altLang="en-US" sz="2000" dirty="0"/>
              <a:t>を編集する。</a:t>
            </a:r>
            <a:br>
              <a:rPr lang="en-US" altLang="ja-JP" sz="2000" dirty="0"/>
            </a:br>
            <a:r>
              <a:rPr lang="ja-JP" altLang="en-US" sz="2000"/>
              <a:t>　</a:t>
            </a:r>
            <a:r>
              <a:rPr lang="en-US" altLang="ja-JP" sz="2000" dirty="0"/>
              <a:t>$</a:t>
            </a:r>
            <a:r>
              <a:rPr lang="ja-JP" altLang="en-US" sz="2000"/>
              <a:t> </a:t>
            </a:r>
            <a:r>
              <a:rPr lang="en-US" altLang="ja-JP" sz="2000" dirty="0" err="1"/>
              <a:t>emacs</a:t>
            </a:r>
            <a:r>
              <a:rPr lang="ja-JP" altLang="en-US" sz="2000" dirty="0"/>
              <a:t> </a:t>
            </a:r>
            <a:r>
              <a:rPr lang="en-US" altLang="ja-JP" sz="2000" dirty="0" err="1"/>
              <a:t>si.nscf.david.in</a:t>
            </a:r>
            <a:br>
              <a:rPr lang="en-US" altLang="ja-JP" sz="2000" dirty="0"/>
            </a:br>
            <a:r>
              <a:rPr lang="en-US" altLang="ja-JP" sz="1800" dirty="0">
                <a:solidFill>
                  <a:schemeClr val="bg1">
                    <a:lumMod val="50000"/>
                  </a:schemeClr>
                </a:solidFill>
              </a:rPr>
              <a:t> &amp;control</a:t>
            </a:r>
          </a:p>
          <a:p>
            <a:pPr marL="400050" lvl="1" indent="0">
              <a:buNone/>
            </a:pPr>
            <a:r>
              <a:rPr lang="en-US" altLang="ja-JP" sz="1800" dirty="0">
                <a:solidFill>
                  <a:schemeClr val="bg1">
                    <a:lumMod val="50000"/>
                  </a:schemeClr>
                </a:solidFill>
              </a:rPr>
              <a:t>  </a:t>
            </a:r>
            <a:r>
              <a:rPr lang="en-US" altLang="ja-JP" sz="2000" dirty="0">
                <a:solidFill>
                  <a:schemeClr val="bg1">
                    <a:lumMod val="50000"/>
                  </a:schemeClr>
                </a:solidFill>
              </a:rPr>
              <a:t>  calculation = '</a:t>
            </a:r>
            <a:r>
              <a:rPr lang="en-US" altLang="ja-JP" sz="2000" dirty="0" err="1">
                <a:solidFill>
                  <a:srgbClr val="FF0000"/>
                </a:solidFill>
              </a:rPr>
              <a:t>nscf</a:t>
            </a:r>
            <a:r>
              <a:rPr lang="en-US" altLang="ja-JP" sz="2000" dirty="0">
                <a:solidFill>
                  <a:schemeClr val="bg1">
                    <a:lumMod val="50000"/>
                  </a:schemeClr>
                </a:solidFill>
              </a:rPr>
              <a:t>'</a:t>
            </a:r>
          </a:p>
          <a:p>
            <a:pPr marL="400050" lvl="1" indent="0">
              <a:buNone/>
            </a:pPr>
            <a:r>
              <a:rPr lang="en-US" altLang="ja-JP" sz="1800" dirty="0">
                <a:solidFill>
                  <a:schemeClr val="bg1">
                    <a:lumMod val="50000"/>
                  </a:schemeClr>
                </a:solidFill>
              </a:rPr>
              <a:t>    </a:t>
            </a:r>
            <a:r>
              <a:rPr lang="en-US" altLang="ja-JP" sz="1800" dirty="0" err="1">
                <a:solidFill>
                  <a:schemeClr val="bg1">
                    <a:lumMod val="50000"/>
                  </a:schemeClr>
                </a:solidFill>
              </a:rPr>
              <a:t>restart_mode</a:t>
            </a:r>
            <a:r>
              <a:rPr lang="en-US" altLang="ja-JP" sz="1800" dirty="0">
                <a:solidFill>
                  <a:schemeClr val="bg1">
                    <a:lumMod val="50000"/>
                  </a:schemeClr>
                </a:solidFill>
              </a:rPr>
              <a:t>='</a:t>
            </a:r>
            <a:r>
              <a:rPr lang="en-US" altLang="ja-JP" sz="1800" dirty="0" err="1">
                <a:solidFill>
                  <a:schemeClr val="bg1">
                    <a:lumMod val="50000"/>
                  </a:schemeClr>
                </a:solidFill>
              </a:rPr>
              <a:t>from_scratch</a:t>
            </a:r>
            <a:r>
              <a:rPr lang="en-US" altLang="ja-JP" sz="1800" dirty="0">
                <a:solidFill>
                  <a:schemeClr val="bg1">
                    <a:lumMod val="50000"/>
                  </a:schemeClr>
                </a:solidFill>
              </a:rPr>
              <a:t>',</a:t>
            </a:r>
          </a:p>
          <a:p>
            <a:pPr marL="400050" lvl="1" indent="0">
              <a:buNone/>
            </a:pPr>
            <a:r>
              <a:rPr lang="en-US" altLang="ja-JP" sz="1800" dirty="0">
                <a:solidFill>
                  <a:schemeClr val="bg1">
                    <a:lumMod val="50000"/>
                  </a:schemeClr>
                </a:solidFill>
              </a:rPr>
              <a:t>    prefix=‘silicon’,</a:t>
            </a:r>
            <a:br>
              <a:rPr lang="en-US" altLang="ja-JP" sz="1800" dirty="0">
                <a:solidFill>
                  <a:schemeClr val="bg1">
                    <a:lumMod val="50000"/>
                  </a:schemeClr>
                </a:solidFill>
              </a:rPr>
            </a:br>
            <a:r>
              <a:rPr lang="is-IS" altLang="ja-JP" sz="1800" dirty="0">
                <a:solidFill>
                  <a:srgbClr val="7F7F7F"/>
                </a:solidFill>
              </a:rPr>
              <a:t>…</a:t>
            </a:r>
            <a:br>
              <a:rPr lang="en-US" altLang="en-US" sz="1800" dirty="0">
                <a:solidFill>
                  <a:srgbClr val="7F7F7F"/>
                </a:solidFill>
              </a:rPr>
            </a:br>
            <a:r>
              <a:rPr lang="en-US" altLang="en-US" sz="1800" dirty="0">
                <a:solidFill>
                  <a:srgbClr val="7F7F7F"/>
                </a:solidFill>
              </a:rPr>
              <a:t> &amp;system</a:t>
            </a:r>
          </a:p>
          <a:p>
            <a:pPr marL="400050" lvl="1" indent="0">
              <a:buNone/>
            </a:pPr>
            <a:r>
              <a:rPr lang="en-US" altLang="en-US" sz="1800" dirty="0">
                <a:solidFill>
                  <a:srgbClr val="7F7F7F"/>
                </a:solidFill>
              </a:rPr>
              <a:t>    </a:t>
            </a:r>
            <a:r>
              <a:rPr lang="en-US" altLang="en-US" sz="1800" dirty="0" err="1">
                <a:solidFill>
                  <a:srgbClr val="7F7F7F"/>
                </a:solidFill>
              </a:rPr>
              <a:t>ibrav</a:t>
            </a:r>
            <a:r>
              <a:rPr lang="en-US" altLang="en-US" sz="1800" dirty="0">
                <a:solidFill>
                  <a:srgbClr val="7F7F7F"/>
                </a:solidFill>
              </a:rPr>
              <a:t>=  2, </a:t>
            </a:r>
            <a:r>
              <a:rPr lang="en-US" altLang="en-US" sz="1800" dirty="0" err="1">
                <a:solidFill>
                  <a:srgbClr val="7F7F7F"/>
                </a:solidFill>
              </a:rPr>
              <a:t>celldm</a:t>
            </a:r>
            <a:r>
              <a:rPr lang="en-US" altLang="en-US" sz="1800" dirty="0">
                <a:solidFill>
                  <a:srgbClr val="7F7F7F"/>
                </a:solidFill>
              </a:rPr>
              <a:t>(1) =10.20, </a:t>
            </a:r>
            <a:r>
              <a:rPr lang="en-US" altLang="en-US" sz="1800" dirty="0" err="1">
                <a:solidFill>
                  <a:srgbClr val="7F7F7F"/>
                </a:solidFill>
              </a:rPr>
              <a:t>nat</a:t>
            </a:r>
            <a:r>
              <a:rPr lang="en-US" altLang="en-US" sz="1800" dirty="0">
                <a:solidFill>
                  <a:srgbClr val="7F7F7F"/>
                </a:solidFill>
              </a:rPr>
              <a:t>=  2, </a:t>
            </a:r>
            <a:r>
              <a:rPr lang="en-US" altLang="en-US" sz="1800" dirty="0" err="1">
                <a:solidFill>
                  <a:srgbClr val="7F7F7F"/>
                </a:solidFill>
              </a:rPr>
              <a:t>ntyp</a:t>
            </a:r>
            <a:r>
              <a:rPr lang="en-US" altLang="en-US" sz="1800" dirty="0">
                <a:solidFill>
                  <a:srgbClr val="7F7F7F"/>
                </a:solidFill>
              </a:rPr>
              <a:t>= 1,</a:t>
            </a:r>
          </a:p>
          <a:p>
            <a:pPr marL="400050" lvl="1" indent="0">
              <a:buNone/>
            </a:pPr>
            <a:r>
              <a:rPr lang="en-US" altLang="en-US" sz="1800" dirty="0">
                <a:solidFill>
                  <a:srgbClr val="7F7F7F"/>
                </a:solidFill>
              </a:rPr>
              <a:t>    </a:t>
            </a:r>
            <a:r>
              <a:rPr lang="en-US" altLang="en-US" sz="1800" dirty="0" err="1">
                <a:solidFill>
                  <a:srgbClr val="7F7F7F"/>
                </a:solidFill>
              </a:rPr>
              <a:t>ecutwfc</a:t>
            </a:r>
            <a:r>
              <a:rPr lang="en-US" altLang="en-US" sz="1800" dirty="0">
                <a:solidFill>
                  <a:srgbClr val="7F7F7F"/>
                </a:solidFill>
              </a:rPr>
              <a:t>=18.0,</a:t>
            </a:r>
          </a:p>
          <a:p>
            <a:pPr marL="400050" lvl="1" indent="0">
              <a:buNone/>
            </a:pPr>
            <a:r>
              <a:rPr lang="en-US" altLang="en-US" sz="2000" dirty="0">
                <a:solidFill>
                  <a:srgbClr val="FF0000"/>
                </a:solidFill>
              </a:rPr>
              <a:t>    occupations='tetrahedra',</a:t>
            </a:r>
            <a:br>
              <a:rPr lang="en-US" altLang="en-US" sz="2000" dirty="0">
                <a:solidFill>
                  <a:srgbClr val="FF0000"/>
                </a:solidFill>
              </a:rPr>
            </a:br>
            <a:r>
              <a:rPr lang="is-IS" altLang="ja-JP" sz="1800" dirty="0">
                <a:solidFill>
                  <a:srgbClr val="7F7F7F"/>
                </a:solidFill>
              </a:rPr>
              <a:t>…</a:t>
            </a:r>
            <a:br>
              <a:rPr lang="en-US" altLang="en-US" sz="1800" dirty="0">
                <a:solidFill>
                  <a:srgbClr val="7F7F7F"/>
                </a:solidFill>
              </a:rPr>
            </a:br>
            <a:r>
              <a:rPr lang="en-US" altLang="en-US" sz="2000" dirty="0">
                <a:solidFill>
                  <a:srgbClr val="FF0000"/>
                </a:solidFill>
              </a:rPr>
              <a:t>K_POINTS automatic</a:t>
            </a:r>
          </a:p>
          <a:p>
            <a:pPr marL="400050" lvl="1" indent="0">
              <a:buNone/>
            </a:pPr>
            <a:r>
              <a:rPr lang="en-US" altLang="en-US" sz="2000" dirty="0">
                <a:solidFill>
                  <a:srgbClr val="FF0000"/>
                </a:solidFill>
              </a:rPr>
              <a:t>8 8 8 1 1 1</a:t>
            </a:r>
            <a:br>
              <a:rPr lang="en-US" altLang="en-US" sz="2000" dirty="0">
                <a:solidFill>
                  <a:srgbClr val="FF0000"/>
                </a:solidFill>
              </a:rPr>
            </a:br>
            <a:br>
              <a:rPr lang="en-US" altLang="en-US" sz="2000" dirty="0">
                <a:solidFill>
                  <a:srgbClr val="FF0000"/>
                </a:solidFill>
              </a:rPr>
            </a:br>
            <a:r>
              <a:rPr lang="en-US" altLang="ja-JP" sz="2000" dirty="0" err="1"/>
              <a:t>si.nscf.david.in</a:t>
            </a:r>
            <a:r>
              <a:rPr lang="en-US" altLang="ja-JP" sz="2000" dirty="0"/>
              <a:t> </a:t>
            </a:r>
            <a:r>
              <a:rPr lang="ja-JP" altLang="en-US" sz="2000"/>
              <a:t>を実行する。</a:t>
            </a:r>
            <a:endParaRPr lang="en-US" altLang="en-US" sz="2000" dirty="0">
              <a:solidFill>
                <a:srgbClr val="FF0000"/>
              </a:solidFill>
            </a:endParaRPr>
          </a:p>
          <a:p>
            <a:pPr marL="400050" lvl="1" indent="0">
              <a:buNone/>
            </a:pPr>
            <a:r>
              <a:rPr lang="ja-JP" altLang="en-US" sz="2000">
                <a:solidFill>
                  <a:srgbClr val="FF0000"/>
                </a:solidFill>
              </a:rPr>
              <a:t>　</a:t>
            </a:r>
            <a:r>
              <a:rPr lang="en-US" altLang="ja-JP" sz="2000" dirty="0"/>
              <a:t>$ </a:t>
            </a:r>
            <a:r>
              <a:rPr lang="en-US" altLang="en-US" sz="2000" dirty="0" err="1"/>
              <a:t>pw.x</a:t>
            </a:r>
            <a:r>
              <a:rPr lang="en-US" altLang="en-US" sz="2000" dirty="0"/>
              <a:t> &lt; </a:t>
            </a:r>
            <a:r>
              <a:rPr lang="en-US" altLang="en-US" sz="2000" dirty="0" err="1"/>
              <a:t>si.nscf.david.in</a:t>
            </a:r>
            <a:r>
              <a:rPr lang="en-US" altLang="en-US" sz="2000" dirty="0"/>
              <a:t> </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51</a:t>
            </a:fld>
            <a:endParaRPr kumimoji="1" lang="ja-JP" altLang="en-US"/>
          </a:p>
        </p:txBody>
      </p:sp>
      <p:sp>
        <p:nvSpPr>
          <p:cNvPr id="5" name="テキスト ボックス 4"/>
          <p:cNvSpPr txBox="1"/>
          <p:nvPr/>
        </p:nvSpPr>
        <p:spPr>
          <a:xfrm>
            <a:off x="3660972" y="1703856"/>
            <a:ext cx="1876225" cy="369332"/>
          </a:xfrm>
          <a:prstGeom prst="rect">
            <a:avLst/>
          </a:prstGeom>
          <a:noFill/>
        </p:spPr>
        <p:txBody>
          <a:bodyPr wrap="square" rtlCol="0">
            <a:spAutoFit/>
          </a:bodyPr>
          <a:lstStyle/>
          <a:p>
            <a:r>
              <a:rPr kumimoji="1" lang="en-US" altLang="ja-JP" dirty="0" err="1">
                <a:solidFill>
                  <a:srgbClr val="FF0000"/>
                </a:solidFill>
              </a:rPr>
              <a:t>nscf</a:t>
            </a:r>
            <a:r>
              <a:rPr kumimoji="1" lang="en-US" altLang="ja-JP" dirty="0">
                <a:solidFill>
                  <a:srgbClr val="FF0000"/>
                </a:solidFill>
              </a:rPr>
              <a:t> </a:t>
            </a:r>
            <a:r>
              <a:rPr lang="ja-JP" altLang="en-US" dirty="0">
                <a:solidFill>
                  <a:srgbClr val="FF0000"/>
                </a:solidFill>
              </a:rPr>
              <a:t>で計算する</a:t>
            </a:r>
            <a:endParaRPr kumimoji="1" lang="ja-JP" altLang="en-US" dirty="0">
              <a:solidFill>
                <a:srgbClr val="FF0000"/>
              </a:solidFill>
            </a:endParaRPr>
          </a:p>
        </p:txBody>
      </p:sp>
      <p:sp>
        <p:nvSpPr>
          <p:cNvPr id="7" name="テキスト ボックス 6"/>
          <p:cNvSpPr txBox="1"/>
          <p:nvPr/>
        </p:nvSpPr>
        <p:spPr>
          <a:xfrm>
            <a:off x="4219772" y="3944375"/>
            <a:ext cx="4467028" cy="369332"/>
          </a:xfrm>
          <a:prstGeom prst="rect">
            <a:avLst/>
          </a:prstGeom>
          <a:noFill/>
        </p:spPr>
        <p:txBody>
          <a:bodyPr wrap="square" rtlCol="0">
            <a:spAutoFit/>
          </a:bodyPr>
          <a:lstStyle/>
          <a:p>
            <a:r>
              <a:rPr kumimoji="1" lang="en-US" altLang="ja-JP" dirty="0">
                <a:solidFill>
                  <a:srgbClr val="FF0000"/>
                </a:solidFill>
              </a:rPr>
              <a:t>DOS </a:t>
            </a:r>
            <a:r>
              <a:rPr kumimoji="1" lang="ja-JP" altLang="en-US" dirty="0">
                <a:solidFill>
                  <a:srgbClr val="FF0000"/>
                </a:solidFill>
              </a:rPr>
              <a:t>を書くときは、</a:t>
            </a:r>
            <a:r>
              <a:rPr kumimoji="1" lang="en-US" altLang="ja-JP" dirty="0" err="1">
                <a:solidFill>
                  <a:srgbClr val="FF0000"/>
                </a:solidFill>
              </a:rPr>
              <a:t>tetrahedra</a:t>
            </a:r>
            <a:r>
              <a:rPr kumimoji="1" lang="en-US" altLang="ja-JP" dirty="0">
                <a:solidFill>
                  <a:srgbClr val="FF0000"/>
                </a:solidFill>
              </a:rPr>
              <a:t> </a:t>
            </a:r>
            <a:r>
              <a:rPr kumimoji="1" lang="ja-JP" altLang="en-US" dirty="0">
                <a:solidFill>
                  <a:srgbClr val="FF0000"/>
                </a:solidFill>
              </a:rPr>
              <a:t>にすると良い。</a:t>
            </a:r>
          </a:p>
        </p:txBody>
      </p:sp>
      <p:sp>
        <p:nvSpPr>
          <p:cNvPr id="8" name="テキスト ボックス 7"/>
          <p:cNvSpPr txBox="1"/>
          <p:nvPr/>
        </p:nvSpPr>
        <p:spPr>
          <a:xfrm>
            <a:off x="3948829" y="4509034"/>
            <a:ext cx="4467028" cy="369332"/>
          </a:xfrm>
          <a:prstGeom prst="rect">
            <a:avLst/>
          </a:prstGeom>
          <a:noFill/>
        </p:spPr>
        <p:txBody>
          <a:bodyPr wrap="square" rtlCol="0">
            <a:spAutoFit/>
          </a:bodyPr>
          <a:lstStyle/>
          <a:p>
            <a:pPr marL="0" lvl="1"/>
            <a:r>
              <a:rPr lang="en-US" altLang="ja-JP" dirty="0" err="1">
                <a:solidFill>
                  <a:srgbClr val="FF0000"/>
                </a:solidFill>
              </a:rPr>
              <a:t>tetrahedra</a:t>
            </a:r>
            <a:r>
              <a:rPr lang="en-US" altLang="ja-JP" dirty="0">
                <a:solidFill>
                  <a:srgbClr val="FF0000"/>
                </a:solidFill>
              </a:rPr>
              <a:t> </a:t>
            </a:r>
            <a:r>
              <a:rPr lang="ja-JP" altLang="en-US" dirty="0">
                <a:solidFill>
                  <a:srgbClr val="FF0000"/>
                </a:solidFill>
              </a:rPr>
              <a:t>のときは、</a:t>
            </a:r>
            <a:r>
              <a:rPr lang="en-US" altLang="en-US" dirty="0">
                <a:solidFill>
                  <a:srgbClr val="FF0000"/>
                </a:solidFill>
              </a:rPr>
              <a:t>automatic </a:t>
            </a:r>
            <a:r>
              <a:rPr lang="ja-JP" altLang="en-US" dirty="0">
                <a:solidFill>
                  <a:srgbClr val="FF0000"/>
                </a:solidFill>
              </a:rPr>
              <a:t>にする。</a:t>
            </a:r>
            <a:endParaRPr lang="en-US" altLang="en-US" dirty="0">
              <a:solidFill>
                <a:srgbClr val="FF0000"/>
              </a:solidFill>
            </a:endParaRPr>
          </a:p>
        </p:txBody>
      </p:sp>
      <p:sp>
        <p:nvSpPr>
          <p:cNvPr id="4" name="テキスト ボックス 3"/>
          <p:cNvSpPr txBox="1"/>
          <p:nvPr/>
        </p:nvSpPr>
        <p:spPr>
          <a:xfrm>
            <a:off x="4420317" y="4885485"/>
            <a:ext cx="4467028" cy="923330"/>
          </a:xfrm>
          <a:prstGeom prst="rect">
            <a:avLst/>
          </a:prstGeom>
          <a:noFill/>
        </p:spPr>
        <p:txBody>
          <a:bodyPr wrap="square" rtlCol="0">
            <a:spAutoFit/>
          </a:bodyPr>
          <a:lstStyle/>
          <a:p>
            <a:pPr marL="0" lvl="1"/>
            <a:r>
              <a:rPr lang="en-US" altLang="en-US" b="1" dirty="0">
                <a:solidFill>
                  <a:schemeClr val="accent6"/>
                </a:solidFill>
              </a:rPr>
              <a:t>K_POINTS automatic</a:t>
            </a:r>
            <a:endParaRPr kumimoji="1" lang="en-US" altLang="ja-JP" b="1" dirty="0">
              <a:solidFill>
                <a:schemeClr val="accent6"/>
              </a:solidFill>
            </a:endParaRPr>
          </a:p>
          <a:p>
            <a:r>
              <a:rPr kumimoji="1" lang="en-US" altLang="ja-JP" b="1" dirty="0">
                <a:solidFill>
                  <a:schemeClr val="accent6"/>
                </a:solidFill>
              </a:rPr>
              <a:t>8</a:t>
            </a:r>
            <a:r>
              <a:rPr kumimoji="1" lang="ja-JP" altLang="en-US" b="1" dirty="0">
                <a:solidFill>
                  <a:schemeClr val="accent6"/>
                </a:solidFill>
              </a:rPr>
              <a:t> </a:t>
            </a:r>
            <a:r>
              <a:rPr kumimoji="1" lang="en-US" altLang="ja-JP" b="1" dirty="0">
                <a:solidFill>
                  <a:schemeClr val="accent6"/>
                </a:solidFill>
              </a:rPr>
              <a:t>8</a:t>
            </a:r>
            <a:r>
              <a:rPr kumimoji="1" lang="ja-JP" altLang="en-US" b="1" dirty="0">
                <a:solidFill>
                  <a:schemeClr val="accent6"/>
                </a:solidFill>
              </a:rPr>
              <a:t> </a:t>
            </a:r>
            <a:r>
              <a:rPr kumimoji="1" lang="en-US" altLang="ja-JP" b="1" dirty="0">
                <a:solidFill>
                  <a:schemeClr val="accent6"/>
                </a:solidFill>
              </a:rPr>
              <a:t>8</a:t>
            </a:r>
            <a:r>
              <a:rPr kumimoji="1" lang="ja-JP" altLang="en-US" b="1" dirty="0">
                <a:solidFill>
                  <a:schemeClr val="accent6"/>
                </a:solidFill>
              </a:rPr>
              <a:t> </a:t>
            </a:r>
            <a:r>
              <a:rPr kumimoji="1" lang="en-US" altLang="ja-JP" b="1" dirty="0">
                <a:solidFill>
                  <a:schemeClr val="accent6"/>
                </a:solidFill>
              </a:rPr>
              <a:t>1</a:t>
            </a:r>
            <a:r>
              <a:rPr kumimoji="1" lang="ja-JP" altLang="en-US" b="1" dirty="0">
                <a:solidFill>
                  <a:schemeClr val="accent6"/>
                </a:solidFill>
              </a:rPr>
              <a:t> </a:t>
            </a:r>
            <a:r>
              <a:rPr kumimoji="1" lang="en-US" altLang="ja-JP" b="1" dirty="0">
                <a:solidFill>
                  <a:schemeClr val="accent6"/>
                </a:solidFill>
              </a:rPr>
              <a:t>1</a:t>
            </a:r>
            <a:r>
              <a:rPr kumimoji="1" lang="ja-JP" altLang="en-US" b="1" dirty="0">
                <a:solidFill>
                  <a:schemeClr val="accent6"/>
                </a:solidFill>
              </a:rPr>
              <a:t> </a:t>
            </a:r>
            <a:r>
              <a:rPr kumimoji="1" lang="en-US" altLang="ja-JP" b="1" dirty="0">
                <a:solidFill>
                  <a:schemeClr val="accent6"/>
                </a:solidFill>
              </a:rPr>
              <a:t>1</a:t>
            </a:r>
            <a:r>
              <a:rPr kumimoji="1" lang="ja-JP" altLang="en-US" b="1" dirty="0">
                <a:solidFill>
                  <a:schemeClr val="accent6"/>
                </a:solidFill>
              </a:rPr>
              <a:t>：</a:t>
            </a:r>
            <a:r>
              <a:rPr kumimoji="1" lang="en-US" altLang="ja-JP" b="1" dirty="0">
                <a:solidFill>
                  <a:schemeClr val="accent6"/>
                </a:solidFill>
              </a:rPr>
              <a:t> 8 x 8 x 8 </a:t>
            </a:r>
            <a:r>
              <a:rPr kumimoji="1" lang="ja-JP" altLang="en-US" b="1" dirty="0">
                <a:solidFill>
                  <a:schemeClr val="accent6"/>
                </a:solidFill>
              </a:rPr>
              <a:t>の</a:t>
            </a:r>
            <a:r>
              <a:rPr kumimoji="1" lang="en-US" altLang="ja-JP" b="1" dirty="0">
                <a:solidFill>
                  <a:schemeClr val="accent6"/>
                </a:solidFill>
              </a:rPr>
              <a:t>K</a:t>
            </a:r>
            <a:r>
              <a:rPr kumimoji="1" lang="ja-JP" altLang="en-US" b="1" dirty="0">
                <a:solidFill>
                  <a:schemeClr val="accent6"/>
                </a:solidFill>
              </a:rPr>
              <a:t>点で</a:t>
            </a:r>
            <a:r>
              <a:rPr kumimoji="1" lang="en-US" altLang="ja-JP" b="1" dirty="0" err="1">
                <a:solidFill>
                  <a:schemeClr val="accent6"/>
                </a:solidFill>
              </a:rPr>
              <a:t>Γ</a:t>
            </a:r>
            <a:r>
              <a:rPr kumimoji="1" lang="ja-JP" altLang="en-US" b="1" dirty="0">
                <a:solidFill>
                  <a:schemeClr val="accent6"/>
                </a:solidFill>
              </a:rPr>
              <a:t>点を含まない</a:t>
            </a:r>
            <a:endParaRPr kumimoji="1" lang="en-US" altLang="ja-JP" b="1" dirty="0">
              <a:solidFill>
                <a:schemeClr val="accent6"/>
              </a:solidFill>
            </a:endParaRPr>
          </a:p>
          <a:p>
            <a:r>
              <a:rPr lang="en-US" altLang="ja-JP" b="1" dirty="0">
                <a:solidFill>
                  <a:schemeClr val="accent6"/>
                </a:solidFill>
              </a:rPr>
              <a:t>8</a:t>
            </a:r>
            <a:r>
              <a:rPr lang="ja-JP" altLang="en-US" b="1" dirty="0">
                <a:solidFill>
                  <a:schemeClr val="accent6"/>
                </a:solidFill>
              </a:rPr>
              <a:t> </a:t>
            </a:r>
            <a:r>
              <a:rPr lang="en-US" altLang="ja-JP" b="1" dirty="0">
                <a:solidFill>
                  <a:schemeClr val="accent6"/>
                </a:solidFill>
              </a:rPr>
              <a:t>8</a:t>
            </a:r>
            <a:r>
              <a:rPr lang="ja-JP" altLang="en-US" b="1" dirty="0">
                <a:solidFill>
                  <a:schemeClr val="accent6"/>
                </a:solidFill>
              </a:rPr>
              <a:t> </a:t>
            </a:r>
            <a:r>
              <a:rPr lang="en-US" altLang="ja-JP" b="1" dirty="0">
                <a:solidFill>
                  <a:schemeClr val="accent6"/>
                </a:solidFill>
              </a:rPr>
              <a:t>8</a:t>
            </a:r>
            <a:r>
              <a:rPr lang="ja-JP" altLang="en-US" b="1" dirty="0">
                <a:solidFill>
                  <a:schemeClr val="accent6"/>
                </a:solidFill>
              </a:rPr>
              <a:t> </a:t>
            </a:r>
            <a:r>
              <a:rPr lang="en-US" altLang="ja-JP" b="1" dirty="0">
                <a:solidFill>
                  <a:schemeClr val="accent6"/>
                </a:solidFill>
              </a:rPr>
              <a:t>0</a:t>
            </a:r>
            <a:r>
              <a:rPr lang="ja-JP" altLang="en-US" b="1" dirty="0">
                <a:solidFill>
                  <a:schemeClr val="accent6"/>
                </a:solidFill>
              </a:rPr>
              <a:t> </a:t>
            </a:r>
            <a:r>
              <a:rPr lang="en-US" altLang="ja-JP" b="1" dirty="0">
                <a:solidFill>
                  <a:schemeClr val="accent6"/>
                </a:solidFill>
              </a:rPr>
              <a:t>0</a:t>
            </a:r>
            <a:r>
              <a:rPr lang="ja-JP" altLang="en-US" b="1" dirty="0">
                <a:solidFill>
                  <a:schemeClr val="accent6"/>
                </a:solidFill>
              </a:rPr>
              <a:t> </a:t>
            </a:r>
            <a:r>
              <a:rPr lang="en-US" altLang="ja-JP" b="1" dirty="0">
                <a:solidFill>
                  <a:schemeClr val="accent6"/>
                </a:solidFill>
              </a:rPr>
              <a:t>0</a:t>
            </a:r>
            <a:r>
              <a:rPr lang="ja-JP" altLang="en-US" b="1" dirty="0">
                <a:solidFill>
                  <a:schemeClr val="accent6"/>
                </a:solidFill>
              </a:rPr>
              <a:t>：</a:t>
            </a:r>
            <a:r>
              <a:rPr lang="en-US" altLang="ja-JP" b="1" dirty="0">
                <a:solidFill>
                  <a:schemeClr val="accent6"/>
                </a:solidFill>
              </a:rPr>
              <a:t> 8 x 8 x 8 </a:t>
            </a:r>
            <a:r>
              <a:rPr lang="ja-JP" altLang="en-US" b="1" dirty="0">
                <a:solidFill>
                  <a:schemeClr val="accent6"/>
                </a:solidFill>
              </a:rPr>
              <a:t>の</a:t>
            </a:r>
            <a:r>
              <a:rPr lang="en-US" altLang="ja-JP" b="1" dirty="0">
                <a:solidFill>
                  <a:schemeClr val="accent6"/>
                </a:solidFill>
              </a:rPr>
              <a:t>K</a:t>
            </a:r>
            <a:r>
              <a:rPr lang="ja-JP" altLang="en-US" b="1" dirty="0">
                <a:solidFill>
                  <a:schemeClr val="accent6"/>
                </a:solidFill>
              </a:rPr>
              <a:t>点で</a:t>
            </a:r>
            <a:r>
              <a:rPr lang="en-US" altLang="ja-JP" b="1" dirty="0" err="1">
                <a:solidFill>
                  <a:schemeClr val="accent6"/>
                </a:solidFill>
              </a:rPr>
              <a:t>Γ</a:t>
            </a:r>
            <a:r>
              <a:rPr lang="ja-JP" altLang="en-US" b="1" dirty="0">
                <a:solidFill>
                  <a:schemeClr val="accent6"/>
                </a:solidFill>
              </a:rPr>
              <a:t>点を含む</a:t>
            </a:r>
          </a:p>
        </p:txBody>
      </p:sp>
      <p:sp>
        <p:nvSpPr>
          <p:cNvPr id="9" name="テキスト ボックス 8"/>
          <p:cNvSpPr txBox="1"/>
          <p:nvPr/>
        </p:nvSpPr>
        <p:spPr>
          <a:xfrm>
            <a:off x="4448719" y="5897916"/>
            <a:ext cx="2892236" cy="369332"/>
          </a:xfrm>
          <a:prstGeom prst="rect">
            <a:avLst/>
          </a:prstGeom>
          <a:noFill/>
          <a:ln w="12700">
            <a:solidFill>
              <a:schemeClr val="tx1"/>
            </a:solidFill>
          </a:ln>
        </p:spPr>
        <p:txBody>
          <a:bodyPr wrap="square" rtlCol="0">
            <a:spAutoFit/>
          </a:bodyPr>
          <a:lstStyle/>
          <a:p>
            <a:r>
              <a:rPr lang="en-US" altLang="ja-JP" dirty="0"/>
              <a:t>↑ </a:t>
            </a:r>
            <a:r>
              <a:rPr lang="ja-JP" altLang="en-US" dirty="0"/>
              <a:t>このような指定が一般的</a:t>
            </a:r>
            <a:endParaRPr kumimoji="1" lang="ja-JP" altLang="en-US" dirty="0"/>
          </a:p>
        </p:txBody>
      </p:sp>
    </p:spTree>
    <p:extLst>
      <p:ext uri="{BB962C8B-B14F-4D97-AF65-F5344CB8AC3E}">
        <p14:creationId xmlns:p14="http://schemas.microsoft.com/office/powerpoint/2010/main" val="338657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a:t>PW</a:t>
            </a:r>
            <a:r>
              <a:rPr lang="ja-JP" altLang="en-US" dirty="0"/>
              <a:t>の</a:t>
            </a:r>
            <a:r>
              <a:rPr lang="en-US" altLang="ja-JP" dirty="0"/>
              <a:t>example</a:t>
            </a:r>
            <a:r>
              <a:rPr lang="ja-JP" altLang="en-US" dirty="0"/>
              <a:t>の実行（１７）</a:t>
            </a:r>
            <a:endParaRPr kumimoji="1" lang="ja-JP" altLang="en-US" dirty="0"/>
          </a:p>
        </p:txBody>
      </p:sp>
      <p:sp>
        <p:nvSpPr>
          <p:cNvPr id="3" name="コンテンツ プレースホルダー 2"/>
          <p:cNvSpPr>
            <a:spLocks noGrp="1"/>
          </p:cNvSpPr>
          <p:nvPr>
            <p:ph idx="1"/>
          </p:nvPr>
        </p:nvSpPr>
        <p:spPr>
          <a:xfrm>
            <a:off x="457200" y="761963"/>
            <a:ext cx="8229600" cy="5424525"/>
          </a:xfrm>
        </p:spPr>
        <p:txBody>
          <a:bodyPr>
            <a:normAutofit/>
          </a:bodyPr>
          <a:lstStyle/>
          <a:p>
            <a:pPr marL="400050" lvl="1" indent="0">
              <a:buNone/>
            </a:pPr>
            <a:r>
              <a:rPr lang="en-US" altLang="ja-JP" sz="2000" dirty="0" err="1"/>
              <a:t>si</a:t>
            </a:r>
            <a:r>
              <a:rPr lang="en-US" altLang="ja-JP" sz="2000" dirty="0"/>
              <a:t>.</a:t>
            </a:r>
            <a:r>
              <a:rPr lang="ja-JP" altLang="ja-JP" sz="2000" dirty="0"/>
              <a:t>d</a:t>
            </a:r>
            <a:r>
              <a:rPr lang="en-US" altLang="ja-JP" sz="2000" dirty="0" err="1"/>
              <a:t>os.david.in</a:t>
            </a:r>
            <a:r>
              <a:rPr lang="en-US" altLang="ja-JP" sz="2000" dirty="0"/>
              <a:t> </a:t>
            </a:r>
            <a:r>
              <a:rPr lang="ja-JP" altLang="en-US" sz="2000" dirty="0"/>
              <a:t>を作成する。（新しくファイルを作成する。）</a:t>
            </a:r>
            <a:br>
              <a:rPr lang="en-US" altLang="ja-JP" sz="2000" dirty="0"/>
            </a:br>
            <a:r>
              <a:rPr lang="ja-JP" altLang="en-US" sz="2000"/>
              <a:t>　</a:t>
            </a:r>
            <a:r>
              <a:rPr lang="en-US" altLang="ja-JP" sz="2000" dirty="0"/>
              <a:t>$</a:t>
            </a:r>
            <a:r>
              <a:rPr lang="ja-JP" altLang="en-US" sz="2000"/>
              <a:t> </a:t>
            </a:r>
            <a:r>
              <a:rPr lang="en-US" altLang="ja-JP" sz="2000" dirty="0" err="1"/>
              <a:t>emacs</a:t>
            </a:r>
            <a:r>
              <a:rPr lang="ja-JP" altLang="en-US" sz="2000" dirty="0"/>
              <a:t> </a:t>
            </a:r>
            <a:r>
              <a:rPr lang="en-US" altLang="ja-JP" sz="2000" dirty="0" err="1"/>
              <a:t>si.dos.david.in</a:t>
            </a:r>
            <a:br>
              <a:rPr lang="en-US" altLang="ja-JP" sz="2000" dirty="0"/>
            </a:br>
            <a:r>
              <a:rPr lang="en-US" altLang="en-US" sz="2000" dirty="0" err="1">
                <a:solidFill>
                  <a:schemeClr val="bg1">
                    <a:lumMod val="50000"/>
                  </a:schemeClr>
                </a:solidFill>
              </a:rPr>
              <a:t>si.dos.david.in</a:t>
            </a:r>
            <a:r>
              <a:rPr lang="en-US" altLang="en-US" sz="2000" dirty="0">
                <a:solidFill>
                  <a:schemeClr val="bg1">
                    <a:lumMod val="50000"/>
                  </a:schemeClr>
                </a:solidFill>
              </a:rPr>
              <a:t> </a:t>
            </a:r>
            <a:r>
              <a:rPr lang="ja-JP" altLang="en-US" sz="2000" dirty="0">
                <a:solidFill>
                  <a:schemeClr val="bg1">
                    <a:lumMod val="50000"/>
                  </a:schemeClr>
                </a:solidFill>
              </a:rPr>
              <a:t>ファイルの内容</a:t>
            </a:r>
            <a:br>
              <a:rPr lang="en-US" altLang="en-US" sz="2000" dirty="0">
                <a:solidFill>
                  <a:schemeClr val="bg1">
                    <a:lumMod val="50000"/>
                  </a:schemeClr>
                </a:solidFill>
              </a:rPr>
            </a:br>
            <a:r>
              <a:rPr lang="en-US" altLang="en-US" sz="2000" dirty="0">
                <a:solidFill>
                  <a:srgbClr val="FF0000"/>
                </a:solidFill>
              </a:rPr>
              <a:t>&amp;dos</a:t>
            </a:r>
          </a:p>
          <a:p>
            <a:pPr marL="400050" lvl="1" indent="0">
              <a:buNone/>
            </a:pPr>
            <a:r>
              <a:rPr lang="en-US" altLang="en-US" sz="2000" dirty="0">
                <a:solidFill>
                  <a:schemeClr val="bg1">
                    <a:lumMod val="50000"/>
                  </a:schemeClr>
                </a:solidFill>
              </a:rPr>
              <a:t>   </a:t>
            </a:r>
            <a:r>
              <a:rPr lang="en-US" altLang="en-US" sz="2000" dirty="0" err="1">
                <a:solidFill>
                  <a:schemeClr val="bg1">
                    <a:lumMod val="50000"/>
                  </a:schemeClr>
                </a:solidFill>
              </a:rPr>
              <a:t>outdir</a:t>
            </a:r>
            <a:r>
              <a:rPr lang="en-US" altLang="en-US" sz="2000" dirty="0">
                <a:solidFill>
                  <a:schemeClr val="bg1">
                    <a:lumMod val="50000"/>
                  </a:schemeClr>
                </a:solidFill>
              </a:rPr>
              <a:t> = '/home/user/</a:t>
            </a:r>
            <a:r>
              <a:rPr lang="en-US" altLang="en-US" sz="2000" dirty="0" err="1">
                <a:solidFill>
                  <a:schemeClr val="bg1">
                    <a:lumMod val="50000"/>
                  </a:schemeClr>
                </a:solidFill>
              </a:rPr>
              <a:t>qe</a:t>
            </a:r>
            <a:r>
              <a:rPr lang="en-US" altLang="en-US" sz="2000" dirty="0">
                <a:solidFill>
                  <a:schemeClr val="bg1">
                    <a:lumMod val="50000"/>
                  </a:schemeClr>
                </a:solidFill>
              </a:rPr>
              <a:t>/examples/</a:t>
            </a:r>
            <a:r>
              <a:rPr lang="en-US" altLang="en-US" sz="2000" dirty="0" err="1">
                <a:solidFill>
                  <a:schemeClr val="bg1">
                    <a:lumMod val="50000"/>
                  </a:schemeClr>
                </a:solidFill>
              </a:rPr>
              <a:t>tempdir</a:t>
            </a:r>
            <a:r>
              <a:rPr lang="en-US" altLang="en-US" sz="2000" dirty="0">
                <a:solidFill>
                  <a:schemeClr val="bg1">
                    <a:lumMod val="50000"/>
                  </a:schemeClr>
                </a:solidFill>
              </a:rPr>
              <a:t>/’,</a:t>
            </a:r>
          </a:p>
          <a:p>
            <a:pPr marL="400050" lvl="1" indent="0">
              <a:buNone/>
            </a:pPr>
            <a:r>
              <a:rPr lang="en-US" altLang="en-US" sz="2000" dirty="0">
                <a:solidFill>
                  <a:schemeClr val="bg1">
                    <a:lumMod val="50000"/>
                  </a:schemeClr>
                </a:solidFill>
              </a:rPr>
              <a:t>   prefix=‘silicon',</a:t>
            </a:r>
          </a:p>
          <a:p>
            <a:pPr marL="400050" lvl="1" indent="0">
              <a:buNone/>
            </a:pPr>
            <a:r>
              <a:rPr lang="en-US" altLang="en-US" sz="2000" dirty="0">
                <a:solidFill>
                  <a:schemeClr val="bg1">
                    <a:lumMod val="50000"/>
                  </a:schemeClr>
                </a:solidFill>
              </a:rPr>
              <a:t>/</a:t>
            </a:r>
            <a:br>
              <a:rPr lang="en-US" altLang="ja-JP" sz="2000" dirty="0">
                <a:solidFill>
                  <a:schemeClr val="bg1">
                    <a:lumMod val="50000"/>
                  </a:schemeClr>
                </a:solidFill>
              </a:rPr>
            </a:br>
            <a:br>
              <a:rPr lang="en-US" altLang="ja-JP" sz="2000" dirty="0">
                <a:solidFill>
                  <a:schemeClr val="bg1">
                    <a:lumMod val="50000"/>
                  </a:schemeClr>
                </a:solidFill>
              </a:rPr>
            </a:br>
            <a:r>
              <a:rPr lang="en-US" altLang="en-US" sz="2000" dirty="0" err="1"/>
              <a:t>dos.x</a:t>
            </a:r>
            <a:r>
              <a:rPr lang="en-US" altLang="en-US" sz="2000" dirty="0"/>
              <a:t> </a:t>
            </a:r>
            <a:r>
              <a:rPr lang="en-US" altLang="en-US" sz="2000" dirty="0" err="1"/>
              <a:t>の実行（</a:t>
            </a:r>
            <a:r>
              <a:rPr lang="en-US" altLang="en-US" sz="2000" u="sng" dirty="0" err="1"/>
              <a:t>pw.x</a:t>
            </a:r>
            <a:r>
              <a:rPr lang="ja-JP" altLang="en-US" sz="2000" u="sng" dirty="0"/>
              <a:t>ではない</a:t>
            </a:r>
            <a:r>
              <a:rPr lang="en-US" altLang="en-US" sz="2000" dirty="0"/>
              <a:t>）</a:t>
            </a:r>
            <a:br>
              <a:rPr lang="en-US" altLang="en-US" sz="2000" dirty="0"/>
            </a:br>
            <a:r>
              <a:rPr lang="ja-JP" altLang="en-US" sz="2000"/>
              <a:t>　</a:t>
            </a:r>
            <a:r>
              <a:rPr lang="en-US" altLang="ja-JP" sz="2000" dirty="0"/>
              <a:t>$ </a:t>
            </a:r>
            <a:r>
              <a:rPr lang="en-US" altLang="ja-JP" sz="2000" dirty="0" err="1">
                <a:solidFill>
                  <a:srgbClr val="00B050"/>
                </a:solidFill>
              </a:rPr>
              <a:t>dos.x</a:t>
            </a:r>
            <a:r>
              <a:rPr lang="en-US" altLang="ja-JP" sz="2000" dirty="0">
                <a:solidFill>
                  <a:srgbClr val="00B050"/>
                </a:solidFill>
              </a:rPr>
              <a:t> </a:t>
            </a:r>
            <a:r>
              <a:rPr lang="en-US" altLang="ja-JP" sz="2000" dirty="0"/>
              <a:t>&lt; </a:t>
            </a:r>
            <a:r>
              <a:rPr lang="en-US" altLang="ja-JP" sz="2000" dirty="0" err="1"/>
              <a:t>si.dos.david.in</a:t>
            </a:r>
            <a:br>
              <a:rPr lang="en-US" altLang="ja-JP" sz="2000" dirty="0">
                <a:solidFill>
                  <a:schemeClr val="bg1">
                    <a:lumMod val="50000"/>
                  </a:schemeClr>
                </a:solidFill>
              </a:rPr>
            </a:br>
            <a:r>
              <a:rPr lang="en-US" altLang="ja-JP" sz="2000" dirty="0" err="1"/>
              <a:t>silicon.dos</a:t>
            </a:r>
            <a:r>
              <a:rPr lang="ja-JP" altLang="en-US" sz="2000" dirty="0"/>
              <a:t> ファイルが出来る。</a:t>
            </a:r>
            <a:br>
              <a:rPr lang="en-US" altLang="ja-JP" sz="2000" dirty="0">
                <a:solidFill>
                  <a:schemeClr val="bg1">
                    <a:lumMod val="50000"/>
                  </a:schemeClr>
                </a:solidFill>
              </a:rPr>
            </a:br>
            <a:r>
              <a:rPr lang="ja-JP" altLang="en-US" sz="2000">
                <a:solidFill>
                  <a:schemeClr val="bg1">
                    <a:lumMod val="50000"/>
                  </a:schemeClr>
                </a:solidFill>
              </a:rPr>
              <a:t>　</a:t>
            </a:r>
            <a:r>
              <a:rPr lang="en-US" altLang="ja-JP" sz="2000" dirty="0"/>
              <a:t>$</a:t>
            </a:r>
            <a:r>
              <a:rPr lang="ja-JP" altLang="en-US" sz="2000"/>
              <a:t> </a:t>
            </a:r>
            <a:r>
              <a:rPr lang="en-US" altLang="ja-JP" sz="2000" dirty="0" err="1"/>
              <a:t>gnuplot</a:t>
            </a:r>
            <a:br>
              <a:rPr lang="en-US" altLang="ja-JP" sz="2000" dirty="0"/>
            </a:br>
            <a:r>
              <a:rPr lang="en-US" altLang="ja-JP" sz="2000" dirty="0" err="1"/>
              <a:t>gnuplot</a:t>
            </a:r>
            <a:r>
              <a:rPr lang="en-US" altLang="ja-JP" sz="2000" dirty="0"/>
              <a:t>&gt; plot "</a:t>
            </a:r>
            <a:r>
              <a:rPr lang="en-US" altLang="ja-JP" sz="2000" dirty="0" err="1"/>
              <a:t>silicon.dos</a:t>
            </a:r>
            <a:r>
              <a:rPr lang="en-US" altLang="ja-JP" sz="2000" dirty="0"/>
              <a:t>" w l</a:t>
            </a:r>
            <a:endParaRPr lang="en-US" altLang="en-US" sz="2000" dirty="0"/>
          </a:p>
          <a:p>
            <a:pPr marL="400050" lvl="1" indent="0">
              <a:buNone/>
            </a:pPr>
            <a:endParaRPr lang="en-US" altLang="en-US"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52</a:t>
            </a:fld>
            <a:endParaRPr kumimoji="1" lang="ja-JP" altLang="en-US"/>
          </a:p>
        </p:txBody>
      </p:sp>
      <p:sp>
        <p:nvSpPr>
          <p:cNvPr id="9" name="正方形/長方形 8"/>
          <p:cNvSpPr/>
          <p:nvPr/>
        </p:nvSpPr>
        <p:spPr>
          <a:xfrm>
            <a:off x="795866" y="1761080"/>
            <a:ext cx="5219171" cy="1422400"/>
          </a:xfrm>
          <a:prstGeom prst="rect">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C557567-8F75-0D42-9C57-DCB55B739F41}"/>
              </a:ext>
            </a:extLst>
          </p:cNvPr>
          <p:cNvPicPr>
            <a:picLocks noChangeAspect="1"/>
          </p:cNvPicPr>
          <p:nvPr/>
        </p:nvPicPr>
        <p:blipFill rotWithShape="1">
          <a:blip r:embed="rId2"/>
          <a:srcRect l="3249" r="1710"/>
          <a:stretch/>
        </p:blipFill>
        <p:spPr>
          <a:xfrm>
            <a:off x="4250557" y="3253326"/>
            <a:ext cx="4836291" cy="3032379"/>
          </a:xfrm>
          <a:prstGeom prst="rect">
            <a:avLst/>
          </a:prstGeom>
        </p:spPr>
      </p:pic>
    </p:spTree>
    <p:extLst>
      <p:ext uri="{BB962C8B-B14F-4D97-AF65-F5344CB8AC3E}">
        <p14:creationId xmlns:p14="http://schemas.microsoft.com/office/powerpoint/2010/main" val="2912601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normAutofit/>
          </a:bodyPr>
          <a:lstStyle/>
          <a:p>
            <a:r>
              <a:rPr lang="en-US" altLang="ja-JP" sz="3200" dirty="0"/>
              <a:t>PW</a:t>
            </a:r>
            <a:r>
              <a:rPr lang="ja-JP" altLang="en-US" sz="3200"/>
              <a:t>の</a:t>
            </a:r>
            <a:r>
              <a:rPr lang="en-US" altLang="ja-JP" sz="3200" dirty="0"/>
              <a:t>example</a:t>
            </a:r>
            <a:r>
              <a:rPr lang="ja-JP" altLang="en-US" sz="3200"/>
              <a:t>について</a:t>
            </a:r>
            <a:endParaRPr kumimoji="1" lang="ja-JP" altLang="en-US" sz="3200" dirty="0"/>
          </a:p>
        </p:txBody>
      </p:sp>
      <p:sp>
        <p:nvSpPr>
          <p:cNvPr id="3" name="コンテンツ プレースホルダー 2"/>
          <p:cNvSpPr>
            <a:spLocks noGrp="1"/>
          </p:cNvSpPr>
          <p:nvPr>
            <p:ph idx="1"/>
          </p:nvPr>
        </p:nvSpPr>
        <p:spPr>
          <a:xfrm>
            <a:off x="457200" y="661947"/>
            <a:ext cx="8229600" cy="6538951"/>
          </a:xfrm>
        </p:spPr>
        <p:txBody>
          <a:bodyPr>
            <a:normAutofit/>
          </a:bodyPr>
          <a:lstStyle/>
          <a:p>
            <a:r>
              <a:rPr lang="en-US" altLang="ja-JP" sz="2000" dirty="0"/>
              <a:t>PW/examples/example01 </a:t>
            </a:r>
            <a:r>
              <a:rPr lang="ja-JP" altLang="en-US" sz="2000"/>
              <a:t>以外を含む</a:t>
            </a:r>
            <a:r>
              <a:rPr lang="en-US" altLang="ja-JP" sz="2000" dirty="0"/>
              <a:t> </a:t>
            </a:r>
            <a:r>
              <a:rPr lang="ja-JP" altLang="en-US" sz="2000"/>
              <a:t>パッケージにある全ての</a:t>
            </a:r>
            <a:r>
              <a:rPr lang="en-US" altLang="ja-JP" sz="2000" dirty="0"/>
              <a:t> examples </a:t>
            </a:r>
            <a:r>
              <a:rPr lang="ja-JP" altLang="en-US" sz="2000"/>
              <a:t>の解説は、</a:t>
            </a:r>
            <a:r>
              <a:rPr lang="en-US" altLang="ja-JP" sz="2000" dirty="0"/>
              <a:t> PW/examples/README </a:t>
            </a:r>
            <a:r>
              <a:rPr lang="ja-JP" altLang="en-US" sz="2000"/>
              <a:t>にある。</a:t>
            </a:r>
            <a:br>
              <a:rPr lang="en-US" altLang="ja-JP" sz="2000" dirty="0"/>
            </a:br>
            <a:r>
              <a:rPr lang="en-US" altLang="ja-JP" sz="2000" dirty="0"/>
              <a:t>README</a:t>
            </a:r>
            <a:r>
              <a:rPr lang="ja-JP" altLang="en-US" sz="2000"/>
              <a:t>を参照する。</a:t>
            </a:r>
            <a:br>
              <a:rPr lang="en-US" altLang="ja-JP" sz="2000" dirty="0"/>
            </a:br>
            <a:r>
              <a:rPr lang="ja-JP" altLang="en-US" sz="2000"/>
              <a:t>　</a:t>
            </a:r>
            <a:r>
              <a:rPr lang="en-US" altLang="ja-JP" sz="2000" dirty="0"/>
              <a:t>$ cat PW/examples/README</a:t>
            </a:r>
            <a:br>
              <a:rPr lang="en-US" altLang="ja-JP" sz="2000" dirty="0"/>
            </a:br>
            <a:r>
              <a:rPr lang="en-US" altLang="ja-JP" sz="1400" dirty="0">
                <a:solidFill>
                  <a:schemeClr val="tx1">
                    <a:lumMod val="50000"/>
                    <a:lumOff val="50000"/>
                  </a:schemeClr>
                </a:solidFill>
              </a:rPr>
              <a:t>…</a:t>
            </a:r>
            <a:br>
              <a:rPr lang="en-US" altLang="ja-JP" sz="1400" dirty="0">
                <a:solidFill>
                  <a:schemeClr val="tx1">
                    <a:lumMod val="50000"/>
                    <a:lumOff val="50000"/>
                  </a:schemeClr>
                </a:solidFill>
              </a:rPr>
            </a:br>
            <a:r>
              <a:rPr lang="en-US" altLang="ja-JP" sz="1400" dirty="0">
                <a:solidFill>
                  <a:schemeClr val="tx1">
                    <a:lumMod val="50000"/>
                    <a:lumOff val="50000"/>
                  </a:schemeClr>
                </a:solidFill>
              </a:rPr>
              <a:t>-----------------------------------------------------------------------</a:t>
            </a:r>
          </a:p>
          <a:p>
            <a:pPr marL="400050" lvl="1" indent="0">
              <a:buNone/>
            </a:pPr>
            <a:endParaRPr lang="en-US" altLang="ja-JP" sz="1400" dirty="0">
              <a:solidFill>
                <a:schemeClr val="tx1">
                  <a:lumMod val="50000"/>
                  <a:lumOff val="50000"/>
                </a:schemeClr>
              </a:solidFill>
            </a:endParaRPr>
          </a:p>
          <a:p>
            <a:pPr marL="400050" lvl="1" indent="0">
              <a:buNone/>
            </a:pPr>
            <a:r>
              <a:rPr lang="en-US" altLang="ja-JP" sz="1400" dirty="0">
                <a:solidFill>
                  <a:schemeClr val="tx1">
                    <a:lumMod val="50000"/>
                    <a:lumOff val="50000"/>
                  </a:schemeClr>
                </a:solidFill>
              </a:rPr>
              <a:t>                   LIST AND CONTENT OF THE EXAMPLES</a:t>
            </a:r>
          </a:p>
          <a:p>
            <a:pPr marL="400050" lvl="1" indent="0">
              <a:buNone/>
            </a:pPr>
            <a:endParaRPr lang="en-US" altLang="ja-JP" sz="1400" dirty="0">
              <a:solidFill>
                <a:schemeClr val="tx1">
                  <a:lumMod val="50000"/>
                  <a:lumOff val="50000"/>
                </a:schemeClr>
              </a:solidFill>
            </a:endParaRPr>
          </a:p>
          <a:p>
            <a:pPr marL="400050" lvl="1" indent="0">
              <a:buNone/>
            </a:pPr>
            <a:r>
              <a:rPr lang="en-US" altLang="ja-JP" sz="1400" dirty="0">
                <a:solidFill>
                  <a:schemeClr val="tx1">
                    <a:lumMod val="50000"/>
                    <a:lumOff val="50000"/>
                  </a:schemeClr>
                </a:solidFill>
              </a:rPr>
              <a:t>For each example, more detailed information is provided by the README file </a:t>
            </a:r>
          </a:p>
          <a:p>
            <a:pPr marL="400050" lvl="1" indent="0">
              <a:buNone/>
            </a:pPr>
            <a:r>
              <a:rPr lang="en-US" altLang="ja-JP" sz="1400" dirty="0">
                <a:solidFill>
                  <a:schemeClr val="tx1">
                    <a:lumMod val="50000"/>
                    <a:lumOff val="50000"/>
                  </a:schemeClr>
                </a:solidFill>
              </a:rPr>
              <a:t>Contained in the corresponding directory.</a:t>
            </a:r>
          </a:p>
          <a:p>
            <a:pPr marL="400050" lvl="1" indent="0">
              <a:buNone/>
            </a:pPr>
            <a:endParaRPr lang="en-US" altLang="ja-JP" sz="1400" dirty="0">
              <a:solidFill>
                <a:schemeClr val="tx1">
                  <a:lumMod val="50000"/>
                  <a:lumOff val="50000"/>
                </a:schemeClr>
              </a:solidFill>
            </a:endParaRPr>
          </a:p>
          <a:p>
            <a:pPr marL="400050" lvl="1" indent="0">
              <a:buNone/>
            </a:pPr>
            <a:r>
              <a:rPr lang="en-US" altLang="ja-JP" sz="1400" dirty="0">
                <a:solidFill>
                  <a:schemeClr val="tx1">
                    <a:lumMod val="50000"/>
                    <a:lumOff val="50000"/>
                  </a:schemeClr>
                </a:solidFill>
              </a:rPr>
              <a:t>Example01:</a:t>
            </a:r>
          </a:p>
          <a:p>
            <a:pPr marL="400050" lvl="1" indent="0">
              <a:buNone/>
            </a:pPr>
            <a:r>
              <a:rPr lang="en-US" altLang="ja-JP" sz="1400" dirty="0">
                <a:solidFill>
                  <a:schemeClr val="tx1">
                    <a:lumMod val="50000"/>
                    <a:lumOff val="50000"/>
                  </a:schemeClr>
                </a:solidFill>
              </a:rPr>
              <a:t>    This example shows how to use </a:t>
            </a:r>
            <a:r>
              <a:rPr lang="en-US" altLang="ja-JP" sz="1400" dirty="0" err="1">
                <a:solidFill>
                  <a:schemeClr val="tx1">
                    <a:lumMod val="50000"/>
                    <a:lumOff val="50000"/>
                  </a:schemeClr>
                </a:solidFill>
              </a:rPr>
              <a:t>pw.x</a:t>
            </a:r>
            <a:r>
              <a:rPr lang="en-US" altLang="ja-JP" sz="1400" dirty="0">
                <a:solidFill>
                  <a:schemeClr val="tx1">
                    <a:lumMod val="50000"/>
                    <a:lumOff val="50000"/>
                  </a:schemeClr>
                </a:solidFill>
              </a:rPr>
              <a:t> to calculate the total energy</a:t>
            </a:r>
          </a:p>
          <a:p>
            <a:pPr marL="400050" lvl="1" indent="0">
              <a:buNone/>
            </a:pPr>
            <a:r>
              <a:rPr lang="en-US" altLang="ja-JP" sz="1400" dirty="0">
                <a:solidFill>
                  <a:schemeClr val="tx1">
                    <a:lumMod val="50000"/>
                    <a:lumOff val="50000"/>
                  </a:schemeClr>
                </a:solidFill>
              </a:rPr>
              <a:t>    and the band structure of four simple systems: Si, Al, Cu, Ni.</a:t>
            </a:r>
          </a:p>
          <a:p>
            <a:pPr marL="400050" lvl="1" indent="0">
              <a:buNone/>
            </a:pPr>
            <a:endParaRPr lang="en-US" altLang="ja-JP" sz="1400" dirty="0">
              <a:solidFill>
                <a:schemeClr val="tx1">
                  <a:lumMod val="50000"/>
                  <a:lumOff val="50000"/>
                </a:schemeClr>
              </a:solidFill>
            </a:endParaRPr>
          </a:p>
          <a:p>
            <a:pPr marL="400050" lvl="1" indent="0">
              <a:buNone/>
            </a:pPr>
            <a:r>
              <a:rPr lang="en-US" altLang="ja-JP" sz="1400" dirty="0">
                <a:solidFill>
                  <a:schemeClr val="tx1">
                    <a:lumMod val="50000"/>
                    <a:lumOff val="50000"/>
                  </a:schemeClr>
                </a:solidFill>
              </a:rPr>
              <a:t>Example02:</a:t>
            </a:r>
          </a:p>
          <a:p>
            <a:pPr marL="400050" lvl="1" indent="0">
              <a:buNone/>
            </a:pPr>
            <a:r>
              <a:rPr lang="en-US" altLang="ja-JP" sz="1400" dirty="0">
                <a:solidFill>
                  <a:schemeClr val="tx1">
                    <a:lumMod val="50000"/>
                    <a:lumOff val="50000"/>
                  </a:schemeClr>
                </a:solidFill>
              </a:rPr>
              <a:t>    This example shows how to use </a:t>
            </a:r>
            <a:r>
              <a:rPr lang="en-US" altLang="ja-JP" sz="1400" dirty="0" err="1">
                <a:solidFill>
                  <a:schemeClr val="tx1">
                    <a:lumMod val="50000"/>
                    <a:lumOff val="50000"/>
                  </a:schemeClr>
                </a:solidFill>
              </a:rPr>
              <a:t>pw.x</a:t>
            </a:r>
            <a:r>
              <a:rPr lang="en-US" altLang="ja-JP" sz="1400" dirty="0">
                <a:solidFill>
                  <a:schemeClr val="tx1">
                    <a:lumMod val="50000"/>
                    <a:lumOff val="50000"/>
                  </a:schemeClr>
                </a:solidFill>
              </a:rPr>
              <a:t> to compute the equilibrium</a:t>
            </a:r>
          </a:p>
          <a:p>
            <a:pPr marL="400050" lvl="1" indent="0">
              <a:buNone/>
            </a:pPr>
            <a:r>
              <a:rPr lang="en-US" altLang="ja-JP" sz="1400" dirty="0">
                <a:solidFill>
                  <a:schemeClr val="tx1">
                    <a:lumMod val="50000"/>
                    <a:lumOff val="50000"/>
                  </a:schemeClr>
                </a:solidFill>
              </a:rPr>
              <a:t>    geometry of a simple molecule, CO, and of an Al (001) slab.</a:t>
            </a:r>
          </a:p>
          <a:p>
            <a:pPr marL="400050" lvl="1" indent="0">
              <a:buNone/>
            </a:pPr>
            <a:r>
              <a:rPr lang="en-US" altLang="ja-JP" sz="1400" dirty="0">
                <a:solidFill>
                  <a:schemeClr val="tx1">
                    <a:lumMod val="50000"/>
                    <a:lumOff val="50000"/>
                  </a:schemeClr>
                </a:solidFill>
              </a:rPr>
              <a:t>    In the latter case the relaxation is performed in two ways:</a:t>
            </a:r>
          </a:p>
          <a:p>
            <a:pPr marL="400050" lvl="1" indent="0">
              <a:buNone/>
            </a:pPr>
            <a:r>
              <a:rPr lang="en-US" altLang="ja-JP" sz="1400" dirty="0">
                <a:solidFill>
                  <a:schemeClr val="tx1">
                    <a:lumMod val="50000"/>
                    <a:lumOff val="50000"/>
                  </a:schemeClr>
                </a:solidFill>
              </a:rPr>
              <a:t>    1) using the quasi-Newton BFGS algorithm</a:t>
            </a:r>
          </a:p>
          <a:p>
            <a:pPr marL="400050" lvl="1" indent="0">
              <a:buNone/>
            </a:pPr>
            <a:r>
              <a:rPr lang="en-US" altLang="ja-JP" sz="1400" dirty="0">
                <a:solidFill>
                  <a:schemeClr val="tx1">
                    <a:lumMod val="50000"/>
                    <a:lumOff val="50000"/>
                  </a:schemeClr>
                </a:solidFill>
              </a:rPr>
              <a:t>    2) using a damped dynamics algorithm.</a:t>
            </a:r>
          </a:p>
          <a:p>
            <a:pPr marL="400050" lvl="1" indent="0">
              <a:buNone/>
            </a:pPr>
            <a:r>
              <a:rPr lang="en-US" altLang="ja-JP" sz="1400" dirty="0">
                <a:solidFill>
                  <a:schemeClr val="tx1">
                    <a:lumMod val="50000"/>
                    <a:lumOff val="50000"/>
                  </a:schemeClr>
                </a:solidFill>
              </a:rPr>
              <a:t>…</a:t>
            </a:r>
          </a:p>
          <a:p>
            <a:endParaRPr lang="en-US" altLang="ja-JP"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53</a:t>
            </a:fld>
            <a:endParaRPr kumimoji="1" lang="ja-JP" altLang="en-US"/>
          </a:p>
        </p:txBody>
      </p:sp>
    </p:spTree>
    <p:extLst>
      <p:ext uri="{BB962C8B-B14F-4D97-AF65-F5344CB8AC3E}">
        <p14:creationId xmlns:p14="http://schemas.microsoft.com/office/powerpoint/2010/main" val="230875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normAutofit/>
          </a:bodyPr>
          <a:lstStyle/>
          <a:p>
            <a:r>
              <a:rPr lang="en-US" altLang="ja-JP" sz="3600" dirty="0"/>
              <a:t>CPV</a:t>
            </a:r>
            <a:r>
              <a:rPr lang="ja-JP" altLang="en-US" sz="3600"/>
              <a:t>の</a:t>
            </a:r>
            <a:r>
              <a:rPr lang="en-US" altLang="ja-JP" sz="3600" dirty="0"/>
              <a:t>example</a:t>
            </a:r>
            <a:r>
              <a:rPr lang="ja-JP" altLang="en-US" sz="3600"/>
              <a:t>の実行テスト</a:t>
            </a:r>
            <a:endParaRPr kumimoji="1" lang="ja-JP" altLang="en-US" sz="3600" dirty="0"/>
          </a:p>
        </p:txBody>
      </p:sp>
      <p:sp>
        <p:nvSpPr>
          <p:cNvPr id="3" name="コンテンツ プレースホルダー 2"/>
          <p:cNvSpPr>
            <a:spLocks noGrp="1"/>
          </p:cNvSpPr>
          <p:nvPr>
            <p:ph idx="1"/>
          </p:nvPr>
        </p:nvSpPr>
        <p:spPr>
          <a:xfrm>
            <a:off x="457200" y="719099"/>
            <a:ext cx="8229600" cy="6138901"/>
          </a:xfrm>
        </p:spPr>
        <p:txBody>
          <a:bodyPr>
            <a:normAutofit/>
          </a:bodyPr>
          <a:lstStyle/>
          <a:p>
            <a:r>
              <a:rPr lang="en-US" altLang="ja-JP" sz="2000" dirty="0"/>
              <a:t>CPV/examples/example01 </a:t>
            </a:r>
            <a:r>
              <a:rPr lang="ja-JP" altLang="en-US" sz="2000"/>
              <a:t>へ移動する。</a:t>
            </a:r>
            <a:br>
              <a:rPr lang="en-US" altLang="ja-JP" sz="2000" dirty="0"/>
            </a:br>
            <a:r>
              <a:rPr lang="ja-JP" altLang="en-US" sz="2000"/>
              <a:t>　</a:t>
            </a:r>
            <a:r>
              <a:rPr lang="en-US" altLang="ja-JP" sz="2000" dirty="0"/>
              <a:t>$ cd CPV/examples/example01</a:t>
            </a:r>
          </a:p>
          <a:p>
            <a:r>
              <a:rPr lang="ja-JP" altLang="en-US" sz="2000"/>
              <a:t>ディレクトリの</a:t>
            </a:r>
            <a:r>
              <a:rPr lang="ja-JP" altLang="en-US" sz="2000" dirty="0"/>
              <a:t>中のファイル</a:t>
            </a:r>
            <a:r>
              <a:rPr lang="ja-JP" altLang="en-US" sz="2000"/>
              <a:t>の確認する。</a:t>
            </a:r>
            <a:br>
              <a:rPr lang="en-US" altLang="ja-JP" sz="2000" dirty="0"/>
            </a:br>
            <a:r>
              <a:rPr lang="ja-JP" altLang="en-US" sz="2000"/>
              <a:t>　</a:t>
            </a:r>
            <a:r>
              <a:rPr lang="en-US" altLang="ja-JP" sz="2000" dirty="0"/>
              <a:t>$ ls</a:t>
            </a:r>
            <a:br>
              <a:rPr lang="en-US" altLang="ja-JP" sz="2000" dirty="0">
                <a:solidFill>
                  <a:schemeClr val="bg1">
                    <a:lumMod val="50000"/>
                  </a:schemeClr>
                </a:solidFill>
              </a:rPr>
            </a:br>
            <a:r>
              <a:rPr lang="en-US" altLang="ja-JP" sz="2000" dirty="0">
                <a:solidFill>
                  <a:schemeClr val="bg1">
                    <a:lumMod val="50000"/>
                  </a:schemeClr>
                </a:solidFill>
              </a:rPr>
              <a:t>README  </a:t>
            </a:r>
            <a:r>
              <a:rPr lang="en-US" altLang="ja-JP" sz="2000" dirty="0">
                <a:solidFill>
                  <a:srgbClr val="0070C0"/>
                </a:solidFill>
              </a:rPr>
              <a:t>reference</a:t>
            </a:r>
            <a:r>
              <a:rPr lang="en-US" altLang="ja-JP" sz="2000" dirty="0">
                <a:solidFill>
                  <a:schemeClr val="bg1">
                    <a:lumMod val="50000"/>
                  </a:schemeClr>
                </a:solidFill>
              </a:rPr>
              <a:t>  </a:t>
            </a:r>
            <a:r>
              <a:rPr lang="en-US" altLang="ja-JP" sz="2000" dirty="0" err="1">
                <a:solidFill>
                  <a:srgbClr val="00B050"/>
                </a:solidFill>
              </a:rPr>
              <a:t>run_example</a:t>
            </a:r>
            <a:r>
              <a:rPr lang="en-US" altLang="ja-JP" sz="2000" dirty="0">
                <a:solidFill>
                  <a:srgbClr val="00B050"/>
                </a:solidFill>
              </a:rPr>
              <a:t>  </a:t>
            </a:r>
            <a:r>
              <a:rPr lang="en-US" altLang="ja-JP" sz="2000" dirty="0" err="1">
                <a:solidFill>
                  <a:schemeClr val="bg1">
                    <a:lumMod val="50000"/>
                  </a:schemeClr>
                </a:solidFill>
              </a:rPr>
              <a:t>run_xml_example</a:t>
            </a:r>
            <a:endParaRPr lang="en-US" altLang="ja-JP" sz="2000" u="sng" dirty="0">
              <a:solidFill>
                <a:schemeClr val="bg1">
                  <a:lumMod val="50000"/>
                </a:schemeClr>
              </a:solidFill>
            </a:endParaRPr>
          </a:p>
          <a:p>
            <a:r>
              <a:rPr lang="en-US" altLang="en-US" sz="2000" dirty="0" err="1"/>
              <a:t>run_example</a:t>
            </a:r>
            <a:r>
              <a:rPr lang="en-US" altLang="en-US" sz="2000" dirty="0"/>
              <a:t> </a:t>
            </a:r>
            <a:r>
              <a:rPr lang="ja-JP" altLang="en-US" sz="2000"/>
              <a:t>のシェルスクリプトを実行する</a:t>
            </a:r>
            <a:br>
              <a:rPr lang="en-US" altLang="en-US" sz="2000" dirty="0"/>
            </a:br>
            <a:r>
              <a:rPr lang="ja-JP" altLang="en-US" sz="2000"/>
              <a:t>　</a:t>
            </a:r>
            <a:r>
              <a:rPr lang="en-US" altLang="ja-JP" sz="2000" dirty="0"/>
              <a:t>$ ./</a:t>
            </a:r>
            <a:r>
              <a:rPr lang="en-US" altLang="ja-JP" sz="2000" dirty="0" err="1"/>
              <a:t>run_example</a:t>
            </a:r>
            <a:br>
              <a:rPr lang="en-US" altLang="ja-JP" sz="1800" dirty="0"/>
            </a:br>
            <a:br>
              <a:rPr lang="en-US" altLang="ja-JP" sz="1600" dirty="0">
                <a:solidFill>
                  <a:schemeClr val="tx1">
                    <a:lumMod val="50000"/>
                    <a:lumOff val="50000"/>
                  </a:schemeClr>
                </a:solidFill>
              </a:rPr>
            </a:br>
            <a:r>
              <a:rPr lang="en-US" altLang="ja-JP" sz="1600" dirty="0">
                <a:solidFill>
                  <a:schemeClr val="tx1">
                    <a:lumMod val="50000"/>
                    <a:lumOff val="50000"/>
                  </a:schemeClr>
                </a:solidFill>
              </a:rPr>
              <a:t>/home/user/</a:t>
            </a:r>
            <a:r>
              <a:rPr lang="en-US" altLang="ja-JP" sz="1600" dirty="0" err="1">
                <a:solidFill>
                  <a:schemeClr val="tx1">
                    <a:lumMod val="50000"/>
                    <a:lumOff val="50000"/>
                  </a:schemeClr>
                </a:solidFill>
              </a:rPr>
              <a:t>qe</a:t>
            </a:r>
            <a:r>
              <a:rPr lang="en-US" altLang="ja-JP" sz="1600" dirty="0">
                <a:solidFill>
                  <a:schemeClr val="tx1">
                    <a:lumMod val="50000"/>
                    <a:lumOff val="50000"/>
                  </a:schemeClr>
                </a:solidFill>
              </a:rPr>
              <a:t>/examples/CPV/examples/example01 : starting</a:t>
            </a:r>
          </a:p>
          <a:p>
            <a:pPr marL="0" indent="0">
              <a:buNone/>
            </a:pPr>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This example shows how to use </a:t>
            </a:r>
            <a:r>
              <a:rPr lang="en-US" altLang="ja-JP" sz="1600" dirty="0" err="1">
                <a:solidFill>
                  <a:schemeClr val="tx1">
                    <a:lumMod val="50000"/>
                    <a:lumOff val="50000"/>
                  </a:schemeClr>
                </a:solidFill>
              </a:rPr>
              <a:t>cp.x</a:t>
            </a:r>
            <a:r>
              <a:rPr lang="en-US" altLang="ja-JP" sz="1600" dirty="0">
                <a:solidFill>
                  <a:schemeClr val="tx1">
                    <a:lumMod val="50000"/>
                    <a:lumOff val="50000"/>
                  </a:schemeClr>
                </a:solidFill>
              </a:rPr>
              <a:t> to perform molecular dynamics</a:t>
            </a:r>
          </a:p>
          <a:p>
            <a:pPr marL="400050" lvl="1" indent="0">
              <a:buNone/>
            </a:pPr>
            <a:r>
              <a:rPr lang="en-US" altLang="ja-JP" sz="1600" dirty="0">
                <a:solidFill>
                  <a:schemeClr val="tx1">
                    <a:lumMod val="50000"/>
                    <a:lumOff val="50000"/>
                  </a:schemeClr>
                </a:solidFill>
              </a:rPr>
              <a:t>simulation of SiO2.</a:t>
            </a:r>
          </a:p>
          <a:p>
            <a:pPr marL="400050" lvl="1" indent="0">
              <a:buNone/>
            </a:pPr>
            <a:r>
              <a:rPr lang="en-US" altLang="ja-JP" sz="1600" dirty="0">
                <a:solidFill>
                  <a:schemeClr val="tx1">
                    <a:lumMod val="50000"/>
                    <a:lumOff val="50000"/>
                  </a:schemeClr>
                </a:solidFill>
              </a:rPr>
              <a:t>…</a:t>
            </a:r>
          </a:p>
          <a:p>
            <a:pPr marL="400050" lvl="1" indent="0">
              <a:buNone/>
            </a:pPr>
            <a:r>
              <a:rPr lang="en-US" altLang="ja-JP" sz="1600" dirty="0">
                <a:solidFill>
                  <a:schemeClr val="tx1">
                    <a:lumMod val="50000"/>
                    <a:lumOff val="50000"/>
                  </a:schemeClr>
                </a:solidFill>
              </a:rPr>
              <a:t>checking that needed directories and files exist... done</a:t>
            </a:r>
          </a:p>
          <a:p>
            <a:pPr marL="400050" lvl="1" indent="0">
              <a:buNone/>
            </a:pPr>
            <a:r>
              <a:rPr lang="en-US" altLang="ja-JP" sz="1600" dirty="0">
                <a:solidFill>
                  <a:schemeClr val="tx1">
                    <a:lumMod val="50000"/>
                    <a:lumOff val="50000"/>
                  </a:schemeClr>
                </a:solidFill>
              </a:rPr>
              <a:t>…</a:t>
            </a:r>
          </a:p>
          <a:p>
            <a:pPr marL="400050" lvl="1" indent="0">
              <a:buNone/>
            </a:pPr>
            <a:r>
              <a:rPr lang="en-US" altLang="ja-JP" sz="1600" dirty="0">
                <a:solidFill>
                  <a:schemeClr val="tx1">
                    <a:lumMod val="50000"/>
                    <a:lumOff val="50000"/>
                  </a:schemeClr>
                </a:solidFill>
              </a:rPr>
              <a:t>/home/user/</a:t>
            </a:r>
            <a:r>
              <a:rPr lang="en-US" altLang="ja-JP" sz="1600" dirty="0" err="1">
                <a:solidFill>
                  <a:schemeClr val="tx1">
                    <a:lumMod val="50000"/>
                    <a:lumOff val="50000"/>
                  </a:schemeClr>
                </a:solidFill>
              </a:rPr>
              <a:t>qe</a:t>
            </a:r>
            <a:r>
              <a:rPr lang="en-US" altLang="ja-JP" sz="1600" dirty="0">
                <a:solidFill>
                  <a:schemeClr val="tx1">
                    <a:lumMod val="50000"/>
                    <a:lumOff val="50000"/>
                  </a:schemeClr>
                </a:solidFill>
              </a:rPr>
              <a:t>/examples/CPV/examples/example01 : done</a:t>
            </a:r>
          </a:p>
          <a:p>
            <a:pPr marL="285750"/>
            <a:r>
              <a:rPr lang="ja-JP" altLang="en-US" sz="2000"/>
              <a:t>無事に終了すると</a:t>
            </a:r>
            <a:r>
              <a:rPr lang="en-US" altLang="ja-JP" sz="2000" dirty="0"/>
              <a:t>  results </a:t>
            </a:r>
            <a:r>
              <a:rPr lang="ja-JP" altLang="en-US" sz="2000"/>
              <a:t>というディレクトリができる。</a:t>
            </a:r>
            <a:endParaRPr lang="en-US" altLang="ja-JP" sz="2000" dirty="0">
              <a:solidFill>
                <a:schemeClr val="tx1">
                  <a:lumMod val="50000"/>
                  <a:lumOff val="50000"/>
                </a:schemeClr>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54</a:t>
            </a:fld>
            <a:endParaRPr kumimoji="1" lang="ja-JP" altLang="en-US"/>
          </a:p>
        </p:txBody>
      </p:sp>
    </p:spTree>
    <p:extLst>
      <p:ext uri="{BB962C8B-B14F-4D97-AF65-F5344CB8AC3E}">
        <p14:creationId xmlns:p14="http://schemas.microsoft.com/office/powerpoint/2010/main" val="3871070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99872" y="20852"/>
            <a:ext cx="7154161" cy="647542"/>
          </a:xfrm>
        </p:spPr>
        <p:txBody>
          <a:bodyPr>
            <a:normAutofit/>
          </a:bodyPr>
          <a:lstStyle/>
          <a:p>
            <a:r>
              <a:rPr lang="en-US" altLang="ja-JP" sz="3600" dirty="0"/>
              <a:t>CPV/examples/example01</a:t>
            </a:r>
            <a:r>
              <a:rPr lang="ja-JP" altLang="en-US" sz="3600" dirty="0"/>
              <a:t>（１）</a:t>
            </a:r>
            <a:endParaRPr kumimoji="1" lang="ja-JP" altLang="en-US" sz="3600" dirty="0"/>
          </a:p>
        </p:txBody>
      </p:sp>
      <p:sp>
        <p:nvSpPr>
          <p:cNvPr id="2" name="テキスト ボックス 1"/>
          <p:cNvSpPr txBox="1"/>
          <p:nvPr/>
        </p:nvSpPr>
        <p:spPr>
          <a:xfrm>
            <a:off x="351403" y="803250"/>
            <a:ext cx="6896297" cy="461665"/>
          </a:xfrm>
          <a:prstGeom prst="rect">
            <a:avLst/>
          </a:prstGeom>
          <a:noFill/>
        </p:spPr>
        <p:txBody>
          <a:bodyPr wrap="square" rtlCol="0">
            <a:spAutoFit/>
          </a:bodyPr>
          <a:lstStyle/>
          <a:p>
            <a:r>
              <a:rPr lang="en-US" altLang="ja-JP" sz="2400" dirty="0"/>
              <a:t>SiO</a:t>
            </a:r>
            <a:r>
              <a:rPr lang="en-US" altLang="ja-JP" sz="2400" baseline="-25000" dirty="0"/>
              <a:t>2</a:t>
            </a:r>
            <a:r>
              <a:rPr lang="ja-JP" altLang="en-US" sz="2400" dirty="0"/>
              <a:t>の計算</a:t>
            </a:r>
          </a:p>
        </p:txBody>
      </p:sp>
      <p:sp>
        <p:nvSpPr>
          <p:cNvPr id="33" name="テキスト ボックス 32"/>
          <p:cNvSpPr txBox="1"/>
          <p:nvPr/>
        </p:nvSpPr>
        <p:spPr>
          <a:xfrm>
            <a:off x="351403" y="1725464"/>
            <a:ext cx="8613856" cy="4031873"/>
          </a:xfrm>
          <a:prstGeom prst="rect">
            <a:avLst/>
          </a:prstGeom>
          <a:noFill/>
          <a:ln w="19050">
            <a:solidFill>
              <a:schemeClr val="tx1"/>
            </a:solidFill>
          </a:ln>
        </p:spPr>
        <p:txBody>
          <a:bodyPr wrap="square" rtlCol="0">
            <a:spAutoFit/>
          </a:bodyPr>
          <a:lstStyle/>
          <a:p>
            <a:r>
              <a:rPr lang="en-US" altLang="ja-JP" sz="1600" dirty="0">
                <a:latin typeface="Courier"/>
                <a:cs typeface="Courier"/>
              </a:rPr>
              <a:t> &amp;control</a:t>
            </a:r>
          </a:p>
          <a:p>
            <a:r>
              <a:rPr lang="en-US" altLang="ja-JP" sz="1600" dirty="0">
                <a:latin typeface="Courier"/>
                <a:cs typeface="Courier"/>
              </a:rPr>
              <a:t>    calculation='</a:t>
            </a:r>
            <a:r>
              <a:rPr lang="en-US" altLang="ja-JP" sz="1600" dirty="0" err="1">
                <a:latin typeface="Courier"/>
                <a:cs typeface="Courier"/>
              </a:rPr>
              <a:t>cp</a:t>
            </a:r>
            <a:r>
              <a:rPr lang="en-US" altLang="ja-JP" sz="1600" dirty="0">
                <a:latin typeface="Courier"/>
                <a:cs typeface="Courier"/>
              </a:rPr>
              <a:t>',</a:t>
            </a:r>
          </a:p>
          <a:p>
            <a:r>
              <a:rPr lang="en-US" altLang="ja-JP" sz="1600" dirty="0">
                <a:latin typeface="Courier"/>
                <a:cs typeface="Courier"/>
              </a:rPr>
              <a:t>    </a:t>
            </a:r>
            <a:r>
              <a:rPr lang="en-US" altLang="ja-JP" sz="1600" dirty="0" err="1">
                <a:latin typeface="Courier"/>
                <a:cs typeface="Courier"/>
              </a:rPr>
              <a:t>restart_mode</a:t>
            </a:r>
            <a:r>
              <a:rPr lang="en-US" altLang="ja-JP" sz="1600" dirty="0">
                <a:latin typeface="Courier"/>
                <a:cs typeface="Courier"/>
              </a:rPr>
              <a:t>='</a:t>
            </a:r>
            <a:r>
              <a:rPr lang="en-US" altLang="ja-JP" sz="1600" dirty="0" err="1">
                <a:latin typeface="Courier"/>
                <a:cs typeface="Courier"/>
              </a:rPr>
              <a:t>from_scratch</a:t>
            </a:r>
            <a:r>
              <a:rPr lang="en-US" altLang="ja-JP" sz="1600" dirty="0">
                <a:latin typeface="Courier"/>
                <a:cs typeface="Courier"/>
              </a:rPr>
              <a:t>',</a:t>
            </a:r>
          </a:p>
          <a:p>
            <a:r>
              <a:rPr lang="en-US" altLang="ja-JP" sz="1600" dirty="0">
                <a:latin typeface="Courier"/>
                <a:cs typeface="Courier"/>
              </a:rPr>
              <a:t>    </a:t>
            </a:r>
            <a:r>
              <a:rPr lang="en-US" altLang="ja-JP" sz="1600" dirty="0" err="1">
                <a:latin typeface="Courier"/>
                <a:cs typeface="Courier"/>
              </a:rPr>
              <a:t>nstep</a:t>
            </a:r>
            <a:r>
              <a:rPr lang="en-US" altLang="ja-JP" sz="1600" dirty="0">
                <a:latin typeface="Courier"/>
                <a:cs typeface="Courier"/>
              </a:rPr>
              <a:t>=20, </a:t>
            </a:r>
            <a:r>
              <a:rPr lang="en-US" altLang="ja-JP" sz="1600" dirty="0" err="1">
                <a:latin typeface="Courier"/>
                <a:cs typeface="Courier"/>
              </a:rPr>
              <a:t>iprint</a:t>
            </a:r>
            <a:r>
              <a:rPr lang="en-US" altLang="ja-JP" sz="1600" dirty="0">
                <a:latin typeface="Courier"/>
                <a:cs typeface="Courier"/>
              </a:rPr>
              <a:t>=20, </a:t>
            </a:r>
            <a:r>
              <a:rPr lang="en-US" altLang="ja-JP" sz="1600" dirty="0" err="1">
                <a:latin typeface="Courier"/>
                <a:cs typeface="Courier"/>
              </a:rPr>
              <a:t>isave</a:t>
            </a:r>
            <a:r>
              <a:rPr lang="en-US" altLang="ja-JP" sz="1600" dirty="0">
                <a:latin typeface="Courier"/>
                <a:cs typeface="Courier"/>
              </a:rPr>
              <a:t>=20,</a:t>
            </a:r>
          </a:p>
          <a:p>
            <a:r>
              <a:rPr lang="en-US" altLang="ja-JP" sz="1600" dirty="0">
                <a:latin typeface="Courier"/>
                <a:cs typeface="Courier"/>
              </a:rPr>
              <a:t>    </a:t>
            </a:r>
            <a:r>
              <a:rPr lang="en-US" altLang="ja-JP" sz="1600" dirty="0" err="1">
                <a:latin typeface="Courier"/>
                <a:cs typeface="Courier"/>
              </a:rPr>
              <a:t>dt</a:t>
            </a:r>
            <a:r>
              <a:rPr lang="en-US" altLang="ja-JP" sz="1600" dirty="0">
                <a:latin typeface="Courier"/>
                <a:cs typeface="Courier"/>
              </a:rPr>
              <a:t>=5.0</a:t>
            </a:r>
          </a:p>
          <a:p>
            <a:r>
              <a:rPr lang="en-US" altLang="ja-JP" sz="1600" dirty="0">
                <a:latin typeface="Courier"/>
                <a:cs typeface="Courier"/>
              </a:rPr>
              <a:t>    </a:t>
            </a:r>
            <a:r>
              <a:rPr lang="en-US" altLang="ja-JP" sz="1600" dirty="0" err="1">
                <a:latin typeface="Courier"/>
                <a:cs typeface="Courier"/>
              </a:rPr>
              <a:t>ndr</a:t>
            </a:r>
            <a:r>
              <a:rPr lang="en-US" altLang="ja-JP" sz="1600" dirty="0">
                <a:latin typeface="Courier"/>
                <a:cs typeface="Courier"/>
              </a:rPr>
              <a:t>=90, </a:t>
            </a:r>
            <a:r>
              <a:rPr lang="en-US" altLang="ja-JP" sz="1600" dirty="0" err="1">
                <a:latin typeface="Courier"/>
                <a:cs typeface="Courier"/>
              </a:rPr>
              <a:t>ndw</a:t>
            </a:r>
            <a:r>
              <a:rPr lang="en-US" altLang="ja-JP" sz="1600" dirty="0">
                <a:latin typeface="Courier"/>
                <a:cs typeface="Courier"/>
              </a:rPr>
              <a:t>=91,</a:t>
            </a:r>
          </a:p>
          <a:p>
            <a:r>
              <a:rPr lang="en-US" altLang="ja-JP" sz="1600" dirty="0">
                <a:latin typeface="Courier"/>
                <a:cs typeface="Courier"/>
              </a:rPr>
              <a:t>    </a:t>
            </a:r>
            <a:r>
              <a:rPr lang="en-US" altLang="ja-JP" sz="1600" dirty="0" err="1">
                <a:latin typeface="Courier"/>
                <a:cs typeface="Courier"/>
              </a:rPr>
              <a:t>pseudo_dir</a:t>
            </a:r>
            <a:r>
              <a:rPr lang="en-US" altLang="ja-JP" sz="1600" dirty="0">
                <a:latin typeface="Courier"/>
                <a:cs typeface="Courier"/>
              </a:rPr>
              <a:t>='﻿/</a:t>
            </a:r>
            <a:r>
              <a:rPr lang="en-US" altLang="ja-JP" sz="1600" dirty="0" err="1">
                <a:latin typeface="Courier"/>
                <a:cs typeface="Courier"/>
              </a:rPr>
              <a:t>usr</a:t>
            </a:r>
            <a:r>
              <a:rPr lang="en-US" altLang="ja-JP" sz="1600" dirty="0">
                <a:latin typeface="Courier"/>
                <a:cs typeface="Courier"/>
              </a:rPr>
              <a:t>/share/espresso/pseudo/',</a:t>
            </a:r>
          </a:p>
          <a:p>
            <a:r>
              <a:rPr lang="en-US" altLang="ja-JP" sz="1600" dirty="0">
                <a:latin typeface="Courier"/>
                <a:cs typeface="Courier"/>
              </a:rPr>
              <a:t>    </a:t>
            </a:r>
            <a:r>
              <a:rPr lang="en-US" altLang="ja-JP" sz="1600" dirty="0" err="1">
                <a:latin typeface="Courier"/>
                <a:cs typeface="Courier"/>
              </a:rPr>
              <a:t>outdir</a:t>
            </a:r>
            <a:r>
              <a:rPr lang="en-US" altLang="ja-JP" sz="1600" dirty="0">
                <a:latin typeface="Courier"/>
                <a:cs typeface="Courier"/>
              </a:rPr>
              <a:t>='/home/user/</a:t>
            </a:r>
            <a:r>
              <a:rPr lang="en-US" altLang="ja-JP" sz="1600" dirty="0" err="1">
                <a:latin typeface="Courier"/>
                <a:cs typeface="Courier"/>
              </a:rPr>
              <a:t>qe</a:t>
            </a:r>
            <a:r>
              <a:rPr lang="en-US" altLang="ja-JP" sz="1600" dirty="0">
                <a:latin typeface="Courier"/>
                <a:cs typeface="Courier"/>
              </a:rPr>
              <a:t>/examples/</a:t>
            </a:r>
            <a:r>
              <a:rPr lang="en-US" altLang="ja-JP" sz="1600" dirty="0" err="1">
                <a:latin typeface="Courier"/>
                <a:cs typeface="Courier"/>
              </a:rPr>
              <a:t>tempdir</a:t>
            </a:r>
            <a:r>
              <a:rPr lang="en-US" altLang="ja-JP" sz="1600" dirty="0">
                <a:latin typeface="Courier"/>
                <a:cs typeface="Courier"/>
              </a:rPr>
              <a:t>/’,</a:t>
            </a:r>
          </a:p>
          <a:p>
            <a:r>
              <a:rPr lang="en-US" altLang="ja-JP" sz="1600" dirty="0">
                <a:latin typeface="Courier"/>
                <a:cs typeface="Courier"/>
              </a:rPr>
              <a:t> /</a:t>
            </a:r>
          </a:p>
          <a:p>
            <a:r>
              <a:rPr lang="en-US" altLang="ja-JP" sz="1600" dirty="0">
                <a:latin typeface="Courier"/>
                <a:cs typeface="Courier"/>
              </a:rPr>
              <a:t> &amp;system</a:t>
            </a:r>
          </a:p>
          <a:p>
            <a:r>
              <a:rPr lang="en-US" altLang="ja-JP" sz="1600" dirty="0">
                <a:latin typeface="Courier"/>
                <a:cs typeface="Courier"/>
              </a:rPr>
              <a:t>    </a:t>
            </a:r>
            <a:r>
              <a:rPr lang="en-US" altLang="ja-JP" sz="1600" dirty="0" err="1">
                <a:latin typeface="Courier"/>
                <a:cs typeface="Courier"/>
              </a:rPr>
              <a:t>ibrav</a:t>
            </a:r>
            <a:r>
              <a:rPr lang="en-US" altLang="ja-JP" sz="1600" dirty="0">
                <a:latin typeface="Courier"/>
                <a:cs typeface="Courier"/>
              </a:rPr>
              <a:t>=8, </a:t>
            </a:r>
            <a:r>
              <a:rPr lang="en-US" altLang="ja-JP" sz="1600" dirty="0" err="1">
                <a:latin typeface="Courier"/>
                <a:cs typeface="Courier"/>
              </a:rPr>
              <a:t>celldm</a:t>
            </a:r>
            <a:r>
              <a:rPr lang="en-US" altLang="ja-JP" sz="1600" dirty="0">
                <a:latin typeface="Courier"/>
                <a:cs typeface="Courier"/>
              </a:rPr>
              <a:t>(1)=9.28990, </a:t>
            </a:r>
            <a:r>
              <a:rPr lang="en-US" altLang="ja-JP" sz="1600" dirty="0" err="1">
                <a:latin typeface="Courier"/>
                <a:cs typeface="Courier"/>
              </a:rPr>
              <a:t>celldm</a:t>
            </a:r>
            <a:r>
              <a:rPr lang="en-US" altLang="ja-JP" sz="1600" dirty="0">
                <a:latin typeface="Courier"/>
                <a:cs typeface="Courier"/>
              </a:rPr>
              <a:t>(2)=1.73206, </a:t>
            </a:r>
            <a:r>
              <a:rPr lang="en-US" altLang="ja-JP" sz="1600" dirty="0" err="1">
                <a:latin typeface="Courier"/>
                <a:cs typeface="Courier"/>
              </a:rPr>
              <a:t>celldm</a:t>
            </a:r>
            <a:r>
              <a:rPr lang="en-US" altLang="ja-JP" sz="1600" dirty="0">
                <a:latin typeface="Courier"/>
                <a:cs typeface="Courier"/>
              </a:rPr>
              <a:t>(3)=1.09955,</a:t>
            </a:r>
          </a:p>
          <a:p>
            <a:r>
              <a:rPr lang="en-US" altLang="ja-JP" sz="1600" dirty="0">
                <a:latin typeface="Courier"/>
                <a:cs typeface="Courier"/>
              </a:rPr>
              <a:t>    </a:t>
            </a:r>
            <a:r>
              <a:rPr lang="en-US" altLang="ja-JP" sz="1600" dirty="0" err="1">
                <a:latin typeface="Courier"/>
                <a:cs typeface="Courier"/>
              </a:rPr>
              <a:t>nat</a:t>
            </a:r>
            <a:r>
              <a:rPr lang="en-US" altLang="ja-JP" sz="1600" dirty="0">
                <a:latin typeface="Courier"/>
                <a:cs typeface="Courier"/>
              </a:rPr>
              <a:t>=18, </a:t>
            </a:r>
            <a:r>
              <a:rPr lang="en-US" altLang="ja-JP" sz="1600" dirty="0" err="1">
                <a:latin typeface="Courier"/>
                <a:cs typeface="Courier"/>
              </a:rPr>
              <a:t>ntyp</a:t>
            </a:r>
            <a:r>
              <a:rPr lang="en-US" altLang="ja-JP" sz="1600" dirty="0">
                <a:latin typeface="Courier"/>
                <a:cs typeface="Courier"/>
              </a:rPr>
              <a:t>=2, </a:t>
            </a:r>
            <a:r>
              <a:rPr lang="en-US" altLang="ja-JP" sz="1600" dirty="0" err="1">
                <a:latin typeface="Courier"/>
                <a:cs typeface="Courier"/>
              </a:rPr>
              <a:t>nbnd</a:t>
            </a:r>
            <a:r>
              <a:rPr lang="en-US" altLang="ja-JP" sz="1600" dirty="0">
                <a:latin typeface="Courier"/>
                <a:cs typeface="Courier"/>
              </a:rPr>
              <a:t>=48, </a:t>
            </a:r>
            <a:r>
              <a:rPr lang="en-US" altLang="ja-JP" sz="1600" dirty="0" err="1">
                <a:latin typeface="Courier"/>
                <a:cs typeface="Courier"/>
              </a:rPr>
              <a:t>nspin</a:t>
            </a:r>
            <a:r>
              <a:rPr lang="en-US" altLang="ja-JP" sz="1600" dirty="0">
                <a:latin typeface="Courier"/>
                <a:cs typeface="Courier"/>
              </a:rPr>
              <a:t>=1,</a:t>
            </a:r>
          </a:p>
          <a:p>
            <a:r>
              <a:rPr lang="en-US" altLang="ja-JP" sz="1600" dirty="0">
                <a:latin typeface="Courier"/>
                <a:cs typeface="Courier"/>
              </a:rPr>
              <a:t>    </a:t>
            </a:r>
            <a:r>
              <a:rPr lang="en-US" altLang="ja-JP" sz="1600" dirty="0" err="1">
                <a:latin typeface="Courier"/>
                <a:cs typeface="Courier"/>
              </a:rPr>
              <a:t>ecutwfc</a:t>
            </a:r>
            <a:r>
              <a:rPr lang="en-US" altLang="ja-JP" sz="1600" dirty="0">
                <a:latin typeface="Courier"/>
                <a:cs typeface="Courier"/>
              </a:rPr>
              <a:t>=20.0, </a:t>
            </a:r>
            <a:r>
              <a:rPr lang="en-US" altLang="ja-JP" sz="1600" dirty="0" err="1">
                <a:latin typeface="Courier"/>
                <a:cs typeface="Courier"/>
              </a:rPr>
              <a:t>ecutrho</a:t>
            </a:r>
            <a:r>
              <a:rPr lang="en-US" altLang="ja-JP" sz="1600" dirty="0">
                <a:latin typeface="Courier"/>
                <a:cs typeface="Courier"/>
              </a:rPr>
              <a:t>=150.0,</a:t>
            </a:r>
          </a:p>
          <a:p>
            <a:r>
              <a:rPr lang="en-US" altLang="ja-JP" sz="1600" dirty="0">
                <a:latin typeface="Courier"/>
                <a:cs typeface="Courier"/>
              </a:rPr>
              <a:t>    nr1b=16, nr2b=16, nr3b=16,</a:t>
            </a:r>
          </a:p>
          <a:p>
            <a:r>
              <a:rPr lang="en-US" altLang="ja-JP" sz="1600" dirty="0">
                <a:latin typeface="Courier"/>
                <a:cs typeface="Courier"/>
              </a:rPr>
              <a:t>    </a:t>
            </a:r>
            <a:r>
              <a:rPr lang="en-US" altLang="ja-JP" sz="1600" dirty="0" err="1">
                <a:latin typeface="Courier"/>
                <a:cs typeface="Courier"/>
              </a:rPr>
              <a:t>qcutz</a:t>
            </a:r>
            <a:r>
              <a:rPr lang="en-US" altLang="ja-JP" sz="1600" dirty="0">
                <a:latin typeface="Courier"/>
                <a:cs typeface="Courier"/>
              </a:rPr>
              <a:t>=150., q2sigma=2.0, </a:t>
            </a:r>
            <a:r>
              <a:rPr lang="en-US" altLang="ja-JP" sz="1600" dirty="0" err="1">
                <a:latin typeface="Courier"/>
                <a:cs typeface="Courier"/>
              </a:rPr>
              <a:t>ecfixed</a:t>
            </a:r>
            <a:r>
              <a:rPr lang="en-US" altLang="ja-JP" sz="1600" dirty="0">
                <a:latin typeface="Courier"/>
                <a:cs typeface="Courier"/>
              </a:rPr>
              <a:t>=16.0,</a:t>
            </a:r>
          </a:p>
          <a:p>
            <a:r>
              <a:rPr lang="en-US" altLang="ja-JP" sz="1600" dirty="0">
                <a:latin typeface="Courier"/>
                <a:cs typeface="Courier"/>
              </a:rPr>
              <a:t> /</a:t>
            </a:r>
          </a:p>
        </p:txBody>
      </p:sp>
      <p:sp>
        <p:nvSpPr>
          <p:cNvPr id="3" name="テキスト ボックス 2"/>
          <p:cNvSpPr txBox="1"/>
          <p:nvPr/>
        </p:nvSpPr>
        <p:spPr>
          <a:xfrm>
            <a:off x="351403" y="1333852"/>
            <a:ext cx="3393911"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lang="en-US" altLang="ja-JP" sz="2000" dirty="0"/>
              <a:t>sio2.cp.start.in</a:t>
            </a:r>
            <a:endParaRPr kumimoji="1" lang="ja-JP" altLang="en-US" sz="2000" dirty="0"/>
          </a:p>
        </p:txBody>
      </p:sp>
      <p:sp>
        <p:nvSpPr>
          <p:cNvPr id="8" name="テキスト ボックス 7"/>
          <p:cNvSpPr txBox="1"/>
          <p:nvPr/>
        </p:nvSpPr>
        <p:spPr>
          <a:xfrm>
            <a:off x="7409135" y="4546268"/>
            <a:ext cx="1467752" cy="830997"/>
          </a:xfrm>
          <a:prstGeom prst="rect">
            <a:avLst/>
          </a:prstGeom>
          <a:noFill/>
        </p:spPr>
        <p:txBody>
          <a:bodyPr wrap="square" rtlCol="0">
            <a:spAutoFit/>
          </a:bodyPr>
          <a:lstStyle/>
          <a:p>
            <a:r>
              <a:rPr kumimoji="1" lang="ja-JP" altLang="en-US" sz="1600" b="1" dirty="0">
                <a:solidFill>
                  <a:schemeClr val="accent6"/>
                </a:solidFill>
              </a:rPr>
              <a:t>原子数：１８</a:t>
            </a:r>
            <a:br>
              <a:rPr kumimoji="1" lang="en-US" altLang="ja-JP" sz="1600" b="1" dirty="0">
                <a:solidFill>
                  <a:schemeClr val="accent6"/>
                </a:solidFill>
              </a:rPr>
            </a:br>
            <a:r>
              <a:rPr kumimoji="1" lang="ja-JP" altLang="en-US" sz="1600" b="1" dirty="0">
                <a:solidFill>
                  <a:schemeClr val="accent6"/>
                </a:solidFill>
              </a:rPr>
              <a:t>原子種</a:t>
            </a:r>
            <a:r>
              <a:rPr lang="ja-JP" altLang="en-US" sz="1600" b="1" dirty="0">
                <a:solidFill>
                  <a:schemeClr val="accent6"/>
                </a:solidFill>
              </a:rPr>
              <a:t>：２</a:t>
            </a:r>
            <a:endParaRPr lang="en-US" altLang="ja-JP" sz="1600" b="1" dirty="0">
              <a:solidFill>
                <a:schemeClr val="accent6"/>
              </a:solidFill>
            </a:endParaRPr>
          </a:p>
          <a:p>
            <a:r>
              <a:rPr lang="en-US" altLang="ja-JP" sz="1600" b="1" dirty="0">
                <a:solidFill>
                  <a:schemeClr val="accent6"/>
                </a:solidFill>
              </a:rPr>
              <a:t>non-polarized </a:t>
            </a:r>
            <a:endParaRPr kumimoji="1" lang="ja-JP" altLang="en-US" sz="1600" b="1" dirty="0">
              <a:solidFill>
                <a:schemeClr val="accent6"/>
              </a:solidFill>
            </a:endParaRPr>
          </a:p>
        </p:txBody>
      </p:sp>
      <p:sp>
        <p:nvSpPr>
          <p:cNvPr id="11" name="テキスト ボックス 10"/>
          <p:cNvSpPr txBox="1"/>
          <p:nvPr/>
        </p:nvSpPr>
        <p:spPr>
          <a:xfrm>
            <a:off x="5247540" y="1764284"/>
            <a:ext cx="3147333" cy="830997"/>
          </a:xfrm>
          <a:prstGeom prst="rect">
            <a:avLst/>
          </a:prstGeom>
          <a:noFill/>
        </p:spPr>
        <p:txBody>
          <a:bodyPr wrap="square" rtlCol="0">
            <a:spAutoFit/>
          </a:bodyPr>
          <a:lstStyle/>
          <a:p>
            <a:r>
              <a:rPr kumimoji="1" lang="en-US" altLang="ja-JP" sz="1600" b="1" dirty="0">
                <a:solidFill>
                  <a:schemeClr val="accent6"/>
                </a:solidFill>
              </a:rPr>
              <a:t>CPMD</a:t>
            </a:r>
            <a:r>
              <a:rPr kumimoji="1" lang="ja-JP" altLang="en-US" sz="1600" b="1" dirty="0">
                <a:solidFill>
                  <a:schemeClr val="accent6"/>
                </a:solidFill>
              </a:rPr>
              <a:t>を実行する</a:t>
            </a:r>
            <a:endParaRPr kumimoji="1" lang="en-US" altLang="ja-JP" sz="1600" b="1" dirty="0">
              <a:solidFill>
                <a:schemeClr val="accent6"/>
              </a:solidFill>
            </a:endParaRPr>
          </a:p>
          <a:p>
            <a:r>
              <a:rPr lang="en-US" altLang="ja-JP" sz="1600" b="1" dirty="0">
                <a:solidFill>
                  <a:schemeClr val="accent6"/>
                </a:solidFill>
              </a:rPr>
              <a:t>step</a:t>
            </a:r>
            <a:r>
              <a:rPr lang="ja-JP" altLang="en-US" sz="1600" b="1" dirty="0">
                <a:solidFill>
                  <a:schemeClr val="accent6"/>
                </a:solidFill>
              </a:rPr>
              <a:t>数：</a:t>
            </a:r>
            <a:r>
              <a:rPr lang="en-US" altLang="ja-JP" sz="1600" b="1" dirty="0">
                <a:solidFill>
                  <a:schemeClr val="accent6"/>
                </a:solidFill>
              </a:rPr>
              <a:t>20</a:t>
            </a:r>
          </a:p>
          <a:p>
            <a:r>
              <a:rPr lang="ja-JP" altLang="ja-JP" sz="1600" b="1" dirty="0">
                <a:solidFill>
                  <a:schemeClr val="accent6"/>
                </a:solidFill>
              </a:rPr>
              <a:t>M</a:t>
            </a:r>
            <a:r>
              <a:rPr lang="en-US" altLang="ja-JP" sz="1600" b="1" dirty="0">
                <a:solidFill>
                  <a:schemeClr val="accent6"/>
                </a:solidFill>
              </a:rPr>
              <a:t>D</a:t>
            </a:r>
            <a:r>
              <a:rPr lang="ja-JP" altLang="en-US" sz="1600" b="1" dirty="0">
                <a:solidFill>
                  <a:schemeClr val="accent6"/>
                </a:solidFill>
              </a:rPr>
              <a:t>計算の出力の設定</a:t>
            </a:r>
            <a:endParaRPr lang="en-US" altLang="ja-JP" sz="1600" b="1" dirty="0">
              <a:solidFill>
                <a:schemeClr val="accent6"/>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55</a:t>
            </a:fld>
            <a:endParaRPr kumimoji="1" lang="ja-JP" altLang="en-US" dirty="0"/>
          </a:p>
        </p:txBody>
      </p:sp>
      <p:sp>
        <p:nvSpPr>
          <p:cNvPr id="13" name="テキスト ボックス 12"/>
          <p:cNvSpPr txBox="1"/>
          <p:nvPr/>
        </p:nvSpPr>
        <p:spPr>
          <a:xfrm>
            <a:off x="1965089" y="2690465"/>
            <a:ext cx="1661837" cy="338554"/>
          </a:xfrm>
          <a:prstGeom prst="rect">
            <a:avLst/>
          </a:prstGeom>
          <a:noFill/>
        </p:spPr>
        <p:txBody>
          <a:bodyPr wrap="square" rtlCol="0">
            <a:spAutoFit/>
          </a:bodyPr>
          <a:lstStyle/>
          <a:p>
            <a:r>
              <a:rPr kumimoji="1" lang="en-US" altLang="ja-JP" sz="1600" b="1" dirty="0">
                <a:solidFill>
                  <a:schemeClr val="accent6"/>
                </a:solidFill>
              </a:rPr>
              <a:t>time step</a:t>
            </a:r>
            <a:r>
              <a:rPr kumimoji="1" lang="ja-JP" altLang="en-US" sz="1600" b="1" dirty="0">
                <a:solidFill>
                  <a:schemeClr val="accent6"/>
                </a:solidFill>
              </a:rPr>
              <a:t>の設定</a:t>
            </a:r>
          </a:p>
        </p:txBody>
      </p:sp>
      <p:sp>
        <p:nvSpPr>
          <p:cNvPr id="16" name="テキスト ボックス 15"/>
          <p:cNvSpPr txBox="1"/>
          <p:nvPr/>
        </p:nvSpPr>
        <p:spPr>
          <a:xfrm>
            <a:off x="2117489" y="3886766"/>
            <a:ext cx="1886122" cy="338554"/>
          </a:xfrm>
          <a:prstGeom prst="rect">
            <a:avLst/>
          </a:prstGeom>
          <a:noFill/>
        </p:spPr>
        <p:txBody>
          <a:bodyPr wrap="square" rtlCol="0">
            <a:spAutoFit/>
          </a:bodyPr>
          <a:lstStyle/>
          <a:p>
            <a:r>
              <a:rPr lang="en-US" altLang="ja-JP" sz="1600" b="1" dirty="0">
                <a:solidFill>
                  <a:schemeClr val="accent6"/>
                </a:solidFill>
              </a:rPr>
              <a:t> </a:t>
            </a:r>
            <a:r>
              <a:rPr lang="en-US" altLang="ja-JP" sz="1600" b="1" dirty="0" err="1">
                <a:solidFill>
                  <a:schemeClr val="accent6"/>
                </a:solidFill>
              </a:rPr>
              <a:t>ibrav</a:t>
            </a:r>
            <a:r>
              <a:rPr lang="en-US" altLang="ja-JP" sz="1600" b="1" dirty="0">
                <a:solidFill>
                  <a:schemeClr val="accent6"/>
                </a:solidFill>
              </a:rPr>
              <a:t>=8</a:t>
            </a:r>
            <a:r>
              <a:rPr lang="ja-JP" altLang="en-US" sz="1600" b="1" dirty="0">
                <a:solidFill>
                  <a:schemeClr val="accent6"/>
                </a:solidFill>
              </a:rPr>
              <a:t>：直方晶系</a:t>
            </a:r>
            <a:endParaRPr kumimoji="1" lang="ja-JP" altLang="en-US" sz="1600" b="1" dirty="0">
              <a:solidFill>
                <a:schemeClr val="accent6"/>
              </a:solidFill>
            </a:endParaRPr>
          </a:p>
        </p:txBody>
      </p:sp>
    </p:spTree>
    <p:extLst>
      <p:ext uri="{BB962C8B-B14F-4D97-AF65-F5344CB8AC3E}">
        <p14:creationId xmlns:p14="http://schemas.microsoft.com/office/powerpoint/2010/main" val="2766998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テキスト ボックス 32"/>
          <p:cNvSpPr txBox="1"/>
          <p:nvPr/>
        </p:nvSpPr>
        <p:spPr>
          <a:xfrm>
            <a:off x="351403" y="1325133"/>
            <a:ext cx="7181639" cy="5016759"/>
          </a:xfrm>
          <a:prstGeom prst="rect">
            <a:avLst/>
          </a:prstGeom>
          <a:noFill/>
          <a:ln w="19050">
            <a:solidFill>
              <a:schemeClr val="tx1"/>
            </a:solidFill>
          </a:ln>
        </p:spPr>
        <p:txBody>
          <a:bodyPr wrap="square" rtlCol="0">
            <a:spAutoFit/>
          </a:bodyPr>
          <a:lstStyle/>
          <a:p>
            <a:r>
              <a:rPr lang="ro-RO" altLang="ja-JP" sz="1600" dirty="0">
                <a:latin typeface="Courier"/>
                <a:cs typeface="Courier"/>
              </a:rPr>
              <a:t> &amp;electrons</a:t>
            </a:r>
          </a:p>
          <a:p>
            <a:r>
              <a:rPr lang="ro-RO" altLang="ja-JP" sz="1600" dirty="0">
                <a:latin typeface="Courier"/>
                <a:cs typeface="Courier"/>
              </a:rPr>
              <a:t>    electron_dynamics='damp', electron_damping=0.2,</a:t>
            </a:r>
          </a:p>
          <a:p>
            <a:r>
              <a:rPr lang="ro-RO" altLang="ja-JP" sz="1600" dirty="0">
                <a:latin typeface="Courier"/>
                <a:cs typeface="Courier"/>
              </a:rPr>
              <a:t>    startingwfc='random', ampre=0.01,</a:t>
            </a:r>
          </a:p>
          <a:p>
            <a:r>
              <a:rPr lang="ro-RO" altLang="ja-JP" sz="1600" dirty="0">
                <a:latin typeface="Courier"/>
                <a:cs typeface="Courier"/>
              </a:rPr>
              <a:t>    emass=700., emass_cutoff=3.,</a:t>
            </a:r>
          </a:p>
          <a:p>
            <a:r>
              <a:rPr lang="ro-RO" altLang="ja-JP" sz="1600" dirty="0">
                <a:latin typeface="Courier"/>
                <a:cs typeface="Courier"/>
              </a:rPr>
              <a:t> /</a:t>
            </a:r>
          </a:p>
          <a:p>
            <a:r>
              <a:rPr lang="ro-RO" altLang="ja-JP" sz="1600" dirty="0">
                <a:latin typeface="Courier"/>
                <a:cs typeface="Courier"/>
              </a:rPr>
              <a:t> &amp;ions</a:t>
            </a:r>
          </a:p>
          <a:p>
            <a:r>
              <a:rPr lang="ro-RO" altLang="ja-JP" sz="1600" dirty="0">
                <a:latin typeface="Courier"/>
                <a:cs typeface="Courier"/>
              </a:rPr>
              <a:t>    ion_dynamics='none',</a:t>
            </a:r>
          </a:p>
          <a:p>
            <a:r>
              <a:rPr lang="ro-RO" altLang="ja-JP" sz="1600" dirty="0">
                <a:latin typeface="Courier"/>
                <a:cs typeface="Courier"/>
              </a:rPr>
              <a:t>    ion_radius(1)=1.0, ion_radius(2)=1.0,</a:t>
            </a:r>
          </a:p>
          <a:p>
            <a:r>
              <a:rPr lang="ro-RO" altLang="ja-JP" sz="1600" dirty="0">
                <a:latin typeface="Courier"/>
                <a:cs typeface="Courier"/>
              </a:rPr>
              <a:t> /</a:t>
            </a:r>
          </a:p>
          <a:p>
            <a:r>
              <a:rPr lang="ro-RO" altLang="ja-JP" sz="1600" dirty="0">
                <a:latin typeface="Courier"/>
                <a:cs typeface="Courier"/>
              </a:rPr>
              <a:t>ATOMIC_SPECIES</a:t>
            </a:r>
          </a:p>
          <a:p>
            <a:r>
              <a:rPr lang="ro-RO" altLang="ja-JP" sz="1600" dirty="0">
                <a:latin typeface="Courier"/>
                <a:cs typeface="Courier"/>
              </a:rPr>
              <a:t>   O  16.00 O.pz-rrkjus.UPF</a:t>
            </a:r>
          </a:p>
          <a:p>
            <a:r>
              <a:rPr lang="ro-RO" altLang="ja-JP" sz="1600" dirty="0">
                <a:latin typeface="Courier"/>
                <a:cs typeface="Courier"/>
              </a:rPr>
              <a:t>  Si  28.00 Si.pz-vbc.UPF</a:t>
            </a:r>
          </a:p>
          <a:p>
            <a:r>
              <a:rPr lang="ro-RO" altLang="ja-JP" sz="1600" dirty="0">
                <a:latin typeface="Courier"/>
                <a:cs typeface="Courier"/>
              </a:rPr>
              <a:t>ATOMIC_POSITIONS</a:t>
            </a:r>
          </a:p>
          <a:p>
            <a:r>
              <a:rPr lang="ro-RO" altLang="ja-JP" sz="1600" dirty="0">
                <a:latin typeface="Courier"/>
                <a:cs typeface="Courier"/>
              </a:rPr>
              <a:t> O  3.18829368  14.83237039   1.22882961</a:t>
            </a:r>
          </a:p>
          <a:p>
            <a:r>
              <a:rPr lang="ro-RO" altLang="ja-JP" sz="1600" dirty="0">
                <a:latin typeface="Courier"/>
                <a:cs typeface="Courier"/>
              </a:rPr>
              <a:t> O  7.83231469   6.78704039   1.22882961</a:t>
            </a:r>
          </a:p>
          <a:p>
            <a:r>
              <a:rPr lang="ro-RO" altLang="ja-JP" sz="1600" dirty="0">
                <a:latin typeface="Courier"/>
                <a:cs typeface="Courier"/>
              </a:rPr>
              <a:t> O  2.07443467   5.99537992   4.73758250</a:t>
            </a:r>
          </a:p>
          <a:p>
            <a:r>
              <a:rPr lang="en-US" altLang="ja-JP" sz="1600" dirty="0">
                <a:latin typeface="Courier"/>
                <a:cs typeface="Courier"/>
              </a:rPr>
              <a:t> </a:t>
            </a:r>
            <a:r>
              <a:rPr lang="is-IS" altLang="ja-JP" sz="1600" dirty="0">
                <a:latin typeface="Courier"/>
                <a:cs typeface="Courier"/>
              </a:rPr>
              <a:t>…</a:t>
            </a:r>
          </a:p>
          <a:p>
            <a:r>
              <a:rPr lang="de-DE" altLang="ja-JP" sz="1600" dirty="0">
                <a:latin typeface="Courier"/>
                <a:cs typeface="Courier"/>
              </a:rPr>
              <a:t>Si  6.77884003   4.23184358  -0.04188031</a:t>
            </a:r>
          </a:p>
          <a:p>
            <a:r>
              <a:rPr lang="de-DE" altLang="ja-JP" sz="1600" dirty="0">
                <a:latin typeface="Courier"/>
                <a:cs typeface="Courier"/>
              </a:rPr>
              <a:t>Si  2.13389003   3.81348642   6.85202747</a:t>
            </a:r>
          </a:p>
          <a:p>
            <a:r>
              <a:rPr lang="de-DE" altLang="ja-JP" sz="1600" dirty="0">
                <a:latin typeface="Courier"/>
                <a:cs typeface="Courier"/>
              </a:rPr>
              <a:t>Si  6.77884003  11.85881642   6.85202747</a:t>
            </a:r>
            <a:endParaRPr lang="en-US" altLang="ja-JP" sz="1600" dirty="0">
              <a:latin typeface="Courier"/>
              <a:cs typeface="Courier"/>
            </a:endParaRPr>
          </a:p>
        </p:txBody>
      </p:sp>
      <p:sp>
        <p:nvSpPr>
          <p:cNvPr id="6" name="テキスト ボックス 5"/>
          <p:cNvSpPr txBox="1"/>
          <p:nvPr/>
        </p:nvSpPr>
        <p:spPr>
          <a:xfrm>
            <a:off x="351403" y="898827"/>
            <a:ext cx="4121206"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lang="en-US" altLang="ja-JP" sz="2000" dirty="0" err="1"/>
              <a:t>al.scf.cg.in</a:t>
            </a:r>
            <a:r>
              <a:rPr kumimoji="1" lang="ja-JP" altLang="en-US" sz="2000" dirty="0"/>
              <a:t>　（続き）</a:t>
            </a:r>
          </a:p>
        </p:txBody>
      </p:sp>
      <p:sp>
        <p:nvSpPr>
          <p:cNvPr id="7" name="テキスト ボックス 6"/>
          <p:cNvSpPr txBox="1"/>
          <p:nvPr/>
        </p:nvSpPr>
        <p:spPr>
          <a:xfrm>
            <a:off x="5357673" y="2785045"/>
            <a:ext cx="1953992" cy="338554"/>
          </a:xfrm>
          <a:prstGeom prst="rect">
            <a:avLst/>
          </a:prstGeom>
          <a:noFill/>
        </p:spPr>
        <p:txBody>
          <a:bodyPr wrap="square" rtlCol="0">
            <a:spAutoFit/>
          </a:bodyPr>
          <a:lstStyle/>
          <a:p>
            <a:r>
              <a:rPr kumimoji="1" lang="ja-JP" altLang="en-US" sz="1600" b="1" dirty="0">
                <a:solidFill>
                  <a:schemeClr val="accent6"/>
                </a:solidFill>
              </a:rPr>
              <a:t>イオンは固定する。</a:t>
            </a:r>
          </a:p>
        </p:txBody>
      </p:sp>
      <p:sp>
        <p:nvSpPr>
          <p:cNvPr id="8" name="テキスト ボックス 7"/>
          <p:cNvSpPr txBox="1"/>
          <p:nvPr/>
        </p:nvSpPr>
        <p:spPr>
          <a:xfrm>
            <a:off x="5537172" y="3567045"/>
            <a:ext cx="1718394" cy="830997"/>
          </a:xfrm>
          <a:prstGeom prst="rect">
            <a:avLst/>
          </a:prstGeom>
          <a:noFill/>
        </p:spPr>
        <p:txBody>
          <a:bodyPr wrap="square" rtlCol="0">
            <a:spAutoFit/>
          </a:bodyPr>
          <a:lstStyle/>
          <a:p>
            <a:r>
              <a:rPr kumimoji="1" lang="ja-JP" altLang="en-US" sz="1600" b="1" dirty="0">
                <a:solidFill>
                  <a:schemeClr val="accent6"/>
                </a:solidFill>
              </a:rPr>
              <a:t>計算する元素と擬ポテンシャルの設定</a:t>
            </a:r>
          </a:p>
        </p:txBody>
      </p:sp>
      <p:sp>
        <p:nvSpPr>
          <p:cNvPr id="10" name="タイトル 3"/>
          <p:cNvSpPr>
            <a:spLocks noGrp="1"/>
          </p:cNvSpPr>
          <p:nvPr>
            <p:ph type="title"/>
          </p:nvPr>
        </p:nvSpPr>
        <p:spPr>
          <a:xfrm>
            <a:off x="899872" y="20852"/>
            <a:ext cx="7154161" cy="647542"/>
          </a:xfrm>
        </p:spPr>
        <p:txBody>
          <a:bodyPr>
            <a:normAutofit/>
          </a:bodyPr>
          <a:lstStyle/>
          <a:p>
            <a:r>
              <a:rPr lang="en-US" altLang="ja-JP" sz="3600" dirty="0"/>
              <a:t>CPV/examples/example01</a:t>
            </a:r>
            <a:r>
              <a:rPr lang="ja-JP" altLang="en-US" sz="3600" dirty="0"/>
              <a:t>（２）</a:t>
            </a:r>
            <a:endParaRPr kumimoji="1" lang="ja-JP" altLang="en-US" sz="3600" dirty="0"/>
          </a:p>
        </p:txBody>
      </p:sp>
      <p:sp>
        <p:nvSpPr>
          <p:cNvPr id="2" name="スライド番号プレースホルダー 1"/>
          <p:cNvSpPr>
            <a:spLocks noGrp="1"/>
          </p:cNvSpPr>
          <p:nvPr>
            <p:ph type="sldNum" sz="quarter" idx="12"/>
          </p:nvPr>
        </p:nvSpPr>
        <p:spPr/>
        <p:txBody>
          <a:bodyPr/>
          <a:lstStyle/>
          <a:p>
            <a:fld id="{AFDF1CC8-78FC-444A-A46F-F0C924EEE8AE}" type="slidenum">
              <a:rPr kumimoji="1" lang="ja-JP" altLang="en-US" smtClean="0"/>
              <a:pPr/>
              <a:t>56</a:t>
            </a:fld>
            <a:endParaRPr kumimoji="1" lang="ja-JP" altLang="en-US"/>
          </a:p>
        </p:txBody>
      </p:sp>
      <p:sp>
        <p:nvSpPr>
          <p:cNvPr id="11" name="テキスト ボックス 10"/>
          <p:cNvSpPr txBox="1"/>
          <p:nvPr/>
        </p:nvSpPr>
        <p:spPr>
          <a:xfrm>
            <a:off x="5357673" y="1326421"/>
            <a:ext cx="2175369" cy="338554"/>
          </a:xfrm>
          <a:prstGeom prst="rect">
            <a:avLst/>
          </a:prstGeom>
          <a:noFill/>
        </p:spPr>
        <p:txBody>
          <a:bodyPr wrap="square" rtlCol="0">
            <a:spAutoFit/>
          </a:bodyPr>
          <a:lstStyle/>
          <a:p>
            <a:r>
              <a:rPr kumimoji="1" lang="en-US" altLang="ja-JP" sz="1600" b="1" dirty="0">
                <a:solidFill>
                  <a:schemeClr val="accent6"/>
                </a:solidFill>
              </a:rPr>
              <a:t>MD</a:t>
            </a:r>
            <a:r>
              <a:rPr kumimoji="1" lang="ja-JP" altLang="en-US" sz="1600" b="1" dirty="0">
                <a:solidFill>
                  <a:schemeClr val="accent6"/>
                </a:solidFill>
              </a:rPr>
              <a:t>計算における設定</a:t>
            </a:r>
          </a:p>
        </p:txBody>
      </p:sp>
      <p:sp>
        <p:nvSpPr>
          <p:cNvPr id="13" name="テキスト ボックス 12"/>
          <p:cNvSpPr txBox="1"/>
          <p:nvPr/>
        </p:nvSpPr>
        <p:spPr>
          <a:xfrm>
            <a:off x="5689572" y="4550442"/>
            <a:ext cx="1718394" cy="338554"/>
          </a:xfrm>
          <a:prstGeom prst="rect">
            <a:avLst/>
          </a:prstGeom>
          <a:noFill/>
        </p:spPr>
        <p:txBody>
          <a:bodyPr wrap="square" rtlCol="0">
            <a:spAutoFit/>
          </a:bodyPr>
          <a:lstStyle/>
          <a:p>
            <a:r>
              <a:rPr kumimoji="1" lang="ja-JP" altLang="en-US" sz="1600" b="1" dirty="0">
                <a:solidFill>
                  <a:schemeClr val="accent6"/>
                </a:solidFill>
              </a:rPr>
              <a:t>原子位置の設定</a:t>
            </a:r>
          </a:p>
        </p:txBody>
      </p:sp>
    </p:spTree>
    <p:extLst>
      <p:ext uri="{BB962C8B-B14F-4D97-AF65-F5344CB8AC3E}">
        <p14:creationId xmlns:p14="http://schemas.microsoft.com/office/powerpoint/2010/main" val="2700321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normAutofit/>
          </a:bodyPr>
          <a:lstStyle/>
          <a:p>
            <a:r>
              <a:rPr lang="en-US" altLang="ja-JP" sz="3600" dirty="0"/>
              <a:t>CPV</a:t>
            </a:r>
            <a:r>
              <a:rPr lang="ja-JP" altLang="en-US" sz="3600"/>
              <a:t>について</a:t>
            </a:r>
            <a:endParaRPr kumimoji="1" lang="ja-JP" altLang="en-US" sz="3600" dirty="0"/>
          </a:p>
        </p:txBody>
      </p:sp>
      <p:sp>
        <p:nvSpPr>
          <p:cNvPr id="3" name="コンテンツ プレースホルダー 2"/>
          <p:cNvSpPr>
            <a:spLocks noGrp="1"/>
          </p:cNvSpPr>
          <p:nvPr>
            <p:ph idx="1"/>
          </p:nvPr>
        </p:nvSpPr>
        <p:spPr>
          <a:xfrm>
            <a:off x="457200" y="719099"/>
            <a:ext cx="8229600" cy="6138901"/>
          </a:xfrm>
        </p:spPr>
        <p:txBody>
          <a:bodyPr>
            <a:normAutofit/>
          </a:bodyPr>
          <a:lstStyle/>
          <a:p>
            <a:r>
              <a:rPr lang="en-US" altLang="ja-JP" sz="2400" dirty="0"/>
              <a:t>CPV :  Car-</a:t>
            </a:r>
            <a:r>
              <a:rPr lang="en-US" altLang="ja-JP" sz="2400" dirty="0" err="1"/>
              <a:t>Parrinello</a:t>
            </a:r>
            <a:r>
              <a:rPr lang="en-US" altLang="ja-JP" sz="2400" dirty="0"/>
              <a:t> molecular dynamics</a:t>
            </a:r>
            <a:br>
              <a:rPr lang="en-US" altLang="ja-JP" sz="2000" dirty="0"/>
            </a:br>
            <a:r>
              <a:rPr lang="ja-JP" altLang="en-US" sz="2000"/>
              <a:t>詳しくは、</a:t>
            </a:r>
            <a:r>
              <a:rPr lang="en-US" altLang="ja-JP" sz="2000" dirty="0"/>
              <a:t>CPMD</a:t>
            </a:r>
            <a:r>
              <a:rPr lang="ja-JP" altLang="en-US" sz="2000"/>
              <a:t>のページ</a:t>
            </a:r>
            <a:br>
              <a:rPr lang="en-US" altLang="ja-JP" sz="2000" dirty="0"/>
            </a:br>
            <a:r>
              <a:rPr lang="en-US" altLang="ja-JP" sz="2000" dirty="0">
                <a:solidFill>
                  <a:srgbClr val="0000FF"/>
                </a:solidFill>
              </a:rPr>
              <a:t>http://</a:t>
            </a:r>
            <a:r>
              <a:rPr lang="en-US" altLang="ja-JP" sz="2000" dirty="0" err="1">
                <a:solidFill>
                  <a:srgbClr val="0000FF"/>
                </a:solidFill>
              </a:rPr>
              <a:t>www.cpmd.org</a:t>
            </a:r>
            <a:r>
              <a:rPr lang="en-US" altLang="ja-JP" sz="2000" dirty="0">
                <a:solidFill>
                  <a:srgbClr val="0000FF"/>
                </a:solidFill>
              </a:rPr>
              <a:t>/</a:t>
            </a:r>
            <a:br>
              <a:rPr lang="en-US" altLang="ja-JP" sz="2000" dirty="0">
                <a:solidFill>
                  <a:srgbClr val="0000FF"/>
                </a:solidFill>
              </a:rPr>
            </a:br>
            <a:r>
              <a:rPr lang="ja-JP" altLang="en-US" sz="2000"/>
              <a:t>を参照</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57</a:t>
            </a:fld>
            <a:endParaRPr kumimoji="1" lang="ja-JP" altLang="en-US"/>
          </a:p>
        </p:txBody>
      </p:sp>
      <p:pic>
        <p:nvPicPr>
          <p:cNvPr id="5" name="図 4">
            <a:extLst>
              <a:ext uri="{FF2B5EF4-FFF2-40B4-BE49-F238E27FC236}">
                <a16:creationId xmlns:a16="http://schemas.microsoft.com/office/drawing/2014/main" id="{5157D9E1-2245-B842-81B7-7C28FF6EC239}"/>
              </a:ext>
            </a:extLst>
          </p:cNvPr>
          <p:cNvPicPr>
            <a:picLocks noChangeAspect="1"/>
          </p:cNvPicPr>
          <p:nvPr/>
        </p:nvPicPr>
        <p:blipFill rotWithShape="1">
          <a:blip r:embed="rId3"/>
          <a:srcRect l="1094" r="2187"/>
          <a:stretch/>
        </p:blipFill>
        <p:spPr>
          <a:xfrm>
            <a:off x="150019" y="2184914"/>
            <a:ext cx="8843962" cy="3659746"/>
          </a:xfrm>
          <a:prstGeom prst="rect">
            <a:avLst/>
          </a:prstGeom>
        </p:spPr>
      </p:pic>
    </p:spTree>
    <p:extLst>
      <p:ext uri="{BB962C8B-B14F-4D97-AF65-F5344CB8AC3E}">
        <p14:creationId xmlns:p14="http://schemas.microsoft.com/office/powerpoint/2010/main" val="2203413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normAutofit/>
          </a:bodyPr>
          <a:lstStyle/>
          <a:p>
            <a:r>
              <a:rPr lang="en-US" altLang="ja-JP" sz="3600" dirty="0" err="1"/>
              <a:t>PHonon</a:t>
            </a:r>
            <a:r>
              <a:rPr lang="ja-JP" altLang="en-US" sz="3600"/>
              <a:t>の</a:t>
            </a:r>
            <a:r>
              <a:rPr lang="en-US" altLang="ja-JP" sz="3600" dirty="0"/>
              <a:t>example</a:t>
            </a:r>
            <a:r>
              <a:rPr lang="ja-JP" altLang="en-US" sz="3600"/>
              <a:t>の実行テスト</a:t>
            </a:r>
            <a:endParaRPr kumimoji="1" lang="ja-JP" altLang="en-US" sz="3600" dirty="0"/>
          </a:p>
        </p:txBody>
      </p:sp>
      <p:sp>
        <p:nvSpPr>
          <p:cNvPr id="3" name="コンテンツ プレースホルダー 2"/>
          <p:cNvSpPr>
            <a:spLocks noGrp="1"/>
          </p:cNvSpPr>
          <p:nvPr>
            <p:ph idx="1"/>
          </p:nvPr>
        </p:nvSpPr>
        <p:spPr>
          <a:xfrm>
            <a:off x="457200" y="719099"/>
            <a:ext cx="8229600" cy="6138901"/>
          </a:xfrm>
        </p:spPr>
        <p:txBody>
          <a:bodyPr>
            <a:normAutofit/>
          </a:bodyPr>
          <a:lstStyle/>
          <a:p>
            <a:r>
              <a:rPr lang="en-US" altLang="ja-JP" sz="2000" dirty="0" err="1"/>
              <a:t>PHonon</a:t>
            </a:r>
            <a:r>
              <a:rPr lang="en-US" altLang="ja-JP" sz="2000" dirty="0"/>
              <a:t>/examples/example01 </a:t>
            </a:r>
            <a:r>
              <a:rPr lang="ja-JP" altLang="en-US" sz="2000"/>
              <a:t>へ移動する。</a:t>
            </a:r>
            <a:br>
              <a:rPr lang="en-US" altLang="ja-JP" sz="2000" dirty="0"/>
            </a:br>
            <a:r>
              <a:rPr lang="ja-JP" altLang="en-US" sz="2000"/>
              <a:t>　</a:t>
            </a:r>
            <a:r>
              <a:rPr lang="en-US" altLang="ja-JP" sz="2000" dirty="0"/>
              <a:t>$ cd </a:t>
            </a:r>
            <a:r>
              <a:rPr lang="en-US" altLang="ja-JP" sz="2000" dirty="0" err="1"/>
              <a:t>PHonon</a:t>
            </a:r>
            <a:r>
              <a:rPr lang="en-US" altLang="ja-JP" sz="2000" dirty="0"/>
              <a:t>/examples/example01</a:t>
            </a:r>
          </a:p>
          <a:p>
            <a:r>
              <a:rPr lang="ja-JP" altLang="en-US" sz="2000"/>
              <a:t>ディレクトリの</a:t>
            </a:r>
            <a:r>
              <a:rPr lang="ja-JP" altLang="en-US" sz="2000" dirty="0"/>
              <a:t>中のファイル</a:t>
            </a:r>
            <a:r>
              <a:rPr lang="ja-JP" altLang="en-US" sz="2000"/>
              <a:t>の確認する。</a:t>
            </a:r>
            <a:br>
              <a:rPr lang="en-US" altLang="ja-JP" sz="2000" dirty="0"/>
            </a:br>
            <a:r>
              <a:rPr lang="ja-JP" altLang="en-US" sz="2000"/>
              <a:t>　</a:t>
            </a:r>
            <a:r>
              <a:rPr lang="en-US" altLang="ja-JP" sz="2000" dirty="0"/>
              <a:t>$ ls</a:t>
            </a:r>
            <a:br>
              <a:rPr lang="en-US" altLang="ja-JP" sz="2000" dirty="0">
                <a:solidFill>
                  <a:schemeClr val="bg1">
                    <a:lumMod val="50000"/>
                  </a:schemeClr>
                </a:solidFill>
              </a:rPr>
            </a:br>
            <a:r>
              <a:rPr lang="en-US" altLang="ja-JP" sz="2000" dirty="0">
                <a:solidFill>
                  <a:schemeClr val="bg1">
                    <a:lumMod val="50000"/>
                  </a:schemeClr>
                </a:solidFill>
              </a:rPr>
              <a:t>README  </a:t>
            </a:r>
            <a:r>
              <a:rPr lang="en-US" altLang="ja-JP" sz="2000" dirty="0">
                <a:solidFill>
                  <a:srgbClr val="0070C0"/>
                </a:solidFill>
              </a:rPr>
              <a:t>reference</a:t>
            </a:r>
            <a:r>
              <a:rPr lang="en-US" altLang="ja-JP" sz="2000" dirty="0">
                <a:solidFill>
                  <a:schemeClr val="bg1">
                    <a:lumMod val="50000"/>
                  </a:schemeClr>
                </a:solidFill>
              </a:rPr>
              <a:t>  </a:t>
            </a:r>
            <a:r>
              <a:rPr lang="en-US" altLang="ja-JP" sz="2000" dirty="0" err="1">
                <a:solidFill>
                  <a:srgbClr val="00B050"/>
                </a:solidFill>
              </a:rPr>
              <a:t>run_example</a:t>
            </a:r>
            <a:r>
              <a:rPr lang="en-US" altLang="ja-JP" sz="2000" dirty="0">
                <a:solidFill>
                  <a:srgbClr val="00B050"/>
                </a:solidFill>
              </a:rPr>
              <a:t> </a:t>
            </a:r>
          </a:p>
          <a:p>
            <a:r>
              <a:rPr lang="en-US" altLang="en-US" sz="2000" dirty="0" err="1"/>
              <a:t>run_example</a:t>
            </a:r>
            <a:r>
              <a:rPr lang="en-US" altLang="en-US" sz="2000" dirty="0"/>
              <a:t> </a:t>
            </a:r>
            <a:r>
              <a:rPr lang="ja-JP" altLang="en-US" sz="2000"/>
              <a:t>のシェルスクリプトを実行する</a:t>
            </a:r>
            <a:br>
              <a:rPr lang="en-US" altLang="en-US" sz="2000" dirty="0"/>
            </a:br>
            <a:r>
              <a:rPr lang="ja-JP" altLang="en-US" sz="2000"/>
              <a:t>　</a:t>
            </a:r>
            <a:r>
              <a:rPr lang="en-US" altLang="ja-JP" sz="2000" dirty="0"/>
              <a:t>$ ./</a:t>
            </a:r>
            <a:r>
              <a:rPr lang="en-US" altLang="ja-JP" sz="2000" dirty="0" err="1"/>
              <a:t>run_example</a:t>
            </a:r>
            <a:br>
              <a:rPr lang="en-US" altLang="ja-JP" sz="1800" dirty="0"/>
            </a:br>
            <a:br>
              <a:rPr lang="en-US" altLang="ja-JP" sz="1600" dirty="0"/>
            </a:br>
            <a:r>
              <a:rPr lang="en-US" altLang="ja-JP" sz="1600" dirty="0">
                <a:solidFill>
                  <a:schemeClr val="tx1">
                    <a:lumMod val="50000"/>
                    <a:lumOff val="50000"/>
                  </a:schemeClr>
                </a:solidFill>
              </a:rPr>
              <a:t>/home/user/</a:t>
            </a:r>
            <a:r>
              <a:rPr lang="en-US" altLang="ja-JP" sz="1600" dirty="0" err="1">
                <a:solidFill>
                  <a:schemeClr val="tx1">
                    <a:lumMod val="50000"/>
                    <a:lumOff val="50000"/>
                  </a:schemeClr>
                </a:solidFill>
              </a:rPr>
              <a:t>qe</a:t>
            </a:r>
            <a:r>
              <a:rPr lang="en-US" altLang="ja-JP" sz="1600" dirty="0">
                <a:solidFill>
                  <a:schemeClr val="tx1">
                    <a:lumMod val="50000"/>
                    <a:lumOff val="50000"/>
                  </a:schemeClr>
                </a:solidFill>
              </a:rPr>
              <a:t>/examples/Phonon/examples/example01 : starting</a:t>
            </a:r>
          </a:p>
          <a:p>
            <a:pPr marL="0" indent="0">
              <a:buNone/>
            </a:pPr>
            <a:endParaRPr lang="en-US" altLang="ja-JP" sz="1600" dirty="0">
              <a:solidFill>
                <a:schemeClr val="tx1">
                  <a:lumMod val="50000"/>
                  <a:lumOff val="50000"/>
                </a:schemeClr>
              </a:solidFill>
            </a:endParaRPr>
          </a:p>
          <a:p>
            <a:pPr marL="400050" lvl="1" indent="0">
              <a:buNone/>
            </a:pPr>
            <a:r>
              <a:rPr lang="en-US" altLang="ja-JP" sz="1600" dirty="0">
                <a:solidFill>
                  <a:schemeClr val="tx1">
                    <a:lumMod val="50000"/>
                    <a:lumOff val="50000"/>
                  </a:schemeClr>
                </a:solidFill>
              </a:rPr>
              <a:t>This example shows how to use </a:t>
            </a:r>
            <a:r>
              <a:rPr lang="en-US" altLang="ja-JP" sz="1600" dirty="0" err="1">
                <a:solidFill>
                  <a:schemeClr val="tx1">
                    <a:lumMod val="50000"/>
                    <a:lumOff val="50000"/>
                  </a:schemeClr>
                </a:solidFill>
              </a:rPr>
              <a:t>pw.x</a:t>
            </a:r>
            <a:r>
              <a:rPr lang="en-US" altLang="ja-JP" sz="1600" dirty="0">
                <a:solidFill>
                  <a:schemeClr val="tx1">
                    <a:lumMod val="50000"/>
                    <a:lumOff val="50000"/>
                  </a:schemeClr>
                </a:solidFill>
              </a:rPr>
              <a:t> and </a:t>
            </a:r>
            <a:r>
              <a:rPr lang="en-US" altLang="ja-JP" sz="1600" dirty="0" err="1">
                <a:solidFill>
                  <a:schemeClr val="tx1">
                    <a:lumMod val="50000"/>
                    <a:lumOff val="50000"/>
                  </a:schemeClr>
                </a:solidFill>
              </a:rPr>
              <a:t>ph.x</a:t>
            </a:r>
            <a:r>
              <a:rPr lang="en-US" altLang="ja-JP" sz="1600" dirty="0">
                <a:solidFill>
                  <a:schemeClr val="tx1">
                    <a:lumMod val="50000"/>
                    <a:lumOff val="50000"/>
                  </a:schemeClr>
                </a:solidFill>
              </a:rPr>
              <a:t> to calculate phonon</a:t>
            </a:r>
          </a:p>
          <a:p>
            <a:pPr marL="400050" lvl="1" indent="0">
              <a:buNone/>
            </a:pPr>
            <a:r>
              <a:rPr lang="en-US" altLang="ja-JP" sz="1600" dirty="0">
                <a:solidFill>
                  <a:schemeClr val="tx1">
                    <a:lumMod val="50000"/>
                    <a:lumOff val="50000"/>
                  </a:schemeClr>
                </a:solidFill>
              </a:rPr>
              <a:t>Frequencies at Gamma and X for Si and C in the diamond structure and</a:t>
            </a:r>
          </a:p>
          <a:p>
            <a:pPr marL="400050" lvl="1" indent="0">
              <a:buNone/>
            </a:pPr>
            <a:r>
              <a:rPr lang="en-US" altLang="ja-JP" sz="1600" dirty="0">
                <a:solidFill>
                  <a:schemeClr val="tx1">
                    <a:lumMod val="50000"/>
                    <a:lumOff val="50000"/>
                  </a:schemeClr>
                </a:solidFill>
              </a:rPr>
              <a:t>For </a:t>
            </a:r>
            <a:r>
              <a:rPr lang="en-US" altLang="ja-JP" sz="1600" dirty="0" err="1">
                <a:solidFill>
                  <a:schemeClr val="tx1">
                    <a:lumMod val="50000"/>
                    <a:lumOff val="50000"/>
                  </a:schemeClr>
                </a:solidFill>
              </a:rPr>
              <a:t>fcc</a:t>
            </a:r>
            <a:r>
              <a:rPr lang="en-US" altLang="ja-JP" sz="1600" dirty="0">
                <a:solidFill>
                  <a:schemeClr val="tx1">
                    <a:lumMod val="50000"/>
                    <a:lumOff val="50000"/>
                  </a:schemeClr>
                </a:solidFill>
              </a:rPr>
              <a:t>-Ni.</a:t>
            </a:r>
          </a:p>
          <a:p>
            <a:pPr marL="400050" lvl="1" indent="0">
              <a:buNone/>
            </a:pPr>
            <a:r>
              <a:rPr lang="en-US" altLang="ja-JP" sz="1600" dirty="0">
                <a:solidFill>
                  <a:schemeClr val="tx1">
                    <a:lumMod val="50000"/>
                    <a:lumOff val="50000"/>
                  </a:schemeClr>
                </a:solidFill>
              </a:rPr>
              <a:t>…</a:t>
            </a:r>
          </a:p>
          <a:p>
            <a:pPr marL="400050" lvl="1" indent="0">
              <a:buNone/>
            </a:pPr>
            <a:r>
              <a:rPr lang="en-US" altLang="ja-JP" sz="1600" dirty="0">
                <a:solidFill>
                  <a:schemeClr val="tx1">
                    <a:lumMod val="50000"/>
                    <a:lumOff val="50000"/>
                  </a:schemeClr>
                </a:solidFill>
              </a:rPr>
              <a:t>/home/user/</a:t>
            </a:r>
            <a:r>
              <a:rPr lang="en-US" altLang="ja-JP" sz="1600" dirty="0" err="1">
                <a:solidFill>
                  <a:schemeClr val="tx1">
                    <a:lumMod val="50000"/>
                    <a:lumOff val="50000"/>
                  </a:schemeClr>
                </a:solidFill>
              </a:rPr>
              <a:t>qe</a:t>
            </a:r>
            <a:r>
              <a:rPr lang="en-US" altLang="ja-JP" sz="1600" dirty="0">
                <a:solidFill>
                  <a:schemeClr val="tx1">
                    <a:lumMod val="50000"/>
                    <a:lumOff val="50000"/>
                  </a:schemeClr>
                </a:solidFill>
              </a:rPr>
              <a:t>/examples/</a:t>
            </a:r>
            <a:r>
              <a:rPr lang="en-US" altLang="ja-JP" sz="1600" dirty="0" err="1">
                <a:solidFill>
                  <a:schemeClr val="tx1">
                    <a:lumMod val="50000"/>
                    <a:lumOff val="50000"/>
                  </a:schemeClr>
                </a:solidFill>
              </a:rPr>
              <a:t>PHonon</a:t>
            </a:r>
            <a:r>
              <a:rPr lang="en-US" altLang="ja-JP" sz="1600" dirty="0">
                <a:solidFill>
                  <a:schemeClr val="tx1">
                    <a:lumMod val="50000"/>
                    <a:lumOff val="50000"/>
                  </a:schemeClr>
                </a:solidFill>
              </a:rPr>
              <a:t>/examples/example01: done</a:t>
            </a:r>
          </a:p>
          <a:p>
            <a:pPr marL="285750"/>
            <a:r>
              <a:rPr lang="ja-JP" altLang="en-US" sz="2000"/>
              <a:t>無事に終了すると</a:t>
            </a:r>
            <a:r>
              <a:rPr lang="en-US" altLang="ja-JP" sz="2000" dirty="0"/>
              <a:t>  results </a:t>
            </a:r>
            <a:r>
              <a:rPr lang="ja-JP" altLang="en-US" sz="2000"/>
              <a:t>というディレクトリができる。</a:t>
            </a:r>
            <a:endParaRPr lang="en-US" altLang="ja-JP" sz="2000" dirty="0">
              <a:solidFill>
                <a:schemeClr val="tx1">
                  <a:lumMod val="50000"/>
                  <a:lumOff val="50000"/>
                </a:schemeClr>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58</a:t>
            </a:fld>
            <a:endParaRPr kumimoji="1" lang="ja-JP" altLang="en-US"/>
          </a:p>
        </p:txBody>
      </p:sp>
    </p:spTree>
    <p:extLst>
      <p:ext uri="{BB962C8B-B14F-4D97-AF65-F5344CB8AC3E}">
        <p14:creationId xmlns:p14="http://schemas.microsoft.com/office/powerpoint/2010/main" val="2035954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99872" y="20852"/>
            <a:ext cx="7154161" cy="647542"/>
          </a:xfrm>
        </p:spPr>
        <p:txBody>
          <a:bodyPr>
            <a:normAutofit/>
          </a:bodyPr>
          <a:lstStyle/>
          <a:p>
            <a:r>
              <a:rPr lang="en-US" altLang="ja-JP" sz="3600" dirty="0" err="1"/>
              <a:t>PHonon</a:t>
            </a:r>
            <a:r>
              <a:rPr lang="en-US" altLang="ja-JP" sz="3600" dirty="0"/>
              <a:t>/examples/example01</a:t>
            </a:r>
            <a:endParaRPr kumimoji="1" lang="ja-JP" altLang="en-US" sz="3600" dirty="0"/>
          </a:p>
        </p:txBody>
      </p:sp>
      <p:sp>
        <p:nvSpPr>
          <p:cNvPr id="2" name="テキスト ボックス 1"/>
          <p:cNvSpPr txBox="1"/>
          <p:nvPr/>
        </p:nvSpPr>
        <p:spPr>
          <a:xfrm>
            <a:off x="351403" y="803250"/>
            <a:ext cx="6896297" cy="461665"/>
          </a:xfrm>
          <a:prstGeom prst="rect">
            <a:avLst/>
          </a:prstGeom>
          <a:noFill/>
        </p:spPr>
        <p:txBody>
          <a:bodyPr wrap="square" rtlCol="0">
            <a:spAutoFit/>
          </a:bodyPr>
          <a:lstStyle/>
          <a:p>
            <a:r>
              <a:rPr lang="en-US" altLang="ja-JP" sz="2400" dirty="0"/>
              <a:t>Si</a:t>
            </a:r>
            <a:r>
              <a:rPr lang="ja-JP" altLang="en-US" sz="2400" dirty="0"/>
              <a:t>の計算</a:t>
            </a:r>
          </a:p>
        </p:txBody>
      </p:sp>
      <p:sp>
        <p:nvSpPr>
          <p:cNvPr id="33" name="テキスト ボックス 32"/>
          <p:cNvSpPr txBox="1"/>
          <p:nvPr/>
        </p:nvSpPr>
        <p:spPr>
          <a:xfrm>
            <a:off x="351403" y="1725464"/>
            <a:ext cx="8613856" cy="2554545"/>
          </a:xfrm>
          <a:prstGeom prst="rect">
            <a:avLst/>
          </a:prstGeom>
          <a:noFill/>
          <a:ln w="19050">
            <a:solidFill>
              <a:schemeClr val="tx1"/>
            </a:solidFill>
          </a:ln>
        </p:spPr>
        <p:txBody>
          <a:bodyPr wrap="square" rtlCol="0">
            <a:spAutoFit/>
          </a:bodyPr>
          <a:lstStyle/>
          <a:p>
            <a:r>
              <a:rPr lang="en-US" altLang="ja-JP" sz="1600" dirty="0">
                <a:latin typeface="Courier"/>
                <a:cs typeface="Courier"/>
              </a:rPr>
              <a:t>phonons of Si at Gamma</a:t>
            </a:r>
          </a:p>
          <a:p>
            <a:r>
              <a:rPr lang="en-US" altLang="ja-JP" sz="1600" dirty="0">
                <a:latin typeface="Courier"/>
                <a:cs typeface="Courier"/>
              </a:rPr>
              <a:t> &amp;</a:t>
            </a:r>
            <a:r>
              <a:rPr lang="en-US" altLang="ja-JP" sz="1600" dirty="0" err="1">
                <a:latin typeface="Courier"/>
                <a:cs typeface="Courier"/>
              </a:rPr>
              <a:t>inputph</a:t>
            </a:r>
            <a:endParaRPr lang="en-US" altLang="ja-JP" sz="1600" dirty="0">
              <a:latin typeface="Courier"/>
              <a:cs typeface="Courier"/>
            </a:endParaRPr>
          </a:p>
          <a:p>
            <a:r>
              <a:rPr lang="en-US" altLang="ja-JP" sz="1600" dirty="0">
                <a:latin typeface="Courier"/>
                <a:cs typeface="Courier"/>
              </a:rPr>
              <a:t>  tr2_ph=1.0d-14,</a:t>
            </a:r>
          </a:p>
          <a:p>
            <a:r>
              <a:rPr lang="en-US" altLang="ja-JP" sz="1600" dirty="0">
                <a:latin typeface="Courier"/>
                <a:cs typeface="Courier"/>
              </a:rPr>
              <a:t>  prefix='silicon',</a:t>
            </a:r>
          </a:p>
          <a:p>
            <a:r>
              <a:rPr lang="en-US" altLang="ja-JP" sz="1600" dirty="0">
                <a:latin typeface="Courier"/>
                <a:cs typeface="Courier"/>
              </a:rPr>
              <a:t>  </a:t>
            </a:r>
            <a:r>
              <a:rPr lang="en-US" altLang="ja-JP" sz="1600" dirty="0" err="1">
                <a:latin typeface="Courier"/>
                <a:cs typeface="Courier"/>
              </a:rPr>
              <a:t>epsil</a:t>
            </a:r>
            <a:r>
              <a:rPr lang="en-US" altLang="ja-JP" sz="1600" dirty="0">
                <a:latin typeface="Courier"/>
                <a:cs typeface="Courier"/>
              </a:rPr>
              <a:t>=.true.,</a:t>
            </a:r>
          </a:p>
          <a:p>
            <a:r>
              <a:rPr lang="en-US" altLang="ja-JP" sz="1600" dirty="0">
                <a:latin typeface="Courier"/>
                <a:cs typeface="Courier"/>
              </a:rPr>
              <a:t>  amass(1)=28.08,</a:t>
            </a:r>
          </a:p>
          <a:p>
            <a:r>
              <a:rPr lang="en-US" altLang="ja-JP" sz="1600" dirty="0">
                <a:latin typeface="Courier"/>
                <a:cs typeface="Courier"/>
              </a:rPr>
              <a:t>  </a:t>
            </a:r>
            <a:r>
              <a:rPr lang="en-US" altLang="ja-JP" sz="1600" dirty="0" err="1">
                <a:latin typeface="Courier"/>
                <a:cs typeface="Courier"/>
              </a:rPr>
              <a:t>outdir</a:t>
            </a:r>
            <a:r>
              <a:rPr lang="en-US" altLang="ja-JP" sz="1600" dirty="0">
                <a:latin typeface="Courier"/>
                <a:cs typeface="Courier"/>
              </a:rPr>
              <a:t>='/home/user/</a:t>
            </a:r>
            <a:r>
              <a:rPr lang="en-US" altLang="ja-JP" sz="1600" dirty="0" err="1">
                <a:latin typeface="Courier"/>
                <a:cs typeface="Courier"/>
              </a:rPr>
              <a:t>qe</a:t>
            </a:r>
            <a:r>
              <a:rPr lang="en-US" altLang="ja-JP" sz="1600" dirty="0">
                <a:latin typeface="Courier"/>
                <a:cs typeface="Courier"/>
              </a:rPr>
              <a:t>/examples/</a:t>
            </a:r>
            <a:r>
              <a:rPr lang="en-US" altLang="ja-JP" sz="1600" dirty="0" err="1">
                <a:latin typeface="Courier"/>
                <a:cs typeface="Courier"/>
              </a:rPr>
              <a:t>tempdir</a:t>
            </a:r>
            <a:r>
              <a:rPr lang="en-US" altLang="ja-JP" sz="1600" dirty="0">
                <a:latin typeface="Courier"/>
                <a:cs typeface="Courier"/>
              </a:rPr>
              <a:t>/',</a:t>
            </a:r>
          </a:p>
          <a:p>
            <a:r>
              <a:rPr lang="en-US" altLang="ja-JP" sz="1600" dirty="0">
                <a:latin typeface="Courier"/>
                <a:cs typeface="Courier"/>
              </a:rPr>
              <a:t>  </a:t>
            </a:r>
            <a:r>
              <a:rPr lang="en-US" altLang="ja-JP" sz="1600" dirty="0" err="1">
                <a:latin typeface="Courier"/>
                <a:cs typeface="Courier"/>
              </a:rPr>
              <a:t>fildyn</a:t>
            </a:r>
            <a:r>
              <a:rPr lang="en-US" altLang="ja-JP" sz="1600" dirty="0">
                <a:latin typeface="Courier"/>
                <a:cs typeface="Courier"/>
              </a:rPr>
              <a:t>='</a:t>
            </a:r>
            <a:r>
              <a:rPr lang="en-US" altLang="ja-JP" sz="1600" dirty="0" err="1">
                <a:latin typeface="Courier"/>
                <a:cs typeface="Courier"/>
              </a:rPr>
              <a:t>si.dynG</a:t>
            </a:r>
            <a:r>
              <a:rPr lang="en-US" altLang="ja-JP" sz="1600" dirty="0">
                <a:latin typeface="Courier"/>
                <a:cs typeface="Courier"/>
              </a:rPr>
              <a:t>',</a:t>
            </a:r>
          </a:p>
          <a:p>
            <a:r>
              <a:rPr lang="en-US" altLang="ja-JP" sz="1600" dirty="0">
                <a:latin typeface="Courier"/>
                <a:cs typeface="Courier"/>
              </a:rPr>
              <a:t> /</a:t>
            </a:r>
          </a:p>
          <a:p>
            <a:r>
              <a:rPr lang="en-US" altLang="ja-JP" sz="1600" dirty="0">
                <a:latin typeface="Courier"/>
                <a:cs typeface="Courier"/>
              </a:rPr>
              <a:t>0.0 0.0 0.0</a:t>
            </a:r>
          </a:p>
        </p:txBody>
      </p:sp>
      <p:sp>
        <p:nvSpPr>
          <p:cNvPr id="3" name="テキスト ボックス 2"/>
          <p:cNvSpPr txBox="1"/>
          <p:nvPr/>
        </p:nvSpPr>
        <p:spPr>
          <a:xfrm>
            <a:off x="351403" y="1333852"/>
            <a:ext cx="3393911" cy="400110"/>
          </a:xfrm>
          <a:prstGeom prst="rect">
            <a:avLst/>
          </a:prstGeom>
          <a:noFill/>
        </p:spPr>
        <p:txBody>
          <a:bodyPr wrap="square" rtlCol="0">
            <a:spAutoFit/>
          </a:bodyPr>
          <a:lstStyle/>
          <a:p>
            <a:r>
              <a:rPr kumimoji="1" lang="ja-JP" altLang="en-US" sz="2000" dirty="0"/>
              <a:t>入力ファイル：</a:t>
            </a:r>
            <a:r>
              <a:rPr kumimoji="1" lang="en-US" altLang="ja-JP" sz="2000" dirty="0"/>
              <a:t> </a:t>
            </a:r>
            <a:r>
              <a:rPr lang="en-US" altLang="ja-JP" sz="2000" dirty="0" err="1"/>
              <a:t>si.phG.in</a:t>
            </a:r>
            <a:endParaRPr kumimoji="1" lang="ja-JP" altLang="en-US"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59</a:t>
            </a:fld>
            <a:endParaRPr kumimoji="1" lang="ja-JP" altLang="en-US" dirty="0"/>
          </a:p>
        </p:txBody>
      </p:sp>
      <p:sp>
        <p:nvSpPr>
          <p:cNvPr id="13" name="テキスト ボックス 12"/>
          <p:cNvSpPr txBox="1"/>
          <p:nvPr/>
        </p:nvSpPr>
        <p:spPr>
          <a:xfrm>
            <a:off x="2767760" y="2224441"/>
            <a:ext cx="1095939" cy="338554"/>
          </a:xfrm>
          <a:prstGeom prst="rect">
            <a:avLst/>
          </a:prstGeom>
          <a:noFill/>
        </p:spPr>
        <p:txBody>
          <a:bodyPr wrap="square" rtlCol="0">
            <a:spAutoFit/>
          </a:bodyPr>
          <a:lstStyle/>
          <a:p>
            <a:r>
              <a:rPr kumimoji="1" lang="ja-JP" altLang="en-US" sz="1600" b="1" dirty="0">
                <a:solidFill>
                  <a:schemeClr val="accent6"/>
                </a:solidFill>
              </a:rPr>
              <a:t>収束条件</a:t>
            </a:r>
          </a:p>
        </p:txBody>
      </p:sp>
      <p:sp>
        <p:nvSpPr>
          <p:cNvPr id="16" name="テキスト ボックス 15"/>
          <p:cNvSpPr txBox="1"/>
          <p:nvPr/>
        </p:nvSpPr>
        <p:spPr>
          <a:xfrm>
            <a:off x="2767760" y="2918198"/>
            <a:ext cx="1354236" cy="338554"/>
          </a:xfrm>
          <a:prstGeom prst="rect">
            <a:avLst/>
          </a:prstGeom>
          <a:noFill/>
        </p:spPr>
        <p:txBody>
          <a:bodyPr wrap="square" rtlCol="0">
            <a:spAutoFit/>
          </a:bodyPr>
          <a:lstStyle/>
          <a:p>
            <a:r>
              <a:rPr kumimoji="1" lang="ja-JP" altLang="en-US" sz="1600" b="1" dirty="0">
                <a:solidFill>
                  <a:schemeClr val="accent6"/>
                </a:solidFill>
              </a:rPr>
              <a:t>質量の設定</a:t>
            </a:r>
          </a:p>
        </p:txBody>
      </p:sp>
      <p:sp>
        <p:nvSpPr>
          <p:cNvPr id="12" name="テキスト ボックス 11"/>
          <p:cNvSpPr txBox="1"/>
          <p:nvPr/>
        </p:nvSpPr>
        <p:spPr>
          <a:xfrm>
            <a:off x="2767760" y="3912635"/>
            <a:ext cx="579345" cy="338554"/>
          </a:xfrm>
          <a:prstGeom prst="rect">
            <a:avLst/>
          </a:prstGeom>
          <a:noFill/>
        </p:spPr>
        <p:txBody>
          <a:bodyPr wrap="square" rtlCol="0">
            <a:spAutoFit/>
          </a:bodyPr>
          <a:lstStyle/>
          <a:p>
            <a:r>
              <a:rPr lang="en-US" altLang="ja-JP" sz="1600" b="1" dirty="0" err="1">
                <a:solidFill>
                  <a:schemeClr val="accent6"/>
                </a:solidFill>
              </a:rPr>
              <a:t>Γ</a:t>
            </a:r>
            <a:r>
              <a:rPr kumimoji="1" lang="ja-JP" altLang="en-US" sz="1600" b="1" dirty="0">
                <a:solidFill>
                  <a:schemeClr val="accent6"/>
                </a:solidFill>
              </a:rPr>
              <a:t>点</a:t>
            </a:r>
          </a:p>
        </p:txBody>
      </p:sp>
      <p:sp>
        <p:nvSpPr>
          <p:cNvPr id="14" name="テキスト ボックス 13"/>
          <p:cNvSpPr txBox="1"/>
          <p:nvPr/>
        </p:nvSpPr>
        <p:spPr>
          <a:xfrm>
            <a:off x="2800047" y="3434175"/>
            <a:ext cx="1946170" cy="338554"/>
          </a:xfrm>
          <a:prstGeom prst="rect">
            <a:avLst/>
          </a:prstGeom>
          <a:noFill/>
        </p:spPr>
        <p:txBody>
          <a:bodyPr wrap="square" rtlCol="0">
            <a:spAutoFit/>
          </a:bodyPr>
          <a:lstStyle/>
          <a:p>
            <a:r>
              <a:rPr kumimoji="1" lang="ja-JP" altLang="en-US" sz="1600" b="1" dirty="0">
                <a:solidFill>
                  <a:schemeClr val="accent6"/>
                </a:solidFill>
              </a:rPr>
              <a:t>出力ファイルの設定</a:t>
            </a:r>
          </a:p>
        </p:txBody>
      </p:sp>
    </p:spTree>
    <p:extLst>
      <p:ext uri="{BB962C8B-B14F-4D97-AF65-F5344CB8AC3E}">
        <p14:creationId xmlns:p14="http://schemas.microsoft.com/office/powerpoint/2010/main" val="384345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34" name="Shape 134"/>
          <p:cNvSpPr>
            <a:spLocks noGrp="1"/>
          </p:cNvSpPr>
          <p:nvPr>
            <p:ph type="title"/>
          </p:nvPr>
        </p:nvSpPr>
        <p:spPr>
          <a:prstGeom prst="rect">
            <a:avLst/>
          </a:prstGeom>
        </p:spPr>
        <p:txBody>
          <a:bodyPr/>
          <a:lstStyle/>
          <a:p>
            <a:r>
              <a:rPr dirty="0">
                <a:latin typeface="MS PGothic" panose="020B0600070205080204" pitchFamily="34" charset="-128"/>
                <a:ea typeface="MS PGothic" panose="020B0600070205080204" pitchFamily="34" charset="-128"/>
              </a:rPr>
              <a:t>VirtualBox </a:t>
            </a:r>
            <a:r>
              <a:rPr dirty="0" err="1">
                <a:latin typeface="MS PGothic" panose="020B0600070205080204" pitchFamily="34" charset="-128"/>
                <a:ea typeface="MS PGothic" panose="020B0600070205080204" pitchFamily="34" charset="-128"/>
              </a:rPr>
              <a:t>の設定</a:t>
            </a:r>
            <a:endParaRPr dirty="0">
              <a:latin typeface="MS PGothic" panose="020B0600070205080204" pitchFamily="34" charset="-128"/>
              <a:ea typeface="MS PGothic" panose="020B0600070205080204" pitchFamily="34" charset="-128"/>
            </a:endParaRPr>
          </a:p>
        </p:txBody>
      </p:sp>
      <p:sp>
        <p:nvSpPr>
          <p:cNvPr id="135" name="Shape 135"/>
          <p:cNvSpPr>
            <a:spLocks noGrp="1"/>
          </p:cNvSpPr>
          <p:nvPr>
            <p:ph type="body" idx="1"/>
          </p:nvPr>
        </p:nvSpPr>
        <p:spPr>
          <a:xfrm>
            <a:off x="492950" y="1268173"/>
            <a:ext cx="8250040" cy="4902398"/>
          </a:xfrm>
          <a:prstGeom prst="rect">
            <a:avLst/>
          </a:prstGeom>
        </p:spPr>
        <p:txBody>
          <a:bodyPr/>
          <a:lstStyle/>
          <a:p>
            <a:pPr>
              <a:lnSpc>
                <a:spcPts val="2660"/>
              </a:lnSpc>
              <a:spcBef>
                <a:spcPts val="0"/>
              </a:spcBef>
              <a:buClr>
                <a:srgbClr val="FF2600"/>
              </a:buClr>
              <a:buChar char="✓"/>
            </a:pP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設定</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不要なポップアップメッセージを非表示にする</a:t>
            </a:r>
            <a:endParaRPr sz="1800" dirty="0">
              <a:latin typeface="MS PGothic" panose="020B0600070205080204" pitchFamily="34" charset="-128"/>
              <a:ea typeface="MS PGothic" panose="020B0600070205080204" pitchFamily="34" charset="-128"/>
            </a:endParaRPr>
          </a:p>
          <a:p>
            <a:pPr lvl="1">
              <a:lnSpc>
                <a:spcPts val="2660"/>
              </a:lnSpc>
              <a:spcBef>
                <a:spcPts val="0"/>
              </a:spcBef>
            </a:pPr>
            <a:r>
              <a:rPr sz="1800" dirty="0">
                <a:latin typeface="MS PGothic" panose="020B0600070205080204" pitchFamily="34" charset="-128"/>
                <a:ea typeface="MS PGothic" panose="020B0600070205080204" pitchFamily="34" charset="-128"/>
              </a:rPr>
              <a:t>Windows: </a:t>
            </a:r>
            <a:r>
              <a:rPr sz="1800" dirty="0" err="1">
                <a:latin typeface="MS PGothic" panose="020B0600070205080204" pitchFamily="34" charset="-128"/>
                <a:ea typeface="MS PGothic" panose="020B0600070205080204" pitchFamily="34" charset="-128"/>
              </a:rPr>
              <a:t>USBメモリからコピーした</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vbconfig.bat</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をダブルクリック</a:t>
            </a:r>
            <a:endParaRPr sz="1800" dirty="0">
              <a:latin typeface="MS PGothic" panose="020B0600070205080204" pitchFamily="34" charset="-128"/>
              <a:ea typeface="MS PGothic" panose="020B0600070205080204" pitchFamily="34" charset="-128"/>
            </a:endParaRPr>
          </a:p>
          <a:p>
            <a:pPr lvl="1">
              <a:lnSpc>
                <a:spcPts val="2660"/>
              </a:lnSpc>
              <a:spcBef>
                <a:spcPts val="0"/>
              </a:spcBef>
            </a:pPr>
            <a:r>
              <a:rPr sz="1800" dirty="0">
                <a:latin typeface="MS PGothic" panose="020B0600070205080204" pitchFamily="34" charset="-128"/>
                <a:ea typeface="MS PGothic" panose="020B0600070205080204" pitchFamily="34" charset="-128"/>
              </a:rPr>
              <a:t>Mac OS X: </a:t>
            </a:r>
            <a:r>
              <a:rPr sz="1800" dirty="0" err="1">
                <a:latin typeface="MS PGothic" panose="020B0600070205080204" pitchFamily="34" charset="-128"/>
                <a:ea typeface="MS PGothic" panose="020B0600070205080204" pitchFamily="34" charset="-128"/>
              </a:rPr>
              <a:t>vbconfig.command</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をダブルクリック</a:t>
            </a:r>
            <a:br>
              <a:rPr sz="1800" dirty="0">
                <a:latin typeface="MS PGothic" panose="020B0600070205080204" pitchFamily="34" charset="-128"/>
                <a:ea typeface="MS PGothic" panose="020B0600070205080204" pitchFamily="34" charset="-128"/>
              </a:rPr>
            </a:br>
            <a:r>
              <a:rPr sz="1800" dirty="0" err="1">
                <a:latin typeface="MS PGothic" panose="020B0600070205080204" pitchFamily="34" charset="-128"/>
                <a:ea typeface="MS PGothic" panose="020B0600070205080204" pitchFamily="34" charset="-128"/>
              </a:rPr>
              <a:t>あるいはターミナルで「</a:t>
            </a:r>
            <a:r>
              <a:rPr sz="1800" i="1" dirty="0" err="1">
                <a:latin typeface="MS PGothic" panose="020B0600070205080204" pitchFamily="34" charset="-128"/>
                <a:ea typeface="MS PGothic" panose="020B0600070205080204" pitchFamily="34" charset="-128"/>
              </a:rPr>
              <a:t>sh</a:t>
            </a:r>
            <a:r>
              <a:rPr sz="1800" i="1" dirty="0">
                <a:latin typeface="MS PGothic" panose="020B0600070205080204" pitchFamily="34" charset="-128"/>
                <a:ea typeface="MS PGothic" panose="020B0600070205080204" pitchFamily="34" charset="-128"/>
              </a:rPr>
              <a:t> </a:t>
            </a:r>
            <a:r>
              <a:rPr sz="1800" i="1" dirty="0" err="1">
                <a:latin typeface="MS PGothic" panose="020B0600070205080204" pitchFamily="34" charset="-128"/>
                <a:ea typeface="MS PGothic" panose="020B0600070205080204" pitchFamily="34" charset="-128"/>
              </a:rPr>
              <a:t>vbconfig.command</a:t>
            </a:r>
            <a:r>
              <a:rPr sz="1800" dirty="0" err="1">
                <a:latin typeface="MS PGothic" panose="020B0600070205080204" pitchFamily="34" charset="-128"/>
                <a:ea typeface="MS PGothic" panose="020B0600070205080204" pitchFamily="34" charset="-128"/>
              </a:rPr>
              <a:t>」を実行</a:t>
            </a:r>
            <a:endParaRPr sz="1800" dirty="0">
              <a:latin typeface="MS PGothic" panose="020B0600070205080204" pitchFamily="34" charset="-128"/>
              <a:ea typeface="MS PGothic" panose="020B0600070205080204" pitchFamily="34" charset="-128"/>
            </a:endParaRPr>
          </a:p>
          <a:p>
            <a:pPr>
              <a:lnSpc>
                <a:spcPts val="2660"/>
              </a:lnSpc>
              <a:spcBef>
                <a:spcPts val="0"/>
              </a:spcBef>
              <a:buClr>
                <a:srgbClr val="FF2600"/>
              </a:buClr>
              <a:buChar char="✓"/>
            </a:pP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設定</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ホストOSのディスクに仮想マシンからアクセスできるように</a:t>
            </a:r>
            <a:endParaRPr sz="1800" dirty="0">
              <a:latin typeface="MS PGothic" panose="020B0600070205080204" pitchFamily="34" charset="-128"/>
              <a:ea typeface="MS PGothic" panose="020B0600070205080204" pitchFamily="34" charset="-128"/>
            </a:endParaRPr>
          </a:p>
          <a:p>
            <a:pPr marL="744076" lvl="1" indent="-297630">
              <a:lnSpc>
                <a:spcPts val="2660"/>
              </a:lnSpc>
              <a:spcBef>
                <a:spcPts val="0"/>
              </a:spcBef>
              <a:buAutoNum type="arabicPeriod"/>
            </a:pPr>
            <a:r>
              <a:rPr sz="1800" dirty="0">
                <a:latin typeface="MS PGothic" panose="020B0600070205080204" pitchFamily="34" charset="-128"/>
                <a:ea typeface="MS PGothic" panose="020B0600070205080204" pitchFamily="34" charset="-128"/>
              </a:rPr>
              <a:t>	VirtualBox </a:t>
            </a:r>
            <a:r>
              <a:rPr sz="1800" dirty="0" err="1">
                <a:latin typeface="MS PGothic" panose="020B0600070205080204" pitchFamily="34" charset="-128"/>
                <a:ea typeface="MS PGothic" panose="020B0600070205080204" pitchFamily="34" charset="-128"/>
              </a:rPr>
              <a:t>マネージャー画面で</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MateriAppsLive</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を選択し「設定</a:t>
            </a:r>
            <a:r>
              <a:rPr sz="1800" dirty="0">
                <a:latin typeface="MS PGothic" panose="020B0600070205080204" pitchFamily="34" charset="-128"/>
                <a:ea typeface="MS PGothic" panose="020B0600070205080204" pitchFamily="34" charset="-128"/>
              </a:rPr>
              <a:t>」</a:t>
            </a:r>
          </a:p>
          <a:p>
            <a:pPr marL="744076" lvl="1" indent="-297630">
              <a:lnSpc>
                <a:spcPts val="2660"/>
              </a:lnSpc>
              <a:spcBef>
                <a:spcPts val="0"/>
              </a:spcBef>
              <a:buAutoNum type="arabicPeriod"/>
            </a:pP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共有フォルダ</a:t>
            </a:r>
            <a:r>
              <a:rPr sz="1800" dirty="0">
                <a:latin typeface="MS PGothic" panose="020B0600070205080204" pitchFamily="34" charset="-128"/>
                <a:ea typeface="MS PGothic" panose="020B0600070205080204" pitchFamily="34" charset="-128"/>
              </a:rPr>
              <a:t>ー」</a:t>
            </a:r>
            <a:r>
              <a:rPr sz="1800" dirty="0" err="1">
                <a:latin typeface="MS PGothic" panose="020B0600070205080204" pitchFamily="34" charset="-128"/>
                <a:ea typeface="MS PGothic" panose="020B0600070205080204" pitchFamily="34" charset="-128"/>
              </a:rPr>
              <a:t>タブを開き、右側の</a:t>
            </a:r>
            <a:r>
              <a:rPr sz="1800" dirty="0">
                <a:latin typeface="MS PGothic" panose="020B0600070205080204" pitchFamily="34" charset="-128"/>
                <a:ea typeface="MS PGothic" panose="020B0600070205080204" pitchFamily="34" charset="-128"/>
              </a:rPr>
              <a:t>「+」(</a:t>
            </a:r>
            <a:r>
              <a:rPr sz="1800" dirty="0" err="1">
                <a:latin typeface="MS PGothic" panose="020B0600070205080204" pitchFamily="34" charset="-128"/>
                <a:ea typeface="MS PGothic" panose="020B0600070205080204" pitchFamily="34" charset="-128"/>
              </a:rPr>
              <a:t>新規共有フォルダーを追加します</a:t>
            </a:r>
            <a:r>
              <a:rPr sz="1800" dirty="0">
                <a:latin typeface="MS PGothic" panose="020B0600070205080204" pitchFamily="34" charset="-128"/>
                <a:ea typeface="MS PGothic" panose="020B0600070205080204" pitchFamily="34" charset="-128"/>
              </a:rPr>
              <a:t>)</a:t>
            </a:r>
            <a:r>
              <a:rPr sz="1800" dirty="0" err="1">
                <a:latin typeface="MS PGothic" panose="020B0600070205080204" pitchFamily="34" charset="-128"/>
                <a:ea typeface="MS PGothic" panose="020B0600070205080204" pitchFamily="34" charset="-128"/>
              </a:rPr>
              <a:t>をクリック</a:t>
            </a:r>
            <a:endParaRPr sz="1800" dirty="0">
              <a:latin typeface="MS PGothic" panose="020B0600070205080204" pitchFamily="34" charset="-128"/>
              <a:ea typeface="MS PGothic" panose="020B0600070205080204" pitchFamily="34" charset="-128"/>
            </a:endParaRPr>
          </a:p>
          <a:p>
            <a:pPr marL="744076" lvl="1" indent="-297630">
              <a:lnSpc>
                <a:spcPts val="2660"/>
              </a:lnSpc>
              <a:spcBef>
                <a:spcPts val="0"/>
              </a:spcBef>
              <a:buAutoNum type="arabicPeriod"/>
            </a:pP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フォルダーのパス」の右側の「ｖ」マークをクリックし</a:t>
            </a:r>
            <a:r>
              <a:rPr sz="1800" dirty="0">
                <a:latin typeface="MS PGothic" panose="020B0600070205080204" pitchFamily="34" charset="-128"/>
                <a:ea typeface="MS PGothic" panose="020B0600070205080204" pitchFamily="34" charset="-128"/>
              </a:rPr>
              <a:t>、「</a:t>
            </a:r>
            <a:r>
              <a:rPr sz="1800" dirty="0" err="1">
                <a:latin typeface="MS PGothic" panose="020B0600070205080204" pitchFamily="34" charset="-128"/>
                <a:ea typeface="MS PGothic" panose="020B0600070205080204" pitchFamily="34" charset="-128"/>
              </a:rPr>
              <a:t>その他」を選択。さきほどUSBメモリからコピーしたフォルダーを選択する</a:t>
            </a:r>
            <a:endParaRPr sz="1800" dirty="0">
              <a:latin typeface="MS PGothic" panose="020B0600070205080204" pitchFamily="34" charset="-128"/>
              <a:ea typeface="MS PGothic" panose="020B0600070205080204" pitchFamily="34" charset="-128"/>
            </a:endParaRPr>
          </a:p>
          <a:p>
            <a:pPr marL="744076" lvl="1" indent="-297630">
              <a:lnSpc>
                <a:spcPts val="2660"/>
              </a:lnSpc>
              <a:spcBef>
                <a:spcPts val="0"/>
              </a:spcBef>
              <a:buAutoNum type="arabicPeriod"/>
            </a:pP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自動マウント」をチェックし「OK</a:t>
            </a:r>
            <a:r>
              <a:rPr sz="1800" dirty="0">
                <a:latin typeface="MS PGothic" panose="020B0600070205080204" pitchFamily="34" charset="-128"/>
                <a:ea typeface="MS PGothic" panose="020B0600070205080204" pitchFamily="34" charset="-128"/>
              </a:rPr>
              <a:t>」⇒ </a:t>
            </a:r>
            <a:r>
              <a:rPr sz="1800" dirty="0" err="1">
                <a:latin typeface="MS PGothic" panose="020B0600070205080204" pitchFamily="34" charset="-128"/>
                <a:ea typeface="MS PGothic" panose="020B0600070205080204" pitchFamily="34" charset="-128"/>
              </a:rPr>
              <a:t>さらに「OK</a:t>
            </a:r>
            <a:r>
              <a:rPr sz="1800" dirty="0">
                <a:latin typeface="MS PGothic" panose="020B0600070205080204" pitchFamily="34" charset="-128"/>
                <a:ea typeface="MS PGothic" panose="020B0600070205080204" pitchFamily="34" charset="-128"/>
              </a:rPr>
              <a:t>」</a:t>
            </a:r>
          </a:p>
          <a:p>
            <a:pPr marL="744076" lvl="1" indent="-297630">
              <a:lnSpc>
                <a:spcPts val="2660"/>
              </a:lnSpc>
              <a:spcBef>
                <a:spcPts val="0"/>
              </a:spcBef>
              <a:buAutoNum type="arabicPeriod"/>
            </a:pPr>
            <a:r>
              <a:rPr sz="1800" dirty="0">
                <a:latin typeface="MS PGothic" panose="020B0600070205080204" pitchFamily="34" charset="-128"/>
                <a:ea typeface="MS PGothic" panose="020B0600070205080204" pitchFamily="34" charset="-128"/>
              </a:rPr>
              <a:t>	仮想マシンを起動すると、3で選択したフォルダが、/media/sf_... </a:t>
            </a:r>
            <a:r>
              <a:rPr sz="1800" dirty="0" err="1">
                <a:latin typeface="MS PGothic" panose="020B0600070205080204" pitchFamily="34" charset="-128"/>
                <a:ea typeface="MS PGothic" panose="020B0600070205080204" pitchFamily="34" charset="-128"/>
              </a:rPr>
              <a:t>の下に見える</a:t>
            </a:r>
            <a:endParaRPr sz="1800" dirty="0">
              <a:latin typeface="MS PGothic" panose="020B0600070205080204" pitchFamily="34" charset="-128"/>
              <a:ea typeface="MS PGothic" panose="020B0600070205080204" pitchFamily="34" charset="-128"/>
            </a:endParaRPr>
          </a:p>
        </p:txBody>
      </p:sp>
      <p:sp>
        <p:nvSpPr>
          <p:cNvPr id="136" name="Shape 136"/>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37"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8327874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の実行（１）</a:t>
            </a:r>
            <a:endParaRPr kumimoji="1" lang="ja-JP" altLang="en-US" dirty="0"/>
          </a:p>
        </p:txBody>
      </p:sp>
      <p:sp>
        <p:nvSpPr>
          <p:cNvPr id="3" name="コンテンツ プレースホルダー 2"/>
          <p:cNvSpPr>
            <a:spLocks noGrp="1"/>
          </p:cNvSpPr>
          <p:nvPr>
            <p:ph idx="1"/>
          </p:nvPr>
        </p:nvSpPr>
        <p:spPr>
          <a:xfrm>
            <a:off x="457200" y="761964"/>
            <a:ext cx="8229600" cy="6096036"/>
          </a:xfrm>
        </p:spPr>
        <p:txBody>
          <a:bodyPr>
            <a:normAutofit/>
          </a:bodyPr>
          <a:lstStyle/>
          <a:p>
            <a:r>
              <a:rPr lang="en-US" altLang="ja-JP" sz="2400" dirty="0" err="1"/>
              <a:t>PHonon</a:t>
            </a:r>
            <a:r>
              <a:rPr lang="en-US" altLang="ja-JP" sz="2400" dirty="0"/>
              <a:t>/examples/example01/results </a:t>
            </a:r>
            <a:r>
              <a:rPr lang="ja-JP" altLang="en-US" sz="2400" dirty="0"/>
              <a:t>へ移動</a:t>
            </a:r>
            <a:br>
              <a:rPr lang="en-US" altLang="ja-JP" sz="2400" dirty="0"/>
            </a:br>
            <a:r>
              <a:rPr lang="ja-JP" altLang="en-US" sz="2400"/>
              <a:t>　</a:t>
            </a:r>
            <a:r>
              <a:rPr lang="en-US" altLang="ja-JP" sz="2000" dirty="0"/>
              <a:t>$ cd </a:t>
            </a:r>
            <a:r>
              <a:rPr lang="en-US" altLang="ja-JP" sz="2000" dirty="0" err="1"/>
              <a:t>PHonon</a:t>
            </a:r>
            <a:r>
              <a:rPr lang="en-US" altLang="ja-JP" sz="2000" dirty="0"/>
              <a:t>/examples/example01/results</a:t>
            </a:r>
          </a:p>
          <a:p>
            <a:r>
              <a:rPr lang="ja-JP" altLang="en-US" sz="2400" dirty="0"/>
              <a:t>ディレクトリ</a:t>
            </a:r>
            <a:r>
              <a:rPr lang="en-US" altLang="ja-JP" sz="2400" dirty="0"/>
              <a:t> </a:t>
            </a:r>
            <a:r>
              <a:rPr lang="ja-JP" altLang="en-US" sz="2400" dirty="0"/>
              <a:t>の中のファイルの確認</a:t>
            </a:r>
            <a:br>
              <a:rPr lang="en-US" altLang="ja-JP" sz="2400" dirty="0"/>
            </a:br>
            <a:r>
              <a:rPr lang="ja-JP" altLang="en-US" sz="2400"/>
              <a:t>　</a:t>
            </a:r>
            <a:r>
              <a:rPr lang="en-US" altLang="ja-JP" sz="2000" dirty="0"/>
              <a:t>$ ls</a:t>
            </a:r>
            <a:br>
              <a:rPr lang="en-US" altLang="ja-JP" sz="2000" dirty="0"/>
            </a:br>
            <a:r>
              <a:rPr lang="en-US" altLang="ja-JP" sz="2000" dirty="0"/>
              <a:t> </a:t>
            </a:r>
            <a:r>
              <a:rPr lang="pl-PL" altLang="ja-JP" sz="2000" dirty="0" err="1">
                <a:solidFill>
                  <a:schemeClr val="bg1">
                    <a:lumMod val="50000"/>
                  </a:schemeClr>
                </a:solidFill>
              </a:rPr>
              <a:t>Cg.dyn</a:t>
            </a:r>
            <a:r>
              <a:rPr lang="pl-PL" altLang="ja-JP" sz="2000" dirty="0">
                <a:solidFill>
                  <a:schemeClr val="bg1">
                    <a:lumMod val="50000"/>
                  </a:schemeClr>
                </a:solidFill>
              </a:rPr>
              <a:t>     </a:t>
            </a:r>
            <a:r>
              <a:rPr lang="pl-PL" altLang="ja-JP" sz="2000" dirty="0" err="1">
                <a:solidFill>
                  <a:schemeClr val="bg1">
                    <a:lumMod val="50000"/>
                  </a:schemeClr>
                </a:solidFill>
              </a:rPr>
              <a:t>c.scf.out</a:t>
            </a:r>
            <a:r>
              <a:rPr lang="pl-PL" altLang="ja-JP" sz="2000" dirty="0">
                <a:solidFill>
                  <a:schemeClr val="bg1">
                    <a:lumMod val="50000"/>
                  </a:schemeClr>
                </a:solidFill>
              </a:rPr>
              <a:t>   </a:t>
            </a:r>
            <a:r>
              <a:rPr lang="pl-PL" altLang="ja-JP" sz="2000" dirty="0" err="1">
                <a:solidFill>
                  <a:schemeClr val="bg1">
                    <a:lumMod val="50000"/>
                  </a:schemeClr>
                </a:solidFill>
              </a:rPr>
              <a:t>ni.scf.in</a:t>
            </a:r>
            <a:r>
              <a:rPr lang="pl-PL" altLang="ja-JP" sz="2000" dirty="0">
                <a:solidFill>
                  <a:schemeClr val="bg1">
                    <a:lumMod val="50000"/>
                  </a:schemeClr>
                </a:solidFill>
              </a:rPr>
              <a:t>   </a:t>
            </a:r>
            <a:r>
              <a:rPr lang="pl-PL" altLang="ja-JP" sz="2000" dirty="0" err="1">
                <a:solidFill>
                  <a:schemeClr val="bg1">
                    <a:lumMod val="50000"/>
                  </a:schemeClr>
                </a:solidFill>
              </a:rPr>
              <a:t>si.phG.in</a:t>
            </a:r>
            <a:r>
              <a:rPr lang="pl-PL" altLang="ja-JP" sz="2000" dirty="0">
                <a:solidFill>
                  <a:schemeClr val="bg1">
                    <a:lumMod val="50000"/>
                  </a:schemeClr>
                </a:solidFill>
              </a:rPr>
              <a:t>   </a:t>
            </a:r>
            <a:r>
              <a:rPr lang="pl-PL" altLang="ja-JP" sz="2000" dirty="0" err="1">
                <a:solidFill>
                  <a:schemeClr val="bg1">
                    <a:lumMod val="50000"/>
                  </a:schemeClr>
                </a:solidFill>
              </a:rPr>
              <a:t>si.phXsingle.in</a:t>
            </a:r>
            <a:r>
              <a:rPr lang="pl-PL" altLang="ja-JP" sz="2000" dirty="0">
                <a:solidFill>
                  <a:schemeClr val="bg1">
                    <a:lumMod val="50000"/>
                  </a:schemeClr>
                </a:solidFill>
              </a:rPr>
              <a:t>   </a:t>
            </a:r>
            <a:r>
              <a:rPr lang="pl-PL" altLang="ja-JP" sz="2000" dirty="0" err="1">
                <a:solidFill>
                  <a:schemeClr val="bg1">
                    <a:lumMod val="50000"/>
                  </a:schemeClr>
                </a:solidFill>
              </a:rPr>
              <a:t>siX.dyn</a:t>
            </a:r>
            <a:endParaRPr lang="pl-PL" altLang="ja-JP" sz="2000" dirty="0">
              <a:solidFill>
                <a:schemeClr val="bg1">
                  <a:lumMod val="50000"/>
                </a:schemeClr>
              </a:solidFill>
            </a:endParaRPr>
          </a:p>
          <a:p>
            <a:pPr marL="400050" lvl="1" indent="0">
              <a:buNone/>
            </a:pPr>
            <a:r>
              <a:rPr lang="pl-PL" altLang="ja-JP" sz="2000" dirty="0" err="1">
                <a:solidFill>
                  <a:schemeClr val="bg1">
                    <a:lumMod val="50000"/>
                  </a:schemeClr>
                </a:solidFill>
              </a:rPr>
              <a:t>c.phG.in</a:t>
            </a:r>
            <a:r>
              <a:rPr lang="pl-PL" altLang="ja-JP" sz="2000" dirty="0">
                <a:solidFill>
                  <a:schemeClr val="bg1">
                    <a:lumMod val="50000"/>
                  </a:schemeClr>
                </a:solidFill>
              </a:rPr>
              <a:t>   </a:t>
            </a:r>
            <a:r>
              <a:rPr lang="pl-PL" altLang="ja-JP" sz="2000" dirty="0" err="1">
                <a:solidFill>
                  <a:schemeClr val="bg1">
                    <a:lumMod val="50000"/>
                  </a:schemeClr>
                </a:solidFill>
              </a:rPr>
              <a:t>matdyn</a:t>
            </a:r>
            <a:r>
              <a:rPr lang="pl-PL" altLang="ja-JP" sz="2000" dirty="0">
                <a:solidFill>
                  <a:schemeClr val="bg1">
                    <a:lumMod val="50000"/>
                  </a:schemeClr>
                </a:solidFill>
              </a:rPr>
              <a:t>      </a:t>
            </a:r>
            <a:r>
              <a:rPr lang="pl-PL" altLang="ja-JP" sz="2000" dirty="0" err="1">
                <a:solidFill>
                  <a:schemeClr val="bg1">
                    <a:lumMod val="50000"/>
                  </a:schemeClr>
                </a:solidFill>
              </a:rPr>
              <a:t>ni.scf.out</a:t>
            </a:r>
            <a:r>
              <a:rPr lang="pl-PL" altLang="ja-JP" sz="2000" dirty="0">
                <a:solidFill>
                  <a:schemeClr val="bg1">
                    <a:lumMod val="50000"/>
                  </a:schemeClr>
                </a:solidFill>
              </a:rPr>
              <a:t>  </a:t>
            </a:r>
            <a:r>
              <a:rPr lang="pl-PL" altLang="ja-JP" sz="2000" dirty="0" err="1">
                <a:solidFill>
                  <a:schemeClr val="bg1">
                    <a:lumMod val="50000"/>
                  </a:schemeClr>
                </a:solidFill>
              </a:rPr>
              <a:t>si.phG.out</a:t>
            </a:r>
            <a:r>
              <a:rPr lang="pl-PL" altLang="ja-JP" sz="2000" dirty="0">
                <a:solidFill>
                  <a:schemeClr val="bg1">
                    <a:lumMod val="50000"/>
                  </a:schemeClr>
                </a:solidFill>
              </a:rPr>
              <a:t>  </a:t>
            </a:r>
            <a:r>
              <a:rPr lang="pl-PL" altLang="ja-JP" sz="2000" dirty="0" err="1">
                <a:solidFill>
                  <a:schemeClr val="bg1">
                    <a:lumMod val="50000"/>
                  </a:schemeClr>
                </a:solidFill>
              </a:rPr>
              <a:t>si.phXsingle.out</a:t>
            </a:r>
            <a:endParaRPr lang="pl-PL" altLang="ja-JP" sz="2000" dirty="0">
              <a:solidFill>
                <a:schemeClr val="bg1">
                  <a:lumMod val="50000"/>
                </a:schemeClr>
              </a:solidFill>
            </a:endParaRPr>
          </a:p>
          <a:p>
            <a:pPr marL="400050" lvl="1" indent="0">
              <a:buNone/>
            </a:pPr>
            <a:r>
              <a:rPr lang="pl-PL" altLang="ja-JP" sz="2000" dirty="0" err="1">
                <a:solidFill>
                  <a:schemeClr val="bg1">
                    <a:lumMod val="50000"/>
                  </a:schemeClr>
                </a:solidFill>
              </a:rPr>
              <a:t>c.phG.out</a:t>
            </a:r>
            <a:r>
              <a:rPr lang="pl-PL" altLang="ja-JP" sz="2000" dirty="0">
                <a:solidFill>
                  <a:schemeClr val="bg1">
                    <a:lumMod val="50000"/>
                  </a:schemeClr>
                </a:solidFill>
              </a:rPr>
              <a:t>  </a:t>
            </a:r>
            <a:r>
              <a:rPr lang="pl-PL" altLang="ja-JP" sz="2000" dirty="0" err="1">
                <a:solidFill>
                  <a:schemeClr val="bg1">
                    <a:lumMod val="50000"/>
                  </a:schemeClr>
                </a:solidFill>
              </a:rPr>
              <a:t>ni.phX.in</a:t>
            </a:r>
            <a:r>
              <a:rPr lang="pl-PL" altLang="ja-JP" sz="2000" dirty="0">
                <a:solidFill>
                  <a:schemeClr val="bg1">
                    <a:lumMod val="50000"/>
                  </a:schemeClr>
                </a:solidFill>
              </a:rPr>
              <a:t>   </a:t>
            </a:r>
            <a:r>
              <a:rPr lang="pl-PL" altLang="ja-JP" sz="2000" dirty="0" err="1">
                <a:solidFill>
                  <a:schemeClr val="bg1">
                    <a:lumMod val="50000"/>
                  </a:schemeClr>
                </a:solidFill>
              </a:rPr>
              <a:t>niX.dyn</a:t>
            </a:r>
            <a:r>
              <a:rPr lang="pl-PL" altLang="ja-JP" sz="2000" dirty="0">
                <a:solidFill>
                  <a:schemeClr val="bg1">
                    <a:lumMod val="50000"/>
                  </a:schemeClr>
                </a:solidFill>
              </a:rPr>
              <a:t>     </a:t>
            </a:r>
            <a:r>
              <a:rPr lang="pl-PL" altLang="ja-JP" sz="2000" dirty="0" err="1">
                <a:solidFill>
                  <a:schemeClr val="bg1">
                    <a:lumMod val="50000"/>
                  </a:schemeClr>
                </a:solidFill>
              </a:rPr>
              <a:t>si.phX.in</a:t>
            </a:r>
            <a:r>
              <a:rPr lang="pl-PL" altLang="ja-JP" sz="2000" dirty="0">
                <a:solidFill>
                  <a:schemeClr val="bg1">
                    <a:lumMod val="50000"/>
                  </a:schemeClr>
                </a:solidFill>
              </a:rPr>
              <a:t>   </a:t>
            </a:r>
            <a:r>
              <a:rPr lang="pl-PL" altLang="ja-JP" sz="2000" dirty="0" err="1">
                <a:solidFill>
                  <a:schemeClr val="bg1">
                    <a:lumMod val="50000"/>
                  </a:schemeClr>
                </a:solidFill>
              </a:rPr>
              <a:t>si.scf.in</a:t>
            </a:r>
            <a:endParaRPr lang="pl-PL" altLang="ja-JP" sz="2000" dirty="0">
              <a:solidFill>
                <a:schemeClr val="bg1">
                  <a:lumMod val="50000"/>
                </a:schemeClr>
              </a:solidFill>
            </a:endParaRPr>
          </a:p>
          <a:p>
            <a:pPr marL="400050" lvl="1" indent="0">
              <a:buNone/>
            </a:pPr>
            <a:r>
              <a:rPr lang="pl-PL" altLang="ja-JP" sz="2000" dirty="0" err="1">
                <a:solidFill>
                  <a:schemeClr val="bg1">
                    <a:lumMod val="50000"/>
                  </a:schemeClr>
                </a:solidFill>
              </a:rPr>
              <a:t>c.scf.in</a:t>
            </a:r>
            <a:r>
              <a:rPr lang="pl-PL" altLang="ja-JP" sz="2000" dirty="0">
                <a:solidFill>
                  <a:schemeClr val="bg1">
                    <a:lumMod val="50000"/>
                  </a:schemeClr>
                </a:solidFill>
              </a:rPr>
              <a:t>   </a:t>
            </a:r>
            <a:r>
              <a:rPr lang="pl-PL" altLang="ja-JP" sz="2000" dirty="0" err="1">
                <a:solidFill>
                  <a:schemeClr val="bg1">
                    <a:lumMod val="50000"/>
                  </a:schemeClr>
                </a:solidFill>
              </a:rPr>
              <a:t>ni.phX.out</a:t>
            </a:r>
            <a:r>
              <a:rPr lang="pl-PL" altLang="ja-JP" sz="2000" dirty="0">
                <a:solidFill>
                  <a:schemeClr val="bg1">
                    <a:lumMod val="50000"/>
                  </a:schemeClr>
                </a:solidFill>
              </a:rPr>
              <a:t>  </a:t>
            </a:r>
            <a:r>
              <a:rPr lang="pl-PL" altLang="ja-JP" sz="2000" dirty="0" err="1">
                <a:solidFill>
                  <a:schemeClr val="bg1">
                    <a:lumMod val="50000"/>
                  </a:schemeClr>
                </a:solidFill>
              </a:rPr>
              <a:t>si.dynG</a:t>
            </a:r>
            <a:r>
              <a:rPr lang="pl-PL" altLang="ja-JP" sz="2000" dirty="0">
                <a:solidFill>
                  <a:schemeClr val="bg1">
                    <a:lumMod val="50000"/>
                  </a:schemeClr>
                </a:solidFill>
              </a:rPr>
              <a:t>     </a:t>
            </a:r>
            <a:r>
              <a:rPr lang="pl-PL" altLang="ja-JP" sz="2000" dirty="0" err="1">
                <a:solidFill>
                  <a:schemeClr val="bg1">
                    <a:lumMod val="50000"/>
                  </a:schemeClr>
                </a:solidFill>
              </a:rPr>
              <a:t>si.phX.out</a:t>
            </a:r>
            <a:r>
              <a:rPr lang="pl-PL" altLang="ja-JP" sz="2000" dirty="0">
                <a:solidFill>
                  <a:schemeClr val="bg1">
                    <a:lumMod val="50000"/>
                  </a:schemeClr>
                </a:solidFill>
              </a:rPr>
              <a:t>  </a:t>
            </a:r>
            <a:r>
              <a:rPr lang="pl-PL" altLang="ja-JP" sz="2000" dirty="0" err="1">
                <a:solidFill>
                  <a:schemeClr val="bg1">
                    <a:lumMod val="50000"/>
                  </a:schemeClr>
                </a:solidFill>
              </a:rPr>
              <a:t>si.scf.out</a:t>
            </a:r>
            <a:endParaRPr lang="pl-PL" altLang="ja-JP" sz="2000" dirty="0">
              <a:solidFill>
                <a:schemeClr val="bg1">
                  <a:lumMod val="50000"/>
                </a:schemeClr>
              </a:solidFill>
            </a:endParaRPr>
          </a:p>
          <a:p>
            <a:r>
              <a:rPr lang="ja-JP" altLang="en-US" sz="2400"/>
              <a:t>この</a:t>
            </a:r>
            <a:r>
              <a:rPr lang="ja-JP" altLang="en-US" sz="2400" dirty="0"/>
              <a:t>中で、今回　</a:t>
            </a:r>
            <a:r>
              <a:rPr lang="en-US" altLang="ja-JP" sz="2400" dirty="0"/>
              <a:t>Si </a:t>
            </a:r>
            <a:r>
              <a:rPr lang="ja-JP" altLang="en-US" sz="2400" dirty="0"/>
              <a:t>を計算する。</a:t>
            </a:r>
            <a:br>
              <a:rPr lang="en-US" altLang="ja-JP" sz="2400" dirty="0"/>
            </a:br>
            <a:r>
              <a:rPr lang="ja-JP" altLang="en-US" sz="2400" u="sng" dirty="0"/>
              <a:t>まず</a:t>
            </a:r>
            <a:r>
              <a:rPr lang="en-US" altLang="ja-JP" sz="2400" u="sng" dirty="0"/>
              <a:t> </a:t>
            </a:r>
            <a:r>
              <a:rPr lang="en-US" altLang="ja-JP" sz="2400" u="sng" dirty="0" err="1"/>
              <a:t>pw.x</a:t>
            </a:r>
            <a:r>
              <a:rPr lang="ja-JP" altLang="en-US" sz="2400" u="sng" dirty="0"/>
              <a:t>（電子状態計算）を</a:t>
            </a:r>
            <a:r>
              <a:rPr lang="ja-JP" altLang="en-US" sz="2400" u="sng"/>
              <a:t>行う。</a:t>
            </a:r>
            <a:br>
              <a:rPr lang="is-IS" altLang="ja-JP" sz="2000" dirty="0">
                <a:solidFill>
                  <a:srgbClr val="7F7F7F"/>
                </a:solidFill>
              </a:rPr>
            </a:br>
            <a:r>
              <a:rPr lang="ja-JP" altLang="en-US" sz="2000">
                <a:solidFill>
                  <a:srgbClr val="7F7F7F"/>
                </a:solidFill>
              </a:rPr>
              <a:t>　</a:t>
            </a:r>
            <a:r>
              <a:rPr lang="en-US" altLang="ja-JP" sz="2000" dirty="0"/>
              <a:t>$ </a:t>
            </a:r>
            <a:r>
              <a:rPr lang="en-US" altLang="ja-JP" sz="2000" dirty="0" err="1"/>
              <a:t>pw.x</a:t>
            </a:r>
            <a:r>
              <a:rPr lang="en-US" altLang="ja-JP" sz="2000" dirty="0"/>
              <a:t> &lt; </a:t>
            </a:r>
            <a:r>
              <a:rPr lang="en-US" altLang="ja-JP" sz="2000" dirty="0" err="1"/>
              <a:t>si.scf.in</a:t>
            </a:r>
            <a:endParaRPr lang="en-US" altLang="ja-JP"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60</a:t>
            </a:fld>
            <a:endParaRPr kumimoji="1" lang="ja-JP" altLang="en-US"/>
          </a:p>
        </p:txBody>
      </p:sp>
    </p:spTree>
    <p:extLst>
      <p:ext uri="{BB962C8B-B14F-4D97-AF65-F5344CB8AC3E}">
        <p14:creationId xmlns:p14="http://schemas.microsoft.com/office/powerpoint/2010/main" val="1192178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a:t>
            </a:r>
            <a:r>
              <a:rPr lang="en-US" altLang="en-US" dirty="0"/>
              <a:t>２</a:t>
            </a:r>
            <a:r>
              <a:rPr lang="ja-JP" altLang="en-US" dirty="0"/>
              <a:t>）</a:t>
            </a:r>
            <a:endParaRPr kumimoji="1" lang="ja-JP" altLang="en-US" dirty="0"/>
          </a:p>
        </p:txBody>
      </p:sp>
      <p:sp>
        <p:nvSpPr>
          <p:cNvPr id="3" name="コンテンツ プレースホルダー 2"/>
          <p:cNvSpPr>
            <a:spLocks noGrp="1"/>
          </p:cNvSpPr>
          <p:nvPr>
            <p:ph idx="1"/>
          </p:nvPr>
        </p:nvSpPr>
        <p:spPr>
          <a:xfrm>
            <a:off x="457200" y="761963"/>
            <a:ext cx="8229600" cy="5959512"/>
          </a:xfrm>
        </p:spPr>
        <p:txBody>
          <a:bodyPr>
            <a:normAutofit/>
          </a:bodyPr>
          <a:lstStyle/>
          <a:p>
            <a:pPr marL="400050" lvl="1" indent="0">
              <a:buNone/>
            </a:pPr>
            <a:r>
              <a:rPr lang="ja-JP" altLang="en-US" sz="2400" u="sng" dirty="0"/>
              <a:t>次に</a:t>
            </a:r>
            <a:r>
              <a:rPr lang="en-US" altLang="ja-JP" sz="2400" u="sng" dirty="0"/>
              <a:t> </a:t>
            </a:r>
            <a:r>
              <a:rPr lang="en-US" altLang="ja-JP" sz="2400" u="sng" dirty="0" err="1"/>
              <a:t>ph.x</a:t>
            </a:r>
            <a:r>
              <a:rPr lang="ja-JP" altLang="en-US" sz="2400" u="sng" dirty="0"/>
              <a:t>（フォノン計算）を</a:t>
            </a:r>
            <a:r>
              <a:rPr lang="ja-JP" altLang="en-US" sz="2400" u="sng"/>
              <a:t>行う。</a:t>
            </a:r>
            <a:br>
              <a:rPr lang="en-US" altLang="en-US" sz="2000" dirty="0">
                <a:solidFill>
                  <a:srgbClr val="7F7F7F"/>
                </a:solidFill>
              </a:rPr>
            </a:br>
            <a:r>
              <a:rPr lang="ja-JP" altLang="en-US" sz="2000">
                <a:solidFill>
                  <a:srgbClr val="7F7F7F"/>
                </a:solidFill>
              </a:rPr>
              <a:t>　</a:t>
            </a:r>
            <a:r>
              <a:rPr lang="en-US" altLang="ja-JP" sz="2000" dirty="0"/>
              <a:t>$ </a:t>
            </a:r>
            <a:r>
              <a:rPr lang="en-US" altLang="en-US" sz="2000" dirty="0" err="1"/>
              <a:t>ph.x</a:t>
            </a:r>
            <a:r>
              <a:rPr lang="en-US" altLang="en-US" sz="2000" dirty="0"/>
              <a:t> &lt; </a:t>
            </a:r>
            <a:r>
              <a:rPr lang="en-US" altLang="en-US" sz="2000" dirty="0" err="1"/>
              <a:t>si.phG.in</a:t>
            </a:r>
            <a:r>
              <a:rPr lang="en-US" altLang="en-US" sz="2000" dirty="0"/>
              <a:t> </a:t>
            </a:r>
            <a:br>
              <a:rPr lang="en-US" altLang="en-US" sz="2000" dirty="0"/>
            </a:br>
            <a:r>
              <a:rPr lang="ja-JP" altLang="en-US" sz="2000">
                <a:solidFill>
                  <a:srgbClr val="000000"/>
                </a:solidFill>
              </a:rPr>
              <a:t>リファレンスデータ（</a:t>
            </a:r>
            <a:r>
              <a:rPr lang="en-US" altLang="ja-JP" sz="2000" dirty="0">
                <a:solidFill>
                  <a:srgbClr val="000000"/>
                </a:solidFill>
              </a:rPr>
              <a:t>reference</a:t>
            </a:r>
            <a:r>
              <a:rPr lang="ja-JP" altLang="en-US" sz="2000" dirty="0">
                <a:solidFill>
                  <a:srgbClr val="000000"/>
                </a:solidFill>
              </a:rPr>
              <a:t>）との比較</a:t>
            </a:r>
            <a:endParaRPr lang="en-US" altLang="en-US" sz="2000" dirty="0">
              <a:solidFill>
                <a:srgbClr val="000000"/>
              </a:solidFill>
            </a:endParaRPr>
          </a:p>
          <a:p>
            <a:pPr marL="400050" lvl="1" indent="0">
              <a:buNone/>
            </a:pPr>
            <a:br>
              <a:rPr lang="en-US" altLang="en-US" sz="2000" dirty="0"/>
            </a:br>
            <a:r>
              <a:rPr lang="en-US" altLang="en-US" sz="2000" dirty="0" err="1"/>
              <a:t>さらに、</a:t>
            </a:r>
            <a:r>
              <a:rPr lang="en-US" altLang="ja-JP" sz="2000" dirty="0" err="1"/>
              <a:t>Γ</a:t>
            </a:r>
            <a:r>
              <a:rPr lang="ja-JP" altLang="en-US" sz="2000"/>
              <a:t>点以外の</a:t>
            </a:r>
            <a:r>
              <a:rPr lang="en-US" altLang="ja-JP" sz="2000" dirty="0"/>
              <a:t>q</a:t>
            </a:r>
            <a:r>
              <a:rPr lang="ja-JP" altLang="en-US" sz="2000"/>
              <a:t>点の計算をする</a:t>
            </a:r>
            <a:r>
              <a:rPr lang="en-US" altLang="en-US" sz="2000" dirty="0"/>
              <a:t>。</a:t>
            </a:r>
            <a:br>
              <a:rPr lang="en-US" altLang="en-US" sz="2000" dirty="0"/>
            </a:br>
            <a:r>
              <a:rPr lang="en-US" altLang="en-US" sz="2000" dirty="0" err="1"/>
              <a:t>si.phG.in</a:t>
            </a:r>
            <a:r>
              <a:rPr lang="en-US" altLang="en-US" sz="2000" dirty="0"/>
              <a:t> </a:t>
            </a:r>
            <a:r>
              <a:rPr lang="ja-JP" altLang="en-US" sz="2000"/>
              <a:t>をコピーして、</a:t>
            </a:r>
            <a:r>
              <a:rPr lang="en-US" altLang="ja-JP" sz="2000" dirty="0"/>
              <a:t> </a:t>
            </a:r>
            <a:r>
              <a:rPr lang="en-US" altLang="ja-JP" sz="2000" dirty="0" err="1"/>
              <a:t>si.ph.in</a:t>
            </a:r>
            <a:r>
              <a:rPr lang="en-US" altLang="ja-JP" sz="2000" dirty="0"/>
              <a:t> </a:t>
            </a:r>
            <a:r>
              <a:rPr lang="ja-JP" altLang="en-US" sz="2000"/>
              <a:t>を作成する。</a:t>
            </a:r>
            <a:br>
              <a:rPr lang="en-US" altLang="ja-JP" sz="2000" dirty="0"/>
            </a:br>
            <a:r>
              <a:rPr lang="ja-JP" altLang="en-US" sz="2000"/>
              <a:t>　</a:t>
            </a:r>
            <a:r>
              <a:rPr lang="en-US" altLang="ja-JP" sz="2000" dirty="0"/>
              <a:t>$ </a:t>
            </a:r>
            <a:r>
              <a:rPr lang="en-US" altLang="ja-JP" sz="2000" dirty="0" err="1"/>
              <a:t>cp</a:t>
            </a:r>
            <a:r>
              <a:rPr lang="en-US" altLang="ja-JP" sz="2000" dirty="0"/>
              <a:t> </a:t>
            </a:r>
            <a:r>
              <a:rPr lang="en-US" altLang="ja-JP" sz="2000" dirty="0" err="1"/>
              <a:t>si.phG.in</a:t>
            </a:r>
            <a:r>
              <a:rPr lang="en-US" altLang="ja-JP" sz="2000" dirty="0"/>
              <a:t> </a:t>
            </a:r>
            <a:r>
              <a:rPr lang="en-US" altLang="ja-JP" sz="2000" dirty="0" err="1"/>
              <a:t>si.ph.in</a:t>
            </a:r>
            <a:br>
              <a:rPr lang="en-US" altLang="ja-JP" sz="2000" dirty="0"/>
            </a:br>
            <a:r>
              <a:rPr lang="en-US" altLang="ja-JP" sz="2000" dirty="0" err="1"/>
              <a:t>si.ph.in</a:t>
            </a:r>
            <a:r>
              <a:rPr lang="en-US" altLang="ja-JP" sz="2000" dirty="0"/>
              <a:t> </a:t>
            </a:r>
            <a:r>
              <a:rPr lang="ja-JP" altLang="en-US" sz="2000"/>
              <a:t>を編集する。</a:t>
            </a:r>
            <a:br>
              <a:rPr lang="en-US" altLang="ja-JP" sz="2000" dirty="0"/>
            </a:br>
            <a:r>
              <a:rPr lang="ja-JP" altLang="en-US" sz="2000"/>
              <a:t>　</a:t>
            </a:r>
            <a:r>
              <a:rPr lang="en-US" altLang="ja-JP" sz="2000" dirty="0"/>
              <a:t>$ emacs </a:t>
            </a:r>
            <a:r>
              <a:rPr lang="en-US" altLang="ja-JP" sz="2000" dirty="0" err="1"/>
              <a:t>si.ph.in</a:t>
            </a:r>
            <a:br>
              <a:rPr lang="en-US" altLang="ja-JP" sz="2000" dirty="0"/>
            </a:br>
            <a:br>
              <a:rPr lang="en-US" altLang="ja-JP" sz="2000" dirty="0"/>
            </a:br>
            <a:endParaRPr lang="en-US" altLang="en-US" sz="2000" dirty="0">
              <a:solidFill>
                <a:srgbClr val="000000"/>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61</a:t>
            </a:fld>
            <a:endParaRPr kumimoji="1" lang="ja-JP" altLang="en-US"/>
          </a:p>
        </p:txBody>
      </p:sp>
    </p:spTree>
    <p:extLst>
      <p:ext uri="{BB962C8B-B14F-4D97-AF65-F5344CB8AC3E}">
        <p14:creationId xmlns:p14="http://schemas.microsoft.com/office/powerpoint/2010/main" val="2275375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a:t>
            </a:r>
            <a:r>
              <a:rPr lang="en-US" altLang="en-US" dirty="0"/>
              <a:t>３</a:t>
            </a:r>
            <a:r>
              <a:rPr lang="ja-JP" altLang="en-US" dirty="0"/>
              <a:t>）</a:t>
            </a:r>
            <a:endParaRPr kumimoji="1" lang="ja-JP" altLang="en-US" dirty="0"/>
          </a:p>
        </p:txBody>
      </p:sp>
      <p:sp>
        <p:nvSpPr>
          <p:cNvPr id="3" name="コンテンツ プレースホルダー 2"/>
          <p:cNvSpPr>
            <a:spLocks noGrp="1"/>
          </p:cNvSpPr>
          <p:nvPr>
            <p:ph idx="1"/>
          </p:nvPr>
        </p:nvSpPr>
        <p:spPr>
          <a:xfrm>
            <a:off x="457200" y="761962"/>
            <a:ext cx="8229600" cy="6338925"/>
          </a:xfrm>
        </p:spPr>
        <p:txBody>
          <a:bodyPr>
            <a:normAutofit/>
          </a:bodyPr>
          <a:lstStyle/>
          <a:p>
            <a:pPr marL="400050" lvl="1" indent="0">
              <a:buNone/>
            </a:pPr>
            <a:r>
              <a:rPr lang="en-US" altLang="ja-JP" sz="2000" dirty="0">
                <a:solidFill>
                  <a:schemeClr val="bg1">
                    <a:lumMod val="50000"/>
                  </a:schemeClr>
                </a:solidFill>
              </a:rPr>
              <a:t>phonons of </a:t>
            </a:r>
            <a:r>
              <a:rPr lang="en-US" altLang="ja-JP" sz="2000" dirty="0" err="1">
                <a:solidFill>
                  <a:schemeClr val="bg1">
                    <a:lumMod val="50000"/>
                  </a:schemeClr>
                </a:solidFill>
              </a:rPr>
              <a:t>si</a:t>
            </a:r>
            <a:endParaRPr lang="en-US" altLang="ja-JP" sz="2000" dirty="0">
              <a:solidFill>
                <a:schemeClr val="bg1">
                  <a:lumMod val="50000"/>
                </a:schemeClr>
              </a:solidFill>
            </a:endParaRPr>
          </a:p>
          <a:p>
            <a:pPr marL="400050" lvl="1" indent="0">
              <a:buNone/>
            </a:pPr>
            <a:r>
              <a:rPr lang="en-US" altLang="ja-JP" sz="2000" dirty="0">
                <a:solidFill>
                  <a:schemeClr val="bg1">
                    <a:lumMod val="50000"/>
                  </a:schemeClr>
                </a:solidFill>
              </a:rPr>
              <a:t> &amp;</a:t>
            </a:r>
            <a:r>
              <a:rPr lang="en-US" altLang="ja-JP" sz="2000" dirty="0" err="1">
                <a:solidFill>
                  <a:schemeClr val="bg1">
                    <a:lumMod val="50000"/>
                  </a:schemeClr>
                </a:solidFill>
              </a:rPr>
              <a:t>inputph</a:t>
            </a:r>
            <a:endParaRPr lang="en-US" altLang="ja-JP" sz="2000" dirty="0">
              <a:solidFill>
                <a:schemeClr val="bg1">
                  <a:lumMod val="50000"/>
                </a:schemeClr>
              </a:solidFill>
            </a:endParaRPr>
          </a:p>
          <a:p>
            <a:pPr marL="400050" lvl="1" indent="0">
              <a:buNone/>
            </a:pPr>
            <a:r>
              <a:rPr lang="en-US" altLang="ja-JP" sz="2000" dirty="0">
                <a:solidFill>
                  <a:schemeClr val="bg1">
                    <a:lumMod val="50000"/>
                  </a:schemeClr>
                </a:solidFill>
              </a:rPr>
              <a:t>  tr2_ph=1.0d-14,</a:t>
            </a:r>
          </a:p>
          <a:p>
            <a:pPr marL="400050" lvl="1" indent="0">
              <a:buNone/>
            </a:pPr>
            <a:r>
              <a:rPr lang="en-US" altLang="ja-JP" sz="2000" dirty="0">
                <a:solidFill>
                  <a:schemeClr val="bg1">
                    <a:lumMod val="50000"/>
                  </a:schemeClr>
                </a:solidFill>
              </a:rPr>
              <a:t>  prefix=‘silicon',</a:t>
            </a:r>
          </a:p>
          <a:p>
            <a:pPr marL="400050" lvl="1" indent="0">
              <a:buNone/>
            </a:pPr>
            <a:r>
              <a:rPr lang="en-US" altLang="ja-JP" sz="2000" dirty="0">
                <a:solidFill>
                  <a:schemeClr val="bg1">
                    <a:lumMod val="50000"/>
                  </a:schemeClr>
                </a:solidFill>
              </a:rPr>
              <a:t>  amass(1)=28.08,</a:t>
            </a:r>
          </a:p>
          <a:p>
            <a:pPr marL="400050" lvl="1" indent="0">
              <a:buNone/>
            </a:pPr>
            <a:r>
              <a:rPr lang="en-US" altLang="ja-JP" sz="2000" dirty="0">
                <a:solidFill>
                  <a:schemeClr val="bg1">
                    <a:lumMod val="50000"/>
                  </a:schemeClr>
                </a:solidFill>
              </a:rPr>
              <a:t>  </a:t>
            </a:r>
            <a:r>
              <a:rPr lang="en-US" altLang="ja-JP" sz="2000" dirty="0" err="1">
                <a:solidFill>
                  <a:schemeClr val="bg1">
                    <a:lumMod val="50000"/>
                  </a:schemeClr>
                </a:solidFill>
              </a:rPr>
              <a:t>outdir</a:t>
            </a:r>
            <a:r>
              <a:rPr lang="en-US" altLang="ja-JP" sz="2000" dirty="0">
                <a:solidFill>
                  <a:schemeClr val="bg1">
                    <a:lumMod val="50000"/>
                  </a:schemeClr>
                </a:solidFill>
              </a:rPr>
              <a:t>='/home/user/</a:t>
            </a:r>
            <a:r>
              <a:rPr lang="en-US" altLang="ja-JP" sz="2000" dirty="0" err="1">
                <a:solidFill>
                  <a:schemeClr val="bg1">
                    <a:lumMod val="50000"/>
                  </a:schemeClr>
                </a:solidFill>
              </a:rPr>
              <a:t>qe</a:t>
            </a:r>
            <a:r>
              <a:rPr lang="en-US" altLang="ja-JP" sz="2000" dirty="0">
                <a:solidFill>
                  <a:schemeClr val="bg1">
                    <a:lumMod val="50000"/>
                  </a:schemeClr>
                </a:solidFill>
              </a:rPr>
              <a:t>/examples/</a:t>
            </a:r>
            <a:r>
              <a:rPr lang="en-US" altLang="ja-JP" sz="2000" dirty="0" err="1">
                <a:solidFill>
                  <a:schemeClr val="bg1">
                    <a:lumMod val="50000"/>
                  </a:schemeClr>
                </a:solidFill>
              </a:rPr>
              <a:t>tempdir</a:t>
            </a:r>
            <a:r>
              <a:rPr lang="en-US" altLang="ja-JP" sz="2000" dirty="0">
                <a:solidFill>
                  <a:schemeClr val="bg1">
                    <a:lumMod val="50000"/>
                  </a:schemeClr>
                </a:solidFill>
              </a:rPr>
              <a:t>',</a:t>
            </a:r>
          </a:p>
          <a:p>
            <a:pPr marL="400050" lvl="1" indent="0">
              <a:buNone/>
            </a:pPr>
            <a:r>
              <a:rPr lang="en-US" altLang="ja-JP" sz="2000" dirty="0">
                <a:solidFill>
                  <a:schemeClr val="bg1">
                    <a:lumMod val="50000"/>
                  </a:schemeClr>
                </a:solidFill>
              </a:rPr>
              <a:t>  </a:t>
            </a:r>
            <a:r>
              <a:rPr lang="en-US" altLang="ja-JP" sz="2000" dirty="0" err="1">
                <a:solidFill>
                  <a:schemeClr val="bg1">
                    <a:lumMod val="50000"/>
                  </a:schemeClr>
                </a:solidFill>
              </a:rPr>
              <a:t>fildyn</a:t>
            </a:r>
            <a:r>
              <a:rPr lang="en-US" altLang="ja-JP" sz="2000" dirty="0">
                <a:solidFill>
                  <a:schemeClr val="bg1">
                    <a:lumMod val="50000"/>
                  </a:schemeClr>
                </a:solidFill>
              </a:rPr>
              <a:t>='</a:t>
            </a:r>
            <a:r>
              <a:rPr lang="en-US" altLang="ja-JP" sz="2000" dirty="0" err="1">
                <a:solidFill>
                  <a:srgbClr val="FF0000"/>
                </a:solidFill>
              </a:rPr>
              <a:t>si.dyn</a:t>
            </a:r>
            <a:r>
              <a:rPr lang="en-US" altLang="ja-JP" sz="2000" dirty="0">
                <a:solidFill>
                  <a:schemeClr val="bg1">
                    <a:lumMod val="50000"/>
                  </a:schemeClr>
                </a:solidFill>
              </a:rPr>
              <a:t>',</a:t>
            </a:r>
          </a:p>
          <a:p>
            <a:pPr marL="400050" lvl="1" indent="0">
              <a:buNone/>
            </a:pPr>
            <a:r>
              <a:rPr lang="en-US" altLang="ja-JP" sz="2000" dirty="0">
                <a:solidFill>
                  <a:srgbClr val="FF0000"/>
                </a:solidFill>
              </a:rPr>
              <a:t>  </a:t>
            </a:r>
            <a:r>
              <a:rPr lang="en-US" altLang="ja-JP" sz="2000" dirty="0" err="1">
                <a:solidFill>
                  <a:srgbClr val="FF0000"/>
                </a:solidFill>
              </a:rPr>
              <a:t>ldisp</a:t>
            </a:r>
            <a:r>
              <a:rPr lang="en-US" altLang="ja-JP" sz="2000" dirty="0">
                <a:solidFill>
                  <a:srgbClr val="FF0000"/>
                </a:solidFill>
              </a:rPr>
              <a:t>=.true.</a:t>
            </a:r>
          </a:p>
          <a:p>
            <a:pPr marL="400050" lvl="1" indent="0">
              <a:buNone/>
            </a:pPr>
            <a:r>
              <a:rPr lang="en-US" altLang="ja-JP" sz="2000" dirty="0">
                <a:solidFill>
                  <a:srgbClr val="FF0000"/>
                </a:solidFill>
              </a:rPr>
              <a:t>  nq1 = 4</a:t>
            </a:r>
          </a:p>
          <a:p>
            <a:pPr marL="400050" lvl="1" indent="0">
              <a:buNone/>
            </a:pPr>
            <a:r>
              <a:rPr lang="en-US" altLang="ja-JP" sz="2000" dirty="0">
                <a:solidFill>
                  <a:srgbClr val="FF0000"/>
                </a:solidFill>
              </a:rPr>
              <a:t>  nq2 = 4</a:t>
            </a:r>
          </a:p>
          <a:p>
            <a:pPr marL="400050" lvl="1" indent="0">
              <a:buNone/>
            </a:pPr>
            <a:r>
              <a:rPr lang="en-US" altLang="ja-JP" sz="2000" dirty="0">
                <a:solidFill>
                  <a:srgbClr val="FF0000"/>
                </a:solidFill>
              </a:rPr>
              <a:t>  nq3 = 4</a:t>
            </a:r>
          </a:p>
          <a:p>
            <a:pPr marL="400050" lvl="1" indent="0">
              <a:buNone/>
            </a:pPr>
            <a:r>
              <a:rPr lang="en-US" altLang="ja-JP" sz="2000" dirty="0">
                <a:solidFill>
                  <a:schemeClr val="bg1">
                    <a:lumMod val="50000"/>
                  </a:schemeClr>
                </a:solidFill>
              </a:rPr>
              <a:t> /</a:t>
            </a:r>
            <a:br>
              <a:rPr lang="en-US" altLang="ja-JP" sz="2000" dirty="0">
                <a:solidFill>
                  <a:schemeClr val="bg1">
                    <a:lumMod val="50000"/>
                  </a:schemeClr>
                </a:solidFill>
              </a:rPr>
            </a:br>
            <a:br>
              <a:rPr lang="en-US" altLang="ja-JP" sz="2000" dirty="0">
                <a:solidFill>
                  <a:schemeClr val="bg1">
                    <a:lumMod val="50000"/>
                  </a:schemeClr>
                </a:solidFill>
              </a:rPr>
            </a:br>
            <a:r>
              <a:rPr lang="en-US" altLang="ja-JP" sz="2400" u="sng" dirty="0" err="1"/>
              <a:t>si.ph.in</a:t>
            </a:r>
            <a:r>
              <a:rPr lang="en-US" altLang="ja-JP" sz="2400" u="sng" dirty="0"/>
              <a:t> </a:t>
            </a:r>
            <a:r>
              <a:rPr lang="ja-JP" altLang="en-US" sz="2400" u="sng" dirty="0"/>
              <a:t>を実行する。</a:t>
            </a:r>
            <a:br>
              <a:rPr lang="en-US" altLang="ja-JP" sz="2000" dirty="0">
                <a:solidFill>
                  <a:schemeClr val="bg1">
                    <a:lumMod val="50000"/>
                  </a:schemeClr>
                </a:solidFill>
              </a:rPr>
            </a:br>
            <a:r>
              <a:rPr lang="ja-JP" altLang="en-US" sz="2000">
                <a:solidFill>
                  <a:schemeClr val="bg1">
                    <a:lumMod val="50000"/>
                  </a:schemeClr>
                </a:solidFill>
              </a:rPr>
              <a:t>　</a:t>
            </a:r>
            <a:r>
              <a:rPr lang="en-US" altLang="ja-JP" sz="2000" dirty="0"/>
              <a:t>$ </a:t>
            </a:r>
            <a:r>
              <a:rPr lang="en-US" altLang="en-US" sz="2000" dirty="0" err="1"/>
              <a:t>ph.x</a:t>
            </a:r>
            <a:r>
              <a:rPr lang="en-US" altLang="en-US" sz="2000" dirty="0"/>
              <a:t> &lt; </a:t>
            </a:r>
            <a:r>
              <a:rPr lang="en-US" altLang="en-US" sz="2000" dirty="0" err="1"/>
              <a:t>si.ph.in</a:t>
            </a:r>
            <a:r>
              <a:rPr lang="en-US" altLang="en-US" sz="2000" dirty="0"/>
              <a:t> </a:t>
            </a:r>
            <a:br>
              <a:rPr lang="en-US" altLang="en-US" sz="2000" dirty="0"/>
            </a:br>
            <a:r>
              <a:rPr lang="en-US" altLang="en-US" sz="2000" dirty="0"/>
              <a:t>（</a:t>
            </a:r>
            <a:r>
              <a:rPr lang="ja-JP" altLang="en-US" sz="2000"/>
              <a:t>ある程度実行時間がかかる。</a:t>
            </a:r>
            <a:r>
              <a:rPr lang="en-US" altLang="en-US" sz="2000" dirty="0"/>
              <a:t>）</a:t>
            </a:r>
            <a:br>
              <a:rPr lang="en-US" altLang="en-US" sz="2000" dirty="0"/>
            </a:br>
            <a:endParaRPr lang="en-US" altLang="en-US" sz="2000" dirty="0">
              <a:solidFill>
                <a:srgbClr val="000000"/>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62</a:t>
            </a:fld>
            <a:endParaRPr kumimoji="1" lang="ja-JP" altLang="en-US"/>
          </a:p>
        </p:txBody>
      </p:sp>
      <p:sp>
        <p:nvSpPr>
          <p:cNvPr id="9" name="テキスト ボックス 8"/>
          <p:cNvSpPr txBox="1"/>
          <p:nvPr/>
        </p:nvSpPr>
        <p:spPr>
          <a:xfrm>
            <a:off x="2915905" y="2960119"/>
            <a:ext cx="3772761" cy="400110"/>
          </a:xfrm>
          <a:prstGeom prst="rect">
            <a:avLst/>
          </a:prstGeom>
          <a:noFill/>
        </p:spPr>
        <p:txBody>
          <a:bodyPr wrap="square" rtlCol="0">
            <a:spAutoFit/>
          </a:bodyPr>
          <a:lstStyle/>
          <a:p>
            <a:r>
              <a:rPr kumimoji="1" lang="ja-JP" altLang="en-US" sz="2000" dirty="0">
                <a:solidFill>
                  <a:srgbClr val="FF0000"/>
                </a:solidFill>
              </a:rPr>
              <a:t>出力ファイル名を</a:t>
            </a:r>
            <a:r>
              <a:rPr kumimoji="1" lang="en-US" altLang="ja-JP" sz="2000" dirty="0">
                <a:solidFill>
                  <a:srgbClr val="FF0000"/>
                </a:solidFill>
              </a:rPr>
              <a:t> </a:t>
            </a:r>
            <a:r>
              <a:rPr kumimoji="1" lang="en-US" altLang="ja-JP" sz="2000" dirty="0" err="1">
                <a:solidFill>
                  <a:srgbClr val="FF0000"/>
                </a:solidFill>
              </a:rPr>
              <a:t>si.dyn</a:t>
            </a:r>
            <a:r>
              <a:rPr kumimoji="1" lang="en-US" altLang="ja-JP" sz="2000" dirty="0">
                <a:solidFill>
                  <a:srgbClr val="FF0000"/>
                </a:solidFill>
              </a:rPr>
              <a:t> </a:t>
            </a:r>
            <a:r>
              <a:rPr kumimoji="1" lang="ja-JP" altLang="en-US" sz="2000" dirty="0">
                <a:solidFill>
                  <a:srgbClr val="FF0000"/>
                </a:solidFill>
              </a:rPr>
              <a:t>にする。</a:t>
            </a:r>
          </a:p>
        </p:txBody>
      </p:sp>
      <p:sp>
        <p:nvSpPr>
          <p:cNvPr id="7" name="テキスト ボックス 6"/>
          <p:cNvSpPr txBox="1"/>
          <p:nvPr/>
        </p:nvSpPr>
        <p:spPr>
          <a:xfrm>
            <a:off x="2915905" y="3889802"/>
            <a:ext cx="3315562" cy="707886"/>
          </a:xfrm>
          <a:prstGeom prst="rect">
            <a:avLst/>
          </a:prstGeom>
          <a:noFill/>
        </p:spPr>
        <p:txBody>
          <a:bodyPr wrap="square" rtlCol="0">
            <a:spAutoFit/>
          </a:bodyPr>
          <a:lstStyle/>
          <a:p>
            <a:r>
              <a:rPr lang="ja-JP" altLang="en-US" sz="2000" dirty="0">
                <a:solidFill>
                  <a:srgbClr val="FF0000"/>
                </a:solidFill>
              </a:rPr>
              <a:t>フォノンの</a:t>
            </a:r>
            <a:r>
              <a:rPr lang="en-US" altLang="ja-JP" sz="2000" dirty="0">
                <a:solidFill>
                  <a:srgbClr val="FF0000"/>
                </a:solidFill>
              </a:rPr>
              <a:t>q</a:t>
            </a:r>
            <a:r>
              <a:rPr lang="ja-JP" altLang="en-US" sz="2000" dirty="0">
                <a:solidFill>
                  <a:srgbClr val="FF0000"/>
                </a:solidFill>
              </a:rPr>
              <a:t>点として、 </a:t>
            </a:r>
            <a:r>
              <a:rPr lang="en-US" altLang="ja-JP" sz="2000" dirty="0">
                <a:solidFill>
                  <a:srgbClr val="FF0000"/>
                </a:solidFill>
              </a:rPr>
              <a:t>4x4x4 </a:t>
            </a:r>
            <a:r>
              <a:rPr lang="ja-JP" altLang="en-US" sz="2000" dirty="0">
                <a:solidFill>
                  <a:srgbClr val="FF0000"/>
                </a:solidFill>
              </a:rPr>
              <a:t>のメッシュ点をとる</a:t>
            </a:r>
            <a:endParaRPr kumimoji="1" lang="ja-JP" altLang="en-US" sz="2000" dirty="0">
              <a:solidFill>
                <a:srgbClr val="FF0000"/>
              </a:solidFill>
            </a:endParaRPr>
          </a:p>
        </p:txBody>
      </p:sp>
      <p:sp>
        <p:nvSpPr>
          <p:cNvPr id="4" name="テキスト ボックス 3"/>
          <p:cNvSpPr txBox="1"/>
          <p:nvPr/>
        </p:nvSpPr>
        <p:spPr>
          <a:xfrm>
            <a:off x="2915905" y="3469670"/>
            <a:ext cx="5740400" cy="369332"/>
          </a:xfrm>
          <a:prstGeom prst="rect">
            <a:avLst/>
          </a:prstGeom>
          <a:noFill/>
        </p:spPr>
        <p:txBody>
          <a:bodyPr wrap="square" rtlCol="0">
            <a:spAutoFit/>
          </a:bodyPr>
          <a:lstStyle/>
          <a:p>
            <a:r>
              <a:rPr kumimoji="1" lang="ja-JP" altLang="en-US" b="1" dirty="0">
                <a:solidFill>
                  <a:srgbClr val="F79646"/>
                </a:solidFill>
              </a:rPr>
              <a:t>ある</a:t>
            </a:r>
            <a:r>
              <a:rPr kumimoji="1" lang="en-US" altLang="ja-JP" b="1" dirty="0">
                <a:solidFill>
                  <a:srgbClr val="F79646"/>
                </a:solidFill>
              </a:rPr>
              <a:t>q</a:t>
            </a:r>
            <a:r>
              <a:rPr kumimoji="1" lang="ja-JP" altLang="en-US" b="1" dirty="0">
                <a:solidFill>
                  <a:srgbClr val="F79646"/>
                </a:solidFill>
              </a:rPr>
              <a:t>点だけを計算する場合は、</a:t>
            </a:r>
            <a:r>
              <a:rPr lang="en-US" altLang="ja-JP" b="1" dirty="0" err="1">
                <a:solidFill>
                  <a:srgbClr val="F79646"/>
                </a:solidFill>
              </a:rPr>
              <a:t>ldisp</a:t>
            </a:r>
            <a:r>
              <a:rPr lang="en-US" altLang="ja-JP" b="1" dirty="0">
                <a:solidFill>
                  <a:srgbClr val="F79646"/>
                </a:solidFill>
              </a:rPr>
              <a:t>=.false. </a:t>
            </a:r>
            <a:r>
              <a:rPr lang="ja-JP" altLang="en-US" b="1" dirty="0">
                <a:solidFill>
                  <a:srgbClr val="F79646"/>
                </a:solidFill>
              </a:rPr>
              <a:t>にする。</a:t>
            </a:r>
            <a:endParaRPr kumimoji="1" lang="ja-JP" altLang="en-US" b="1" dirty="0">
              <a:solidFill>
                <a:srgbClr val="F79646"/>
              </a:solidFill>
            </a:endParaRPr>
          </a:p>
        </p:txBody>
      </p:sp>
    </p:spTree>
    <p:extLst>
      <p:ext uri="{BB962C8B-B14F-4D97-AF65-F5344CB8AC3E}">
        <p14:creationId xmlns:p14="http://schemas.microsoft.com/office/powerpoint/2010/main" val="2774424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の実行（４）</a:t>
            </a:r>
            <a:endParaRPr kumimoji="1" lang="ja-JP" altLang="en-US" dirty="0"/>
          </a:p>
        </p:txBody>
      </p:sp>
      <p:sp>
        <p:nvSpPr>
          <p:cNvPr id="3" name="コンテンツ プレースホルダー 2"/>
          <p:cNvSpPr>
            <a:spLocks noGrp="1"/>
          </p:cNvSpPr>
          <p:nvPr>
            <p:ph idx="1"/>
          </p:nvPr>
        </p:nvSpPr>
        <p:spPr>
          <a:xfrm>
            <a:off x="457200" y="761963"/>
            <a:ext cx="8229600" cy="6096037"/>
          </a:xfrm>
        </p:spPr>
        <p:txBody>
          <a:bodyPr>
            <a:normAutofit/>
          </a:bodyPr>
          <a:lstStyle/>
          <a:p>
            <a:pPr marL="400050" lvl="1" indent="0">
              <a:buNone/>
            </a:pPr>
            <a:r>
              <a:rPr lang="en-US" altLang="ja-JP" sz="2000" u="sng" dirty="0" err="1">
                <a:solidFill>
                  <a:srgbClr val="000000"/>
                </a:solidFill>
              </a:rPr>
              <a:t>ph.x</a:t>
            </a:r>
            <a:r>
              <a:rPr lang="en-US" altLang="ja-JP" sz="2000" u="sng" dirty="0">
                <a:solidFill>
                  <a:srgbClr val="000000"/>
                </a:solidFill>
              </a:rPr>
              <a:t> </a:t>
            </a:r>
            <a:r>
              <a:rPr lang="ja-JP" altLang="en-US" sz="2000" u="sng" dirty="0">
                <a:solidFill>
                  <a:srgbClr val="000000"/>
                </a:solidFill>
              </a:rPr>
              <a:t>で計算した </a:t>
            </a:r>
            <a:r>
              <a:rPr lang="en-US" altLang="ja-JP" sz="2000" u="sng" dirty="0">
                <a:solidFill>
                  <a:srgbClr val="000000"/>
                </a:solidFill>
              </a:rPr>
              <a:t>dynamical matrix </a:t>
            </a:r>
            <a:r>
              <a:rPr lang="ja-JP" altLang="en-US" sz="2000" u="sng" dirty="0">
                <a:solidFill>
                  <a:srgbClr val="000000"/>
                </a:solidFill>
              </a:rPr>
              <a:t>を実空間にフーリエ変換するために</a:t>
            </a:r>
            <a:br>
              <a:rPr lang="en-US" altLang="ja-JP" sz="2000" u="sng" dirty="0">
                <a:solidFill>
                  <a:srgbClr val="000000"/>
                </a:solidFill>
              </a:rPr>
            </a:br>
            <a:r>
              <a:rPr lang="en-US" altLang="ja-JP" sz="2000" u="sng" dirty="0">
                <a:solidFill>
                  <a:srgbClr val="000000"/>
                </a:solidFill>
              </a:rPr>
              <a:t>q2r.x </a:t>
            </a:r>
            <a:r>
              <a:rPr lang="ja-JP" altLang="en-US" sz="2000" u="sng" dirty="0">
                <a:solidFill>
                  <a:srgbClr val="000000"/>
                </a:solidFill>
              </a:rPr>
              <a:t>を実行する</a:t>
            </a:r>
            <a:endParaRPr lang="en-US" altLang="ja-JP" sz="2000" u="sng" dirty="0">
              <a:solidFill>
                <a:srgbClr val="000000"/>
              </a:solidFill>
            </a:endParaRPr>
          </a:p>
          <a:p>
            <a:pPr marL="400050" lvl="1" indent="0">
              <a:buNone/>
            </a:pPr>
            <a:endParaRPr lang="en-US" altLang="ja-JP" sz="2000" dirty="0">
              <a:solidFill>
                <a:srgbClr val="000000"/>
              </a:solidFill>
            </a:endParaRPr>
          </a:p>
          <a:p>
            <a:pPr marL="400050" lvl="1" indent="0">
              <a:buNone/>
            </a:pPr>
            <a:r>
              <a:rPr lang="en-US" altLang="ja-JP" sz="2000" dirty="0">
                <a:solidFill>
                  <a:srgbClr val="000000"/>
                </a:solidFill>
              </a:rPr>
              <a:t>si.q2r.in </a:t>
            </a:r>
            <a:r>
              <a:rPr lang="ja-JP" altLang="en-US" sz="2000" dirty="0">
                <a:solidFill>
                  <a:srgbClr val="000000"/>
                </a:solidFill>
              </a:rPr>
              <a:t>を作成する。（</a:t>
            </a:r>
            <a:r>
              <a:rPr lang="ja-JP" altLang="en-US" sz="2000" u="sng" dirty="0">
                <a:solidFill>
                  <a:srgbClr val="000000"/>
                </a:solidFill>
              </a:rPr>
              <a:t>新しくファイルを作成する。</a:t>
            </a:r>
            <a:r>
              <a:rPr lang="ja-JP" altLang="en-US" sz="2000" dirty="0">
                <a:solidFill>
                  <a:srgbClr val="000000"/>
                </a:solidFill>
              </a:rPr>
              <a:t>）</a:t>
            </a:r>
            <a:br>
              <a:rPr lang="ja-JP" altLang="en-US" sz="2000">
                <a:solidFill>
                  <a:srgbClr val="000000"/>
                </a:solidFill>
              </a:rPr>
            </a:br>
            <a:r>
              <a:rPr lang="ja-JP" altLang="en-US" sz="2000">
                <a:solidFill>
                  <a:srgbClr val="000000"/>
                </a:solidFill>
              </a:rPr>
              <a:t>　</a:t>
            </a:r>
            <a:r>
              <a:rPr lang="en-US" altLang="ja-JP" sz="2000" dirty="0">
                <a:solidFill>
                  <a:srgbClr val="000000"/>
                </a:solidFill>
              </a:rPr>
              <a:t>$ emacs si.q2r.in</a:t>
            </a:r>
            <a:endParaRPr lang="en-US" altLang="ja-JP" sz="2000" dirty="0">
              <a:solidFill>
                <a:srgbClr val="7F7F7F"/>
              </a:solidFill>
            </a:endParaRPr>
          </a:p>
          <a:p>
            <a:pPr marL="400050" lvl="1" indent="0">
              <a:buNone/>
            </a:pPr>
            <a:r>
              <a:rPr lang="en-US" altLang="ja-JP" sz="2000" dirty="0">
                <a:solidFill>
                  <a:srgbClr val="7F7F7F"/>
                </a:solidFill>
              </a:rPr>
              <a:t>si.q2r.in </a:t>
            </a:r>
            <a:r>
              <a:rPr lang="ja-JP" altLang="en-US" sz="2000" dirty="0">
                <a:solidFill>
                  <a:srgbClr val="7F7F7F"/>
                </a:solidFill>
              </a:rPr>
              <a:t>ファイルの内容</a:t>
            </a:r>
            <a:br>
              <a:rPr lang="ja-JP" altLang="en-US" sz="2000" dirty="0">
                <a:solidFill>
                  <a:srgbClr val="7F7F7F"/>
                </a:solidFill>
              </a:rPr>
            </a:br>
            <a:r>
              <a:rPr lang="en-US" altLang="ja-JP" sz="2000" dirty="0">
                <a:solidFill>
                  <a:srgbClr val="7F7F7F"/>
                </a:solidFill>
              </a:rPr>
              <a:t>&amp;input</a:t>
            </a:r>
          </a:p>
          <a:p>
            <a:pPr marL="400050" lvl="1" indent="0">
              <a:buNone/>
            </a:pPr>
            <a:r>
              <a:rPr lang="en-US" altLang="ja-JP" sz="2000" dirty="0">
                <a:solidFill>
                  <a:schemeClr val="bg1">
                    <a:lumMod val="50000"/>
                  </a:schemeClr>
                </a:solidFill>
              </a:rPr>
              <a:t>  </a:t>
            </a:r>
            <a:r>
              <a:rPr lang="en-US" altLang="ja-JP" sz="2000" dirty="0" err="1">
                <a:solidFill>
                  <a:schemeClr val="bg1">
                    <a:lumMod val="50000"/>
                  </a:schemeClr>
                </a:solidFill>
              </a:rPr>
              <a:t>fildyn</a:t>
            </a:r>
            <a:r>
              <a:rPr lang="en-US" altLang="ja-JP" sz="2000" dirty="0">
                <a:solidFill>
                  <a:schemeClr val="bg1">
                    <a:lumMod val="50000"/>
                  </a:schemeClr>
                </a:solidFill>
              </a:rPr>
              <a:t> = '</a:t>
            </a:r>
            <a:r>
              <a:rPr lang="en-US" altLang="ja-JP" sz="2000" dirty="0" err="1">
                <a:solidFill>
                  <a:schemeClr val="bg1">
                    <a:lumMod val="50000"/>
                  </a:schemeClr>
                </a:solidFill>
              </a:rPr>
              <a:t>si.dyn</a:t>
            </a:r>
            <a:r>
              <a:rPr lang="en-US" altLang="ja-JP" sz="2000" dirty="0">
                <a:solidFill>
                  <a:schemeClr val="bg1">
                    <a:lumMod val="50000"/>
                  </a:schemeClr>
                </a:solidFill>
              </a:rPr>
              <a:t>'</a:t>
            </a:r>
          </a:p>
          <a:p>
            <a:pPr marL="400050" lvl="1" indent="0">
              <a:buNone/>
            </a:pPr>
            <a:r>
              <a:rPr lang="en-US" altLang="ja-JP" sz="2000" dirty="0">
                <a:solidFill>
                  <a:schemeClr val="bg1">
                    <a:lumMod val="50000"/>
                  </a:schemeClr>
                </a:solidFill>
              </a:rPr>
              <a:t>  </a:t>
            </a:r>
            <a:r>
              <a:rPr lang="en-US" altLang="ja-JP" sz="2000" dirty="0" err="1">
                <a:solidFill>
                  <a:schemeClr val="bg1">
                    <a:lumMod val="50000"/>
                  </a:schemeClr>
                </a:solidFill>
              </a:rPr>
              <a:t>flfrc</a:t>
            </a:r>
            <a:r>
              <a:rPr lang="en-US" altLang="ja-JP" sz="2000" dirty="0">
                <a:solidFill>
                  <a:schemeClr val="bg1">
                    <a:lumMod val="50000"/>
                  </a:schemeClr>
                </a:solidFill>
              </a:rPr>
              <a:t> = '</a:t>
            </a:r>
            <a:r>
              <a:rPr lang="en-US" altLang="ja-JP" sz="2000" dirty="0" err="1">
                <a:solidFill>
                  <a:schemeClr val="bg1">
                    <a:lumMod val="50000"/>
                  </a:schemeClr>
                </a:solidFill>
              </a:rPr>
              <a:t>si.fc</a:t>
            </a:r>
            <a:r>
              <a:rPr lang="en-US" altLang="ja-JP" sz="2000" dirty="0">
                <a:solidFill>
                  <a:schemeClr val="bg1">
                    <a:lumMod val="50000"/>
                  </a:schemeClr>
                </a:solidFill>
              </a:rPr>
              <a:t>’</a:t>
            </a:r>
          </a:p>
          <a:p>
            <a:pPr marL="400050" lvl="1" indent="0">
              <a:buNone/>
            </a:pPr>
            <a:r>
              <a:rPr lang="en-US" altLang="ja-JP" sz="2000" dirty="0">
                <a:solidFill>
                  <a:schemeClr val="bg1">
                    <a:lumMod val="50000"/>
                  </a:schemeClr>
                </a:solidFill>
              </a:rPr>
              <a:t>/</a:t>
            </a:r>
            <a:br>
              <a:rPr lang="en-US" altLang="ja-JP" sz="2000" dirty="0">
                <a:solidFill>
                  <a:schemeClr val="bg1">
                    <a:lumMod val="50000"/>
                  </a:schemeClr>
                </a:solidFill>
              </a:rPr>
            </a:br>
            <a:endParaRPr lang="en-US" altLang="ja-JP" sz="2000" dirty="0">
              <a:solidFill>
                <a:schemeClr val="bg1">
                  <a:lumMod val="50000"/>
                </a:schemeClr>
              </a:solidFill>
            </a:endParaRPr>
          </a:p>
          <a:p>
            <a:pPr marL="400050" lvl="1" indent="0">
              <a:buNone/>
            </a:pPr>
            <a:r>
              <a:rPr lang="en-US" altLang="ja-JP" sz="2400" u="sng" dirty="0"/>
              <a:t>si.q2r.in </a:t>
            </a:r>
            <a:r>
              <a:rPr lang="ja-JP" altLang="en-US" sz="2400" u="sng" dirty="0"/>
              <a:t>の実行</a:t>
            </a:r>
            <a:br>
              <a:rPr lang="en-US" altLang="ja-JP" sz="2000" dirty="0"/>
            </a:br>
            <a:r>
              <a:rPr lang="ja-JP" altLang="en-US" sz="2000"/>
              <a:t>　</a:t>
            </a:r>
            <a:r>
              <a:rPr lang="en-US" altLang="ja-JP" sz="2000" dirty="0"/>
              <a:t>$ q2r.x &lt; si.q2r.in</a:t>
            </a:r>
            <a:br>
              <a:rPr lang="en-US" altLang="ja-JP" sz="2000" dirty="0"/>
            </a:br>
            <a:br>
              <a:rPr lang="en-US" altLang="ja-JP" sz="2000" dirty="0"/>
            </a:br>
            <a:r>
              <a:rPr lang="en-US" altLang="ja-JP" sz="2000" dirty="0"/>
              <a:t>DOS</a:t>
            </a:r>
            <a:r>
              <a:rPr lang="ja-JP" altLang="en-US" sz="2000" dirty="0"/>
              <a:t>を計算する。</a:t>
            </a:r>
            <a:br>
              <a:rPr lang="en-US" altLang="ja-JP" sz="2000" dirty="0"/>
            </a:br>
            <a:r>
              <a:rPr lang="en-US" altLang="ja-JP" sz="2000" dirty="0" err="1"/>
              <a:t>si.matdyn-dos.in</a:t>
            </a:r>
            <a:r>
              <a:rPr lang="en-US" altLang="ja-JP" sz="2000" dirty="0">
                <a:solidFill>
                  <a:srgbClr val="000000"/>
                </a:solidFill>
              </a:rPr>
              <a:t> </a:t>
            </a:r>
            <a:r>
              <a:rPr lang="ja-JP" altLang="en-US" sz="2000" dirty="0">
                <a:solidFill>
                  <a:srgbClr val="000000"/>
                </a:solidFill>
              </a:rPr>
              <a:t>を作成する。（</a:t>
            </a:r>
            <a:r>
              <a:rPr lang="ja-JP" altLang="en-US" sz="2000" u="sng" dirty="0">
                <a:solidFill>
                  <a:srgbClr val="000000"/>
                </a:solidFill>
              </a:rPr>
              <a:t>新しくファイルを作成する</a:t>
            </a:r>
            <a:r>
              <a:rPr lang="ja-JP" altLang="en-US" sz="2000" dirty="0">
                <a:solidFill>
                  <a:srgbClr val="000000"/>
                </a:solidFill>
              </a:rPr>
              <a:t>。）</a:t>
            </a:r>
            <a:br>
              <a:rPr lang="ja-JP" altLang="en-US" sz="2000">
                <a:solidFill>
                  <a:srgbClr val="000000"/>
                </a:solidFill>
              </a:rPr>
            </a:br>
            <a:r>
              <a:rPr lang="ja-JP" altLang="en-US" sz="2000">
                <a:solidFill>
                  <a:srgbClr val="000000"/>
                </a:solidFill>
              </a:rPr>
              <a:t>　</a:t>
            </a:r>
            <a:r>
              <a:rPr lang="en-US" altLang="ja-JP" sz="2000" dirty="0">
                <a:solidFill>
                  <a:srgbClr val="000000"/>
                </a:solidFill>
              </a:rPr>
              <a:t>$ emacs </a:t>
            </a:r>
            <a:r>
              <a:rPr lang="en-US" altLang="ja-JP" sz="2000" dirty="0" err="1">
                <a:solidFill>
                  <a:srgbClr val="000000"/>
                </a:solidFill>
              </a:rPr>
              <a:t>si.matdyn-dos.in</a:t>
            </a:r>
            <a:br>
              <a:rPr lang="en-US" altLang="ja-JP" sz="2000" dirty="0">
                <a:solidFill>
                  <a:srgbClr val="000000"/>
                </a:solidFill>
              </a:rPr>
            </a:br>
            <a:endParaRPr lang="en-US" altLang="en-US" sz="2000" dirty="0"/>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63</a:t>
            </a:fld>
            <a:endParaRPr kumimoji="1" lang="ja-JP" altLang="en-US"/>
          </a:p>
        </p:txBody>
      </p:sp>
      <p:sp>
        <p:nvSpPr>
          <p:cNvPr id="8" name="正方形/長方形 7"/>
          <p:cNvSpPr/>
          <p:nvPr/>
        </p:nvSpPr>
        <p:spPr>
          <a:xfrm>
            <a:off x="829733" y="2844778"/>
            <a:ext cx="1947333" cy="1422400"/>
          </a:xfrm>
          <a:prstGeom prst="rect">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5994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の実行（５）</a:t>
            </a:r>
            <a:endParaRPr kumimoji="1" lang="ja-JP" altLang="en-US" dirty="0"/>
          </a:p>
        </p:txBody>
      </p:sp>
      <p:sp>
        <p:nvSpPr>
          <p:cNvPr id="3" name="コンテンツ プレースホルダー 2"/>
          <p:cNvSpPr>
            <a:spLocks noGrp="1"/>
          </p:cNvSpPr>
          <p:nvPr>
            <p:ph idx="1"/>
          </p:nvPr>
        </p:nvSpPr>
        <p:spPr>
          <a:xfrm>
            <a:off x="203205" y="761963"/>
            <a:ext cx="8229600" cy="6096037"/>
          </a:xfrm>
        </p:spPr>
        <p:txBody>
          <a:bodyPr>
            <a:normAutofit/>
          </a:bodyPr>
          <a:lstStyle/>
          <a:p>
            <a:pPr marL="400050" lvl="1" indent="0">
              <a:buNone/>
            </a:pPr>
            <a:r>
              <a:rPr lang="en-US" altLang="ja-JP" sz="2000" dirty="0" err="1">
                <a:solidFill>
                  <a:schemeClr val="bg1">
                    <a:lumMod val="50000"/>
                  </a:schemeClr>
                </a:solidFill>
              </a:rPr>
              <a:t>si.matdyn-dos.in</a:t>
            </a:r>
            <a:r>
              <a:rPr lang="en-US" altLang="ja-JP" sz="2000" dirty="0">
                <a:solidFill>
                  <a:schemeClr val="bg1">
                    <a:lumMod val="50000"/>
                  </a:schemeClr>
                </a:solidFill>
              </a:rPr>
              <a:t> </a:t>
            </a:r>
            <a:r>
              <a:rPr lang="ja-JP" altLang="en-US" sz="2000" dirty="0">
                <a:solidFill>
                  <a:schemeClr val="bg1">
                    <a:lumMod val="50000"/>
                  </a:schemeClr>
                </a:solidFill>
              </a:rPr>
              <a:t>ファイルの内容</a:t>
            </a:r>
            <a:br>
              <a:rPr lang="ja-JP" altLang="en-US" sz="2000" dirty="0">
                <a:solidFill>
                  <a:schemeClr val="bg1">
                    <a:lumMod val="50000"/>
                  </a:schemeClr>
                </a:solidFill>
              </a:rPr>
            </a:br>
            <a:r>
              <a:rPr lang="hr-HR" altLang="ja-JP" sz="2000" dirty="0">
                <a:solidFill>
                  <a:schemeClr val="bg1">
                    <a:lumMod val="50000"/>
                  </a:schemeClr>
                </a:solidFill>
              </a:rPr>
              <a:t>&amp;input</a:t>
            </a:r>
          </a:p>
          <a:p>
            <a:pPr marL="400050" lvl="1" indent="0">
              <a:buNone/>
            </a:pPr>
            <a:r>
              <a:rPr lang="hr-HR" altLang="ja-JP" sz="2000" dirty="0">
                <a:solidFill>
                  <a:schemeClr val="bg1">
                    <a:lumMod val="50000"/>
                  </a:schemeClr>
                </a:solidFill>
              </a:rPr>
              <a:t> asr='simple',</a:t>
            </a:r>
          </a:p>
          <a:p>
            <a:pPr marL="400050" lvl="1" indent="0">
              <a:buNone/>
            </a:pPr>
            <a:r>
              <a:rPr lang="hr-HR" altLang="ja-JP" sz="2000" dirty="0">
                <a:solidFill>
                  <a:schemeClr val="bg1">
                    <a:lumMod val="50000"/>
                  </a:schemeClr>
                </a:solidFill>
              </a:rPr>
              <a:t> dos=.true.,</a:t>
            </a:r>
          </a:p>
          <a:p>
            <a:pPr marL="400050" lvl="1" indent="0">
              <a:buNone/>
            </a:pPr>
            <a:r>
              <a:rPr lang="hr-HR" altLang="ja-JP" sz="2000" dirty="0">
                <a:solidFill>
                  <a:schemeClr val="bg1">
                    <a:lumMod val="50000"/>
                  </a:schemeClr>
                </a:solidFill>
              </a:rPr>
              <a:t> amass(1)=28.08,</a:t>
            </a:r>
          </a:p>
          <a:p>
            <a:pPr marL="400050" lvl="1" indent="0">
              <a:buNone/>
            </a:pPr>
            <a:r>
              <a:rPr lang="hr-HR" altLang="ja-JP" sz="2000" dirty="0">
                <a:solidFill>
                  <a:schemeClr val="bg1">
                    <a:lumMod val="50000"/>
                  </a:schemeClr>
                </a:solidFill>
              </a:rPr>
              <a:t> flfrc='si.fc',</a:t>
            </a:r>
          </a:p>
          <a:p>
            <a:pPr marL="400050" lvl="1" indent="0">
              <a:buNone/>
            </a:pPr>
            <a:r>
              <a:rPr lang="hr-HR" altLang="ja-JP" sz="2000" dirty="0">
                <a:solidFill>
                  <a:schemeClr val="bg1">
                    <a:lumMod val="50000"/>
                  </a:schemeClr>
                </a:solidFill>
              </a:rPr>
              <a:t> fldos='si.phdos',</a:t>
            </a:r>
          </a:p>
          <a:p>
            <a:pPr marL="400050" lvl="1" indent="0">
              <a:buNone/>
            </a:pPr>
            <a:r>
              <a:rPr lang="hr-HR" altLang="ja-JP" sz="2000" dirty="0">
                <a:solidFill>
                  <a:schemeClr val="bg1">
                    <a:lumMod val="50000"/>
                  </a:schemeClr>
                </a:solidFill>
              </a:rPr>
              <a:t> nk1=</a:t>
            </a:r>
            <a:r>
              <a:rPr lang="en-US" altLang="ja-JP" sz="2000" dirty="0">
                <a:solidFill>
                  <a:schemeClr val="bg1">
                    <a:lumMod val="50000"/>
                  </a:schemeClr>
                </a:solidFill>
              </a:rPr>
              <a:t>12</a:t>
            </a:r>
            <a:r>
              <a:rPr lang="hr-HR" altLang="ja-JP" sz="2000" dirty="0">
                <a:solidFill>
                  <a:schemeClr val="bg1">
                    <a:lumMod val="50000"/>
                  </a:schemeClr>
                </a:solidFill>
              </a:rPr>
              <a:t>,nk2=</a:t>
            </a:r>
            <a:r>
              <a:rPr lang="en-US" altLang="ja-JP" sz="2000" dirty="0">
                <a:solidFill>
                  <a:schemeClr val="bg1">
                    <a:lumMod val="50000"/>
                  </a:schemeClr>
                </a:solidFill>
              </a:rPr>
              <a:t>12</a:t>
            </a:r>
            <a:r>
              <a:rPr lang="hr-HR" altLang="ja-JP" sz="2000" dirty="0">
                <a:solidFill>
                  <a:schemeClr val="bg1">
                    <a:lumMod val="50000"/>
                  </a:schemeClr>
                </a:solidFill>
              </a:rPr>
              <a:t>,nk3=</a:t>
            </a:r>
            <a:r>
              <a:rPr lang="en-US" altLang="ja-JP" sz="2000" dirty="0">
                <a:solidFill>
                  <a:schemeClr val="bg1">
                    <a:lumMod val="50000"/>
                  </a:schemeClr>
                </a:solidFill>
              </a:rPr>
              <a:t>12</a:t>
            </a:r>
            <a:r>
              <a:rPr lang="hr-HR" altLang="ja-JP" sz="2000" dirty="0">
                <a:solidFill>
                  <a:schemeClr val="bg1">
                    <a:lumMod val="50000"/>
                  </a:schemeClr>
                </a:solidFill>
              </a:rPr>
              <a:t>,</a:t>
            </a:r>
          </a:p>
          <a:p>
            <a:pPr marL="400050" lvl="1" indent="0">
              <a:buNone/>
            </a:pPr>
            <a:r>
              <a:rPr lang="hr-HR" altLang="ja-JP" sz="2000" dirty="0">
                <a:solidFill>
                  <a:schemeClr val="bg1">
                    <a:lumMod val="50000"/>
                  </a:schemeClr>
                </a:solidFill>
              </a:rPr>
              <a:t>/</a:t>
            </a:r>
          </a:p>
          <a:p>
            <a:pPr marL="400050" lvl="1" indent="0">
              <a:buNone/>
            </a:pPr>
            <a:br>
              <a:rPr lang="en-US" altLang="ja-JP" sz="2000" dirty="0"/>
            </a:br>
            <a:r>
              <a:rPr lang="en-US" altLang="ja-JP" sz="2400" u="sng" dirty="0" err="1"/>
              <a:t>si.matdyn-dos.in</a:t>
            </a:r>
            <a:r>
              <a:rPr lang="en-US" altLang="ja-JP" sz="2400" u="sng" dirty="0"/>
              <a:t> </a:t>
            </a:r>
            <a:r>
              <a:rPr lang="ja-JP" altLang="en-US" sz="2400" u="sng" dirty="0"/>
              <a:t>を実行する。</a:t>
            </a:r>
            <a:br>
              <a:rPr lang="en-US" altLang="ja-JP" sz="2000" dirty="0"/>
            </a:br>
            <a:r>
              <a:rPr lang="ja-JP" altLang="en-US" sz="2000"/>
              <a:t>　</a:t>
            </a:r>
            <a:r>
              <a:rPr lang="en-US" altLang="ja-JP" sz="2000" dirty="0"/>
              <a:t>$ </a:t>
            </a:r>
            <a:r>
              <a:rPr lang="en-US" altLang="ja-JP" sz="2000" dirty="0" err="1"/>
              <a:t>matdyn.x</a:t>
            </a:r>
            <a:r>
              <a:rPr lang="en-US" altLang="ja-JP" sz="2000" dirty="0"/>
              <a:t> &lt; </a:t>
            </a:r>
            <a:r>
              <a:rPr lang="en-US" altLang="ja-JP" sz="2000" dirty="0" err="1"/>
              <a:t>si.matdyn-dos.in</a:t>
            </a:r>
            <a:br>
              <a:rPr lang="en-US" altLang="ja-JP" sz="2000" dirty="0"/>
            </a:br>
            <a:r>
              <a:rPr lang="en-US" altLang="ja-JP" sz="2000" dirty="0" err="1"/>
              <a:t>si.phdos</a:t>
            </a:r>
            <a:r>
              <a:rPr lang="ja-JP" altLang="en-US" sz="2000" dirty="0"/>
              <a:t> ファイルが出来る。</a:t>
            </a:r>
            <a:br>
              <a:rPr lang="en-US" altLang="ja-JP" sz="2000" dirty="0">
                <a:solidFill>
                  <a:schemeClr val="bg1">
                    <a:lumMod val="50000"/>
                  </a:schemeClr>
                </a:solidFill>
              </a:rPr>
            </a:br>
            <a:r>
              <a:rPr lang="ja-JP" altLang="en-US" sz="2000">
                <a:solidFill>
                  <a:schemeClr val="bg1">
                    <a:lumMod val="50000"/>
                  </a:schemeClr>
                </a:solidFill>
              </a:rPr>
              <a:t>　</a:t>
            </a:r>
            <a:r>
              <a:rPr lang="en-US" altLang="ja-JP" sz="2000" dirty="0"/>
              <a:t>$</a:t>
            </a:r>
            <a:r>
              <a:rPr lang="ja-JP" altLang="en-US" sz="2000"/>
              <a:t> </a:t>
            </a:r>
            <a:r>
              <a:rPr lang="en-US" altLang="ja-JP" sz="2000" dirty="0" err="1"/>
              <a:t>gnuplot</a:t>
            </a:r>
            <a:br>
              <a:rPr lang="en-US" altLang="ja-JP" sz="2000" dirty="0"/>
            </a:br>
            <a:r>
              <a:rPr lang="en-US" altLang="ja-JP" sz="2000" dirty="0"/>
              <a:t>g</a:t>
            </a:r>
            <a:r>
              <a:rPr lang="pl-PL" altLang="ja-JP" sz="2000" dirty="0" err="1"/>
              <a:t>nuplot</a:t>
            </a:r>
            <a:r>
              <a:rPr lang="pl-PL" altLang="ja-JP" sz="2000" dirty="0"/>
              <a:t>&gt; </a:t>
            </a:r>
            <a:r>
              <a:rPr lang="en-US" altLang="ja-JP" sz="2000" dirty="0"/>
              <a:t>plot "</a:t>
            </a:r>
            <a:r>
              <a:rPr lang="en-US" altLang="ja-JP" sz="2000" dirty="0" err="1"/>
              <a:t>si.phdos</a:t>
            </a:r>
            <a:r>
              <a:rPr lang="en-US" altLang="ja-JP" sz="2000" dirty="0"/>
              <a:t>" w l</a:t>
            </a:r>
            <a:br>
              <a:rPr lang="en-US" altLang="ja-JP" sz="2000" dirty="0"/>
            </a:br>
            <a:endParaRPr lang="en-US" altLang="en-US" sz="2000" dirty="0"/>
          </a:p>
        </p:txBody>
      </p:sp>
      <p:sp>
        <p:nvSpPr>
          <p:cNvPr id="6" name="スライド番号プレースホルダー 5"/>
          <p:cNvSpPr>
            <a:spLocks noGrp="1"/>
          </p:cNvSpPr>
          <p:nvPr>
            <p:ph type="sldNum" sz="quarter" idx="12"/>
          </p:nvPr>
        </p:nvSpPr>
        <p:spPr>
          <a:xfrm>
            <a:off x="6502401" y="6356350"/>
            <a:ext cx="2133600" cy="365125"/>
          </a:xfrm>
        </p:spPr>
        <p:txBody>
          <a:bodyPr/>
          <a:lstStyle/>
          <a:p>
            <a:fld id="{AFDF1CC8-78FC-444A-A46F-F0C924EEE8AE}" type="slidenum">
              <a:rPr kumimoji="1" lang="ja-JP" altLang="en-US" smtClean="0"/>
              <a:pPr/>
              <a:t>64</a:t>
            </a:fld>
            <a:endParaRPr kumimoji="1" lang="ja-JP" altLang="en-US"/>
          </a:p>
        </p:txBody>
      </p:sp>
      <p:sp>
        <p:nvSpPr>
          <p:cNvPr id="8" name="正方形/長方形 7"/>
          <p:cNvSpPr/>
          <p:nvPr/>
        </p:nvSpPr>
        <p:spPr>
          <a:xfrm>
            <a:off x="575738" y="1151477"/>
            <a:ext cx="2810934" cy="2929455"/>
          </a:xfrm>
          <a:prstGeom prst="rect">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 name="図 3" descr="スクリーンショット 2018-03-19 20.00.46.png"/>
          <p:cNvPicPr>
            <a:picLocks noChangeAspect="1"/>
          </p:cNvPicPr>
          <p:nvPr/>
        </p:nvPicPr>
        <p:blipFill rotWithShape="1">
          <a:blip r:embed="rId3">
            <a:extLst>
              <a:ext uri="{28A0092B-C50C-407E-A947-70E740481C1C}">
                <a14:useLocalDpi xmlns:a14="http://schemas.microsoft.com/office/drawing/2010/main" val="0"/>
              </a:ext>
            </a:extLst>
          </a:blip>
          <a:srcRect l="1947" t="12353"/>
          <a:stretch/>
        </p:blipFill>
        <p:spPr>
          <a:xfrm>
            <a:off x="4375157" y="3267840"/>
            <a:ext cx="4766905" cy="2951986"/>
          </a:xfrm>
          <a:prstGeom prst="rect">
            <a:avLst/>
          </a:prstGeom>
        </p:spPr>
      </p:pic>
    </p:spTree>
    <p:extLst>
      <p:ext uri="{BB962C8B-B14F-4D97-AF65-F5344CB8AC3E}">
        <p14:creationId xmlns:p14="http://schemas.microsoft.com/office/powerpoint/2010/main" val="1183523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の実行（６）</a:t>
            </a:r>
            <a:endParaRPr kumimoji="1" lang="ja-JP" altLang="en-US" dirty="0"/>
          </a:p>
        </p:txBody>
      </p:sp>
      <p:sp>
        <p:nvSpPr>
          <p:cNvPr id="3" name="コンテンツ プレースホルダー 2"/>
          <p:cNvSpPr>
            <a:spLocks noGrp="1"/>
          </p:cNvSpPr>
          <p:nvPr>
            <p:ph idx="1"/>
          </p:nvPr>
        </p:nvSpPr>
        <p:spPr>
          <a:xfrm>
            <a:off x="457200" y="694231"/>
            <a:ext cx="8229600" cy="6519369"/>
          </a:xfrm>
        </p:spPr>
        <p:txBody>
          <a:bodyPr>
            <a:normAutofit/>
          </a:bodyPr>
          <a:lstStyle/>
          <a:p>
            <a:pPr marL="400050" lvl="1" indent="0">
              <a:buNone/>
            </a:pPr>
            <a:r>
              <a:rPr lang="en-US" altLang="ja-JP" sz="2000" dirty="0"/>
              <a:t>band</a:t>
            </a:r>
            <a:r>
              <a:rPr lang="ja-JP" altLang="en-US" sz="2000" dirty="0"/>
              <a:t> を計算する。</a:t>
            </a:r>
            <a:br>
              <a:rPr lang="en-US" altLang="ja-JP" sz="2000" dirty="0"/>
            </a:br>
            <a:r>
              <a:rPr lang="en-US" altLang="ja-JP" sz="2000" dirty="0" err="1"/>
              <a:t>si.matdyn-disp.in</a:t>
            </a:r>
            <a:r>
              <a:rPr lang="en-US" altLang="ja-JP" sz="2000" dirty="0"/>
              <a:t> </a:t>
            </a:r>
            <a:r>
              <a:rPr lang="ja-JP" altLang="en-US" sz="2000" dirty="0"/>
              <a:t>を作成する。（</a:t>
            </a:r>
            <a:r>
              <a:rPr lang="ja-JP" altLang="en-US" sz="2000" u="sng" dirty="0"/>
              <a:t>新しくファイルを作成する</a:t>
            </a:r>
            <a:r>
              <a:rPr lang="ja-JP" altLang="en-US" sz="2000" dirty="0"/>
              <a:t>。）</a:t>
            </a:r>
            <a:br>
              <a:rPr lang="ja-JP" altLang="en-US" sz="2000"/>
            </a:br>
            <a:r>
              <a:rPr lang="ja-JP" altLang="en-US" sz="2000"/>
              <a:t>　</a:t>
            </a:r>
            <a:r>
              <a:rPr lang="en-US" altLang="ja-JP" sz="2000" dirty="0"/>
              <a:t>$ emacs </a:t>
            </a:r>
            <a:r>
              <a:rPr lang="en-US" altLang="ja-JP" sz="2000" dirty="0" err="1"/>
              <a:t>si.matdyn-disp.in</a:t>
            </a:r>
            <a:br>
              <a:rPr lang="en-US" altLang="ja-JP" sz="2000" dirty="0"/>
            </a:br>
            <a:r>
              <a:rPr lang="en-US" altLang="ja-JP" sz="2000" dirty="0" err="1">
                <a:solidFill>
                  <a:schemeClr val="bg1">
                    <a:lumMod val="50000"/>
                  </a:schemeClr>
                </a:solidFill>
              </a:rPr>
              <a:t>si.matdyn-disp.in</a:t>
            </a:r>
            <a:r>
              <a:rPr lang="en-US" altLang="ja-JP" sz="2000" dirty="0">
                <a:solidFill>
                  <a:schemeClr val="bg1">
                    <a:lumMod val="50000"/>
                  </a:schemeClr>
                </a:solidFill>
              </a:rPr>
              <a:t> </a:t>
            </a:r>
            <a:r>
              <a:rPr lang="ja-JP" altLang="en-US" sz="2000" dirty="0">
                <a:solidFill>
                  <a:schemeClr val="bg1">
                    <a:lumMod val="50000"/>
                  </a:schemeClr>
                </a:solidFill>
              </a:rPr>
              <a:t>ファイルの内容</a:t>
            </a:r>
            <a:br>
              <a:rPr lang="ja-JP" altLang="en-US" sz="2000" dirty="0">
                <a:solidFill>
                  <a:schemeClr val="bg1">
                    <a:lumMod val="50000"/>
                  </a:schemeClr>
                </a:solidFill>
              </a:rPr>
            </a:br>
            <a:r>
              <a:rPr lang="tr-TR" altLang="ja-JP" sz="1800" dirty="0">
                <a:solidFill>
                  <a:schemeClr val="bg1">
                    <a:lumMod val="50000"/>
                  </a:schemeClr>
                </a:solidFill>
              </a:rPr>
              <a:t>&amp;</a:t>
            </a:r>
            <a:r>
              <a:rPr lang="tr-TR" altLang="ja-JP" sz="1800" dirty="0" err="1">
                <a:solidFill>
                  <a:schemeClr val="bg1">
                    <a:lumMod val="50000"/>
                  </a:schemeClr>
                </a:solidFill>
              </a:rPr>
              <a:t>input</a:t>
            </a:r>
            <a:endParaRPr lang="tr-TR" altLang="ja-JP" sz="1800" dirty="0">
              <a:solidFill>
                <a:schemeClr val="bg1">
                  <a:lumMod val="50000"/>
                </a:schemeClr>
              </a:solidFill>
            </a:endParaRPr>
          </a:p>
          <a:p>
            <a:pPr marL="400050" lvl="1" indent="0">
              <a:buNone/>
            </a:pPr>
            <a:r>
              <a:rPr lang="tr-TR" altLang="ja-JP" sz="1800" dirty="0">
                <a:solidFill>
                  <a:schemeClr val="bg1">
                    <a:lumMod val="50000"/>
                  </a:schemeClr>
                </a:solidFill>
              </a:rPr>
              <a:t> </a:t>
            </a:r>
            <a:r>
              <a:rPr lang="tr-TR" altLang="ja-JP" sz="1800" dirty="0" err="1">
                <a:solidFill>
                  <a:schemeClr val="bg1">
                    <a:lumMod val="50000"/>
                  </a:schemeClr>
                </a:solidFill>
              </a:rPr>
              <a:t>asr</a:t>
            </a:r>
            <a:r>
              <a:rPr lang="tr-TR" altLang="ja-JP" sz="1800" dirty="0">
                <a:solidFill>
                  <a:schemeClr val="bg1">
                    <a:lumMod val="50000"/>
                  </a:schemeClr>
                </a:solidFill>
              </a:rPr>
              <a:t>='</a:t>
            </a:r>
            <a:r>
              <a:rPr lang="tr-TR" altLang="ja-JP" sz="1800" dirty="0" err="1">
                <a:solidFill>
                  <a:schemeClr val="bg1">
                    <a:lumMod val="50000"/>
                  </a:schemeClr>
                </a:solidFill>
              </a:rPr>
              <a:t>simple</a:t>
            </a:r>
            <a:r>
              <a:rPr lang="tr-TR" altLang="ja-JP" sz="1800" dirty="0">
                <a:solidFill>
                  <a:schemeClr val="bg1">
                    <a:lumMod val="50000"/>
                  </a:schemeClr>
                </a:solidFill>
              </a:rPr>
              <a:t>',</a:t>
            </a:r>
          </a:p>
          <a:p>
            <a:pPr marL="400050" lvl="1" indent="0">
              <a:buNone/>
            </a:pPr>
            <a:r>
              <a:rPr lang="tr-TR" altLang="ja-JP" sz="1800" dirty="0">
                <a:solidFill>
                  <a:schemeClr val="bg1">
                    <a:lumMod val="50000"/>
                  </a:schemeClr>
                </a:solidFill>
              </a:rPr>
              <a:t> </a:t>
            </a:r>
            <a:r>
              <a:rPr lang="tr-TR" altLang="ja-JP" sz="1800" dirty="0" err="1">
                <a:solidFill>
                  <a:srgbClr val="FF0000"/>
                </a:solidFill>
              </a:rPr>
              <a:t>dos</a:t>
            </a:r>
            <a:r>
              <a:rPr lang="tr-TR" altLang="ja-JP" sz="1800" dirty="0">
                <a:solidFill>
                  <a:srgbClr val="FF0000"/>
                </a:solidFill>
              </a:rPr>
              <a:t>=.</a:t>
            </a:r>
            <a:r>
              <a:rPr lang="tr-TR" altLang="ja-JP" sz="1800" dirty="0" err="1">
                <a:solidFill>
                  <a:srgbClr val="FF0000"/>
                </a:solidFill>
              </a:rPr>
              <a:t>false</a:t>
            </a:r>
            <a:r>
              <a:rPr lang="tr-TR" altLang="ja-JP" sz="1800" dirty="0">
                <a:solidFill>
                  <a:srgbClr val="FF0000"/>
                </a:solidFill>
              </a:rPr>
              <a:t>.,</a:t>
            </a:r>
          </a:p>
          <a:p>
            <a:pPr marL="400050" lvl="1" indent="0">
              <a:buNone/>
            </a:pPr>
            <a:r>
              <a:rPr lang="tr-TR" altLang="ja-JP" sz="1800" dirty="0">
                <a:solidFill>
                  <a:schemeClr val="bg1">
                    <a:lumMod val="50000"/>
                  </a:schemeClr>
                </a:solidFill>
              </a:rPr>
              <a:t> </a:t>
            </a:r>
            <a:r>
              <a:rPr lang="tr-TR" altLang="ja-JP" sz="1800" dirty="0" err="1">
                <a:solidFill>
                  <a:schemeClr val="bg1">
                    <a:lumMod val="50000"/>
                  </a:schemeClr>
                </a:solidFill>
              </a:rPr>
              <a:t>amass</a:t>
            </a:r>
            <a:r>
              <a:rPr lang="tr-TR" altLang="ja-JP" sz="1800" dirty="0">
                <a:solidFill>
                  <a:schemeClr val="bg1">
                    <a:lumMod val="50000"/>
                  </a:schemeClr>
                </a:solidFill>
              </a:rPr>
              <a:t>(1)=28.08,</a:t>
            </a:r>
          </a:p>
          <a:p>
            <a:pPr marL="400050" lvl="1" indent="0">
              <a:buNone/>
            </a:pPr>
            <a:r>
              <a:rPr lang="tr-TR" altLang="ja-JP" sz="1800" dirty="0">
                <a:solidFill>
                  <a:schemeClr val="bg1">
                    <a:lumMod val="50000"/>
                  </a:schemeClr>
                </a:solidFill>
              </a:rPr>
              <a:t> </a:t>
            </a:r>
            <a:r>
              <a:rPr lang="tr-TR" altLang="ja-JP" sz="1800" dirty="0" err="1">
                <a:solidFill>
                  <a:schemeClr val="bg1">
                    <a:lumMod val="50000"/>
                  </a:schemeClr>
                </a:solidFill>
              </a:rPr>
              <a:t>flfrc</a:t>
            </a:r>
            <a:r>
              <a:rPr lang="tr-TR" altLang="ja-JP" sz="1800" dirty="0">
                <a:solidFill>
                  <a:schemeClr val="bg1">
                    <a:lumMod val="50000"/>
                  </a:schemeClr>
                </a:solidFill>
              </a:rPr>
              <a:t>='</a:t>
            </a:r>
            <a:r>
              <a:rPr lang="tr-TR" altLang="ja-JP" sz="1800" dirty="0" err="1">
                <a:solidFill>
                  <a:schemeClr val="bg1">
                    <a:lumMod val="50000"/>
                  </a:schemeClr>
                </a:solidFill>
              </a:rPr>
              <a:t>si.fc</a:t>
            </a:r>
            <a:r>
              <a:rPr lang="tr-TR" altLang="ja-JP" sz="1800" dirty="0">
                <a:solidFill>
                  <a:schemeClr val="bg1">
                    <a:lumMod val="50000"/>
                  </a:schemeClr>
                </a:solidFill>
              </a:rPr>
              <a:t>',</a:t>
            </a:r>
          </a:p>
          <a:p>
            <a:pPr marL="400050" lvl="1" indent="0">
              <a:buNone/>
            </a:pPr>
            <a:r>
              <a:rPr lang="tr-TR" altLang="ja-JP" sz="1800" dirty="0">
                <a:solidFill>
                  <a:schemeClr val="bg1">
                    <a:lumMod val="50000"/>
                  </a:schemeClr>
                </a:solidFill>
              </a:rPr>
              <a:t> </a:t>
            </a:r>
            <a:r>
              <a:rPr lang="tr-TR" altLang="ja-JP" sz="1800" dirty="0" err="1">
                <a:solidFill>
                  <a:schemeClr val="bg1">
                    <a:lumMod val="50000"/>
                  </a:schemeClr>
                </a:solidFill>
              </a:rPr>
              <a:t>flfrq</a:t>
            </a:r>
            <a:r>
              <a:rPr lang="tr-TR" altLang="ja-JP" sz="1800" dirty="0">
                <a:solidFill>
                  <a:schemeClr val="bg1">
                    <a:lumMod val="50000"/>
                  </a:schemeClr>
                </a:solidFill>
              </a:rPr>
              <a:t>='</a:t>
            </a:r>
            <a:r>
              <a:rPr lang="tr-TR" altLang="ja-JP" sz="1800" dirty="0" err="1">
                <a:solidFill>
                  <a:schemeClr val="bg1">
                    <a:lumMod val="50000"/>
                  </a:schemeClr>
                </a:solidFill>
              </a:rPr>
              <a:t>si.freq</a:t>
            </a:r>
            <a:r>
              <a:rPr lang="tr-TR" altLang="ja-JP" sz="1800" dirty="0">
                <a:solidFill>
                  <a:schemeClr val="bg1">
                    <a:lumMod val="50000"/>
                  </a:schemeClr>
                </a:solidFill>
              </a:rPr>
              <a:t>',</a:t>
            </a:r>
          </a:p>
          <a:p>
            <a:pPr marL="400050" lvl="1" indent="0">
              <a:buNone/>
            </a:pPr>
            <a:r>
              <a:rPr lang="tr-TR" altLang="ja-JP" sz="1800" dirty="0">
                <a:solidFill>
                  <a:schemeClr val="bg1">
                    <a:lumMod val="50000"/>
                  </a:schemeClr>
                </a:solidFill>
              </a:rPr>
              <a:t> </a:t>
            </a:r>
            <a:r>
              <a:rPr lang="tr-TR" altLang="ja-JP" sz="1800" dirty="0" err="1">
                <a:solidFill>
                  <a:schemeClr val="bg1">
                    <a:lumMod val="50000"/>
                  </a:schemeClr>
                </a:solidFill>
              </a:rPr>
              <a:t>flvec</a:t>
            </a:r>
            <a:r>
              <a:rPr lang="tr-TR" altLang="ja-JP" sz="1800" dirty="0">
                <a:solidFill>
                  <a:schemeClr val="bg1">
                    <a:lumMod val="50000"/>
                  </a:schemeClr>
                </a:solidFill>
              </a:rPr>
              <a:t>='</a:t>
            </a:r>
            <a:r>
              <a:rPr lang="tr-TR" altLang="ja-JP" sz="1800" dirty="0" err="1">
                <a:solidFill>
                  <a:schemeClr val="bg1">
                    <a:lumMod val="50000"/>
                  </a:schemeClr>
                </a:solidFill>
              </a:rPr>
              <a:t>si.modes</a:t>
            </a:r>
            <a:r>
              <a:rPr lang="tr-TR" altLang="ja-JP" sz="1800" dirty="0">
                <a:solidFill>
                  <a:schemeClr val="bg1">
                    <a:lumMod val="50000"/>
                  </a:schemeClr>
                </a:solidFill>
              </a:rPr>
              <a:t>',</a:t>
            </a:r>
          </a:p>
          <a:p>
            <a:pPr marL="400050" lvl="1" indent="0">
              <a:buNone/>
            </a:pPr>
            <a:r>
              <a:rPr lang="tr-TR" altLang="ja-JP" sz="1800" dirty="0">
                <a:solidFill>
                  <a:schemeClr val="bg1">
                    <a:lumMod val="50000"/>
                  </a:schemeClr>
                </a:solidFill>
              </a:rPr>
              <a:t> </a:t>
            </a:r>
            <a:r>
              <a:rPr lang="tr-TR" altLang="ja-JP" sz="1800" dirty="0" err="1">
                <a:solidFill>
                  <a:schemeClr val="bg1">
                    <a:lumMod val="50000"/>
                  </a:schemeClr>
                </a:solidFill>
              </a:rPr>
              <a:t>q_in_band_form</a:t>
            </a:r>
            <a:r>
              <a:rPr lang="tr-TR" altLang="ja-JP" sz="1800" dirty="0">
                <a:solidFill>
                  <a:schemeClr val="bg1">
                    <a:lumMod val="50000"/>
                  </a:schemeClr>
                </a:solidFill>
              </a:rPr>
              <a:t>=.</a:t>
            </a:r>
            <a:r>
              <a:rPr lang="tr-TR" altLang="ja-JP" sz="1800" dirty="0" err="1">
                <a:solidFill>
                  <a:schemeClr val="bg1">
                    <a:lumMod val="50000"/>
                  </a:schemeClr>
                </a:solidFill>
              </a:rPr>
              <a:t>true</a:t>
            </a:r>
            <a:r>
              <a:rPr lang="tr-TR" altLang="ja-JP" sz="1800" dirty="0">
                <a:solidFill>
                  <a:schemeClr val="bg1">
                    <a:lumMod val="50000"/>
                  </a:schemeClr>
                </a:solidFill>
              </a:rPr>
              <a:t>.,</a:t>
            </a:r>
          </a:p>
          <a:p>
            <a:pPr marL="400050" lvl="1" indent="0">
              <a:buNone/>
            </a:pPr>
            <a:r>
              <a:rPr lang="tr-TR" altLang="ja-JP" sz="1800" dirty="0">
                <a:solidFill>
                  <a:schemeClr val="bg1">
                    <a:lumMod val="50000"/>
                  </a:schemeClr>
                </a:solidFill>
              </a:rPr>
              <a:t>/</a:t>
            </a:r>
          </a:p>
          <a:p>
            <a:pPr marL="400050" lvl="1" indent="0">
              <a:buNone/>
            </a:pPr>
            <a:r>
              <a:rPr lang="tr-TR" altLang="ja-JP" sz="1800" dirty="0">
                <a:solidFill>
                  <a:srgbClr val="FF0000"/>
                </a:solidFill>
              </a:rPr>
              <a:t>5</a:t>
            </a:r>
          </a:p>
          <a:p>
            <a:pPr marL="400050" lvl="1" indent="0">
              <a:buNone/>
            </a:pPr>
            <a:r>
              <a:rPr lang="tr-TR" altLang="ja-JP" sz="1800" dirty="0">
                <a:solidFill>
                  <a:srgbClr val="FF0000"/>
                </a:solidFill>
              </a:rPr>
              <a:t>  0.0 0.0 0.0  20 </a:t>
            </a:r>
          </a:p>
          <a:p>
            <a:pPr marL="400050" lvl="1" indent="0">
              <a:buNone/>
            </a:pPr>
            <a:r>
              <a:rPr lang="tr-TR" altLang="ja-JP" sz="1800" dirty="0">
                <a:solidFill>
                  <a:srgbClr val="FF0000"/>
                </a:solidFill>
              </a:rPr>
              <a:t>  1.0 0.0 0.0  20  </a:t>
            </a:r>
          </a:p>
          <a:p>
            <a:pPr marL="400050" lvl="1" indent="0">
              <a:buNone/>
            </a:pPr>
            <a:r>
              <a:rPr lang="tr-TR" altLang="ja-JP" sz="1800" dirty="0">
                <a:solidFill>
                  <a:srgbClr val="FF0000"/>
                </a:solidFill>
              </a:rPr>
              <a:t>  1.0 1.0 0.0  20</a:t>
            </a:r>
          </a:p>
          <a:p>
            <a:pPr marL="400050" lvl="1" indent="0">
              <a:buNone/>
            </a:pPr>
            <a:r>
              <a:rPr lang="tr-TR" altLang="ja-JP" sz="1800" dirty="0">
                <a:solidFill>
                  <a:srgbClr val="FF0000"/>
                </a:solidFill>
              </a:rPr>
              <a:t>  0.0 0.0 0.0  20  </a:t>
            </a:r>
          </a:p>
          <a:p>
            <a:pPr marL="400050" lvl="1" indent="0">
              <a:buNone/>
            </a:pPr>
            <a:r>
              <a:rPr lang="tr-TR" altLang="ja-JP" sz="1800" dirty="0">
                <a:solidFill>
                  <a:srgbClr val="FF0000"/>
                </a:solidFill>
              </a:rPr>
              <a:t>  0.5 0.5 0.5  20</a:t>
            </a:r>
            <a:endParaRPr lang="en-US" altLang="en-US" sz="1800" dirty="0">
              <a:solidFill>
                <a:srgbClr val="FF0000"/>
              </a:solidFill>
            </a:endParaRP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65</a:t>
            </a:fld>
            <a:endParaRPr kumimoji="1" lang="ja-JP" altLang="en-US"/>
          </a:p>
        </p:txBody>
      </p:sp>
      <p:sp>
        <p:nvSpPr>
          <p:cNvPr id="8" name="正方形/長方形 7"/>
          <p:cNvSpPr/>
          <p:nvPr/>
        </p:nvSpPr>
        <p:spPr>
          <a:xfrm>
            <a:off x="829733" y="1998145"/>
            <a:ext cx="4165600" cy="4842922"/>
          </a:xfrm>
          <a:prstGeom prst="rect">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743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11118"/>
          </a:xfrm>
        </p:spPr>
        <p:txBody>
          <a:bodyPr/>
          <a:lstStyle/>
          <a:p>
            <a:r>
              <a:rPr lang="en-US" altLang="ja-JP" dirty="0" err="1"/>
              <a:t>PHonon</a:t>
            </a:r>
            <a:r>
              <a:rPr lang="ja-JP" altLang="en-US" dirty="0"/>
              <a:t>の</a:t>
            </a:r>
            <a:r>
              <a:rPr lang="en-US" altLang="ja-JP" dirty="0"/>
              <a:t>example</a:t>
            </a:r>
            <a:r>
              <a:rPr lang="ja-JP" altLang="en-US" dirty="0"/>
              <a:t>の実行（７）</a:t>
            </a:r>
            <a:endParaRPr kumimoji="1" lang="ja-JP" altLang="en-US" dirty="0"/>
          </a:p>
        </p:txBody>
      </p:sp>
      <p:sp>
        <p:nvSpPr>
          <p:cNvPr id="3" name="コンテンツ プレースホルダー 2"/>
          <p:cNvSpPr>
            <a:spLocks noGrp="1"/>
          </p:cNvSpPr>
          <p:nvPr>
            <p:ph idx="1"/>
          </p:nvPr>
        </p:nvSpPr>
        <p:spPr>
          <a:xfrm>
            <a:off x="457200" y="761963"/>
            <a:ext cx="8229600" cy="7128970"/>
          </a:xfrm>
        </p:spPr>
        <p:txBody>
          <a:bodyPr>
            <a:normAutofit/>
          </a:bodyPr>
          <a:lstStyle/>
          <a:p>
            <a:pPr marL="400050" lvl="1" indent="0">
              <a:buNone/>
            </a:pPr>
            <a:r>
              <a:rPr lang="en-US" altLang="ja-JP" sz="2400" u="sng" dirty="0" err="1"/>
              <a:t>si.matdyn-disp.in</a:t>
            </a:r>
            <a:r>
              <a:rPr lang="en-US" altLang="ja-JP" sz="2400" u="sng" dirty="0"/>
              <a:t>  </a:t>
            </a:r>
            <a:r>
              <a:rPr lang="ja-JP" altLang="en-US" sz="2400" u="sng" dirty="0"/>
              <a:t>を実行する。</a:t>
            </a:r>
            <a:br>
              <a:rPr lang="en-US" altLang="ja-JP" sz="2000" dirty="0"/>
            </a:br>
            <a:r>
              <a:rPr lang="ja-JP" altLang="en-US" sz="2000"/>
              <a:t>　</a:t>
            </a:r>
            <a:r>
              <a:rPr lang="en-US" altLang="ja-JP" sz="2000" dirty="0"/>
              <a:t>$ </a:t>
            </a:r>
            <a:r>
              <a:rPr lang="en-US" altLang="ja-JP" sz="2000" dirty="0" err="1"/>
              <a:t>matdyn.x</a:t>
            </a:r>
            <a:r>
              <a:rPr lang="en-US" altLang="ja-JP" sz="2000" dirty="0"/>
              <a:t> &lt; </a:t>
            </a:r>
            <a:r>
              <a:rPr lang="en-US" altLang="ja-JP" sz="2000" dirty="0" err="1"/>
              <a:t>si.matdyn-disp.in</a:t>
            </a:r>
            <a:r>
              <a:rPr lang="en-US" altLang="ja-JP" sz="2000" dirty="0"/>
              <a:t> </a:t>
            </a:r>
            <a:br>
              <a:rPr lang="en-US" altLang="ja-JP" sz="2000" dirty="0"/>
            </a:br>
            <a:r>
              <a:rPr lang="en-US" altLang="ja-JP" sz="2000" dirty="0" err="1"/>
              <a:t>si.freq.gp</a:t>
            </a:r>
            <a:r>
              <a:rPr lang="ja-JP" altLang="en-US" sz="2000" dirty="0"/>
              <a:t> ファイルが出来る。</a:t>
            </a:r>
            <a:br>
              <a:rPr lang="en-US" altLang="ja-JP" sz="2000" dirty="0">
                <a:solidFill>
                  <a:schemeClr val="bg1">
                    <a:lumMod val="50000"/>
                  </a:schemeClr>
                </a:solidFill>
              </a:rPr>
            </a:br>
            <a:r>
              <a:rPr lang="ja-JP" altLang="en-US" sz="2000">
                <a:solidFill>
                  <a:schemeClr val="bg1">
                    <a:lumMod val="50000"/>
                  </a:schemeClr>
                </a:solidFill>
              </a:rPr>
              <a:t>　</a:t>
            </a:r>
            <a:r>
              <a:rPr lang="en-US" altLang="ja-JP" sz="2000" dirty="0"/>
              <a:t>$</a:t>
            </a:r>
            <a:r>
              <a:rPr lang="ja-JP" altLang="en-US" sz="2000"/>
              <a:t> </a:t>
            </a:r>
            <a:r>
              <a:rPr lang="en-US" altLang="ja-JP" sz="2000" dirty="0" err="1"/>
              <a:t>gnuplot</a:t>
            </a:r>
            <a:br>
              <a:rPr lang="en-US" altLang="ja-JP" sz="2000" dirty="0"/>
            </a:br>
            <a:r>
              <a:rPr lang="en-US" altLang="ja-JP" sz="2000" dirty="0"/>
              <a:t>g</a:t>
            </a:r>
            <a:r>
              <a:rPr lang="pl-PL" altLang="ja-JP" sz="2000" dirty="0" err="1"/>
              <a:t>nuplot</a:t>
            </a:r>
            <a:r>
              <a:rPr lang="pl-PL" altLang="ja-JP" sz="2000" dirty="0"/>
              <a:t>&gt; plot "</a:t>
            </a:r>
            <a:r>
              <a:rPr lang="pl-PL" altLang="ja-JP" sz="2000" dirty="0" err="1"/>
              <a:t>si.freq.gp</a:t>
            </a:r>
            <a:r>
              <a:rPr lang="pl-PL" altLang="ja-JP" sz="2000" dirty="0"/>
              <a:t>" u 1:2 w l, "</a:t>
            </a:r>
            <a:r>
              <a:rPr lang="pl-PL" altLang="ja-JP" sz="2000" dirty="0" err="1"/>
              <a:t>si.freq.gp</a:t>
            </a:r>
            <a:r>
              <a:rPr lang="pl-PL" altLang="ja-JP" sz="2000" dirty="0"/>
              <a:t>" u 1:3 w l, "</a:t>
            </a:r>
            <a:r>
              <a:rPr lang="pl-PL" altLang="ja-JP" sz="2000" dirty="0" err="1"/>
              <a:t>si.freq.gp</a:t>
            </a:r>
            <a:r>
              <a:rPr lang="pl-PL" altLang="ja-JP" sz="2000" dirty="0"/>
              <a:t>" u 1:4 w l, "</a:t>
            </a:r>
            <a:r>
              <a:rPr lang="pl-PL" altLang="ja-JP" sz="2000" dirty="0" err="1"/>
              <a:t>si.freq.gp</a:t>
            </a:r>
            <a:r>
              <a:rPr lang="pl-PL" altLang="ja-JP" sz="2000" dirty="0"/>
              <a:t>" u 1:5 w l, "</a:t>
            </a:r>
            <a:r>
              <a:rPr lang="pl-PL" altLang="ja-JP" sz="2000" dirty="0" err="1"/>
              <a:t>si.freq.gp</a:t>
            </a:r>
            <a:r>
              <a:rPr lang="pl-PL" altLang="ja-JP" sz="2000" dirty="0"/>
              <a:t>" u 1:6 w l, "</a:t>
            </a:r>
            <a:r>
              <a:rPr lang="pl-PL" altLang="ja-JP" sz="2000" dirty="0" err="1"/>
              <a:t>si.freq.gp</a:t>
            </a:r>
            <a:r>
              <a:rPr lang="pl-PL" altLang="ja-JP" sz="2000" dirty="0"/>
              <a:t>" u 1:7 w l</a:t>
            </a:r>
          </a:p>
        </p:txBody>
      </p:sp>
      <p:sp>
        <p:nvSpPr>
          <p:cNvPr id="6" name="スライド番号プレースホルダー 5"/>
          <p:cNvSpPr>
            <a:spLocks noGrp="1"/>
          </p:cNvSpPr>
          <p:nvPr>
            <p:ph type="sldNum" sz="quarter" idx="12"/>
          </p:nvPr>
        </p:nvSpPr>
        <p:spPr/>
        <p:txBody>
          <a:bodyPr/>
          <a:lstStyle/>
          <a:p>
            <a:fld id="{AFDF1CC8-78FC-444A-A46F-F0C924EEE8AE}" type="slidenum">
              <a:rPr kumimoji="1" lang="ja-JP" altLang="en-US" smtClean="0"/>
              <a:pPr/>
              <a:t>66</a:t>
            </a:fld>
            <a:endParaRPr kumimoji="1" lang="ja-JP" altLang="en-US"/>
          </a:p>
        </p:txBody>
      </p:sp>
      <p:pic>
        <p:nvPicPr>
          <p:cNvPr id="4" name="図 3" descr="スクリーンショット 2018-03-19 6.12.10.png"/>
          <p:cNvPicPr>
            <a:picLocks noChangeAspect="1"/>
          </p:cNvPicPr>
          <p:nvPr/>
        </p:nvPicPr>
        <p:blipFill rotWithShape="1">
          <a:blip r:embed="rId2">
            <a:extLst>
              <a:ext uri="{28A0092B-C50C-407E-A947-70E740481C1C}">
                <a14:useLocalDpi xmlns:a14="http://schemas.microsoft.com/office/drawing/2010/main" val="0"/>
              </a:ext>
            </a:extLst>
          </a:blip>
          <a:srcRect t="11647"/>
          <a:stretch/>
        </p:blipFill>
        <p:spPr>
          <a:xfrm>
            <a:off x="935570" y="3243263"/>
            <a:ext cx="5905627" cy="3595935"/>
          </a:xfrm>
          <a:prstGeom prst="rect">
            <a:avLst/>
          </a:prstGeom>
        </p:spPr>
      </p:pic>
    </p:spTree>
    <p:extLst>
      <p:ext uri="{BB962C8B-B14F-4D97-AF65-F5344CB8AC3E}">
        <p14:creationId xmlns:p14="http://schemas.microsoft.com/office/powerpoint/2010/main" val="2992895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3726"/>
            <a:ext cx="8229600" cy="701341"/>
          </a:xfrm>
        </p:spPr>
        <p:txBody>
          <a:bodyPr>
            <a:normAutofit/>
          </a:bodyPr>
          <a:lstStyle/>
          <a:p>
            <a:r>
              <a:rPr lang="ja-JP" altLang="en-US" sz="3600" dirty="0"/>
              <a:t>サイズを大きくした計算例（１）</a:t>
            </a:r>
            <a:endParaRPr kumimoji="1" lang="ja-JP" altLang="en-US" sz="3600" dirty="0"/>
          </a:p>
        </p:txBody>
      </p:sp>
      <p:sp>
        <p:nvSpPr>
          <p:cNvPr id="3" name="コンテンツ プレースホルダー 2"/>
          <p:cNvSpPr>
            <a:spLocks noGrp="1"/>
          </p:cNvSpPr>
          <p:nvPr>
            <p:ph idx="1"/>
          </p:nvPr>
        </p:nvSpPr>
        <p:spPr>
          <a:xfrm>
            <a:off x="160581" y="677797"/>
            <a:ext cx="8861158" cy="3487810"/>
          </a:xfrm>
        </p:spPr>
        <p:txBody>
          <a:bodyPr>
            <a:normAutofit lnSpcReduction="10000"/>
          </a:bodyPr>
          <a:lstStyle/>
          <a:p>
            <a:r>
              <a:rPr lang="ja-JP" altLang="en-US" sz="2400" dirty="0"/>
              <a:t>セルサイズや原子数を増やした計算には時間がかかる。</a:t>
            </a:r>
            <a:br>
              <a:rPr lang="en-US" altLang="ja-JP" sz="2400" dirty="0"/>
            </a:br>
            <a:r>
              <a:rPr lang="en-US" altLang="ja-JP" sz="2000" dirty="0">
                <a:sym typeface="Wingdings"/>
              </a:rPr>
              <a:t> </a:t>
            </a:r>
            <a:r>
              <a:rPr lang="ja-JP" altLang="en-US" sz="2000" dirty="0">
                <a:solidFill>
                  <a:srgbClr val="FF0000"/>
                </a:solidFill>
                <a:sym typeface="Wingdings"/>
              </a:rPr>
              <a:t>あらかじめ実行時間や、実行時に指定する並列数などを確認しておくと良い。</a:t>
            </a:r>
            <a:endParaRPr lang="en-US" altLang="ja-JP" sz="2000" dirty="0">
              <a:solidFill>
                <a:srgbClr val="FF0000"/>
              </a:solidFill>
            </a:endParaRPr>
          </a:p>
          <a:p>
            <a:r>
              <a:rPr lang="ja-JP" altLang="en-US" sz="2400" dirty="0">
                <a:sym typeface="Wingdings"/>
              </a:rPr>
              <a:t>実行時間の調査</a:t>
            </a:r>
            <a:br>
              <a:rPr lang="en-US" altLang="ja-JP" sz="2400" dirty="0">
                <a:sym typeface="Wingdings"/>
              </a:rPr>
            </a:br>
            <a:r>
              <a:rPr lang="en-US" altLang="ja-JP" sz="2000" dirty="0">
                <a:sym typeface="Wingdings"/>
              </a:rPr>
              <a:t>Quantum ESPRESSO (QE) </a:t>
            </a:r>
            <a:r>
              <a:rPr lang="ja-JP" altLang="en-US" sz="2000" dirty="0">
                <a:sym typeface="Wingdings"/>
              </a:rPr>
              <a:t>の開発グループが公開している</a:t>
            </a:r>
            <a:br>
              <a:rPr lang="en-US" altLang="ja-JP" sz="2000" dirty="0">
                <a:sym typeface="Wingdings"/>
              </a:rPr>
            </a:br>
            <a:r>
              <a:rPr lang="ja-JP" altLang="en-US" sz="2000" dirty="0">
                <a:sym typeface="Wingdings"/>
              </a:rPr>
              <a:t>ベンチマーク用入力データ</a:t>
            </a:r>
            <a:br>
              <a:rPr lang="en-US" altLang="ja-JP" sz="2000" dirty="0">
                <a:sym typeface="Wingdings"/>
              </a:rPr>
            </a:br>
            <a:r>
              <a:rPr lang="en-US" altLang="ja-JP" sz="2000" dirty="0">
                <a:solidFill>
                  <a:srgbClr val="0070C0"/>
                </a:solidFill>
                <a:sym typeface="Wingdings"/>
              </a:rPr>
              <a:t>https://</a:t>
            </a:r>
            <a:r>
              <a:rPr lang="en-US" altLang="ja-JP" sz="2000" dirty="0" err="1">
                <a:solidFill>
                  <a:srgbClr val="0070C0"/>
                </a:solidFill>
                <a:sym typeface="Wingdings"/>
              </a:rPr>
              <a:t>github.com</a:t>
            </a:r>
            <a:r>
              <a:rPr lang="en-US" altLang="ja-JP" sz="2000" dirty="0">
                <a:solidFill>
                  <a:srgbClr val="0070C0"/>
                </a:solidFill>
                <a:sym typeface="Wingdings"/>
              </a:rPr>
              <a:t>/QEF/benchmarks</a:t>
            </a:r>
            <a:br>
              <a:rPr lang="en-US" altLang="ja-JP" sz="2000" dirty="0">
                <a:solidFill>
                  <a:srgbClr val="0000FF"/>
                </a:solidFill>
                <a:sym typeface="Wingdings"/>
              </a:rPr>
            </a:br>
            <a:r>
              <a:rPr lang="ja-JP" altLang="en-US" sz="2000" dirty="0">
                <a:sym typeface="Wingdings"/>
              </a:rPr>
              <a:t>ホームページで、公開されている同じ入力ファイルで実行時間を測定する</a:t>
            </a:r>
            <a:endParaRPr lang="en-US" altLang="ja-JP" sz="2000" dirty="0">
              <a:sym typeface="Wingdings"/>
            </a:endParaRPr>
          </a:p>
          <a:p>
            <a:pPr lvl="1"/>
            <a:r>
              <a:rPr lang="ja-JP" altLang="en-US" sz="2000" u="sng" dirty="0">
                <a:sym typeface="Wingdings"/>
              </a:rPr>
              <a:t>例） </a:t>
            </a:r>
            <a:r>
              <a:rPr lang="en-US" altLang="ja-JP" sz="2000" u="sng" dirty="0">
                <a:sym typeface="Wingdings"/>
              </a:rPr>
              <a:t>Small-size</a:t>
            </a:r>
            <a:r>
              <a:rPr lang="ja-JP" altLang="en-US" sz="2000" u="sng" dirty="0">
                <a:sym typeface="Wingdings"/>
              </a:rPr>
              <a:t>（</a:t>
            </a:r>
            <a:r>
              <a:rPr lang="en-US" altLang="ja-JP" sz="2000" u="sng" dirty="0" err="1">
                <a:sym typeface="Wingdings"/>
              </a:rPr>
              <a:t>pwscf</a:t>
            </a:r>
            <a:r>
              <a:rPr lang="en-US" altLang="ja-JP" sz="2000" u="sng" dirty="0">
                <a:sym typeface="Wingdings"/>
              </a:rPr>
              <a:t>-small-</a:t>
            </a:r>
            <a:r>
              <a:rPr lang="en-US" altLang="ja-JP" sz="2000" u="sng" dirty="0" err="1">
                <a:sym typeface="Wingdings"/>
              </a:rPr>
              <a:t>benchmark.tar.gz</a:t>
            </a:r>
            <a:r>
              <a:rPr lang="ja-JP" altLang="en-US" sz="2000" u="sng" dirty="0">
                <a:sym typeface="Wingdings"/>
              </a:rPr>
              <a:t>）の中の</a:t>
            </a:r>
            <a:r>
              <a:rPr lang="en-US" altLang="ja-JP" sz="2000" u="sng" dirty="0">
                <a:sym typeface="Wingdings"/>
              </a:rPr>
              <a:t> test_1.in</a:t>
            </a:r>
            <a:br>
              <a:rPr lang="en-US" altLang="ja-JP" sz="2000" u="sng" dirty="0">
                <a:sym typeface="Wingdings"/>
              </a:rPr>
            </a:br>
            <a:r>
              <a:rPr lang="ja-JP" altLang="en-US" sz="2000" dirty="0">
                <a:sym typeface="Wingdings"/>
              </a:rPr>
              <a:t>原子種：</a:t>
            </a:r>
            <a:r>
              <a:rPr lang="en-US" altLang="ja-JP" sz="2000" dirty="0">
                <a:sym typeface="Wingdings"/>
              </a:rPr>
              <a:t>C, O, N, H</a:t>
            </a:r>
            <a:br>
              <a:rPr lang="en-US" altLang="ja-JP" sz="2000" dirty="0">
                <a:sym typeface="Wingdings"/>
              </a:rPr>
            </a:br>
            <a:r>
              <a:rPr lang="en-US" altLang="ja-JP" sz="2000" dirty="0">
                <a:sym typeface="Wingdings"/>
              </a:rPr>
              <a:t>28 atoms</a:t>
            </a:r>
            <a:r>
              <a:rPr lang="ja-JP" altLang="en-US" sz="2000" dirty="0">
                <a:sym typeface="Wingdings"/>
              </a:rPr>
              <a:t>、</a:t>
            </a:r>
            <a:r>
              <a:rPr lang="en-US" altLang="ja-JP" sz="2000" dirty="0">
                <a:sym typeface="Wingdings"/>
              </a:rPr>
              <a:t>1 step</a:t>
            </a:r>
            <a:r>
              <a:rPr lang="ja-JP" altLang="en-US" sz="2000" dirty="0">
                <a:sym typeface="Wingdings"/>
              </a:rPr>
              <a:t>、</a:t>
            </a:r>
            <a:r>
              <a:rPr lang="en-US" altLang="ja-JP" sz="2000" dirty="0">
                <a:sym typeface="Wingdings"/>
              </a:rPr>
              <a:t>14 </a:t>
            </a:r>
            <a:r>
              <a:rPr lang="en-US" altLang="ja-JP" sz="2000" dirty="0" err="1">
                <a:sym typeface="Wingdings"/>
              </a:rPr>
              <a:t>scf</a:t>
            </a:r>
            <a:endParaRPr lang="en-US" altLang="ja-JP" sz="2400" dirty="0"/>
          </a:p>
          <a:p>
            <a:endParaRPr lang="en-US" altLang="ja-JP" sz="2000" dirty="0"/>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67</a:t>
            </a:fld>
            <a:endParaRPr kumimoji="1" lang="ja-JP" altLang="en-US"/>
          </a:p>
        </p:txBody>
      </p:sp>
      <p:sp>
        <p:nvSpPr>
          <p:cNvPr id="6" name="テキスト ボックス 5"/>
          <p:cNvSpPr txBox="1"/>
          <p:nvPr/>
        </p:nvSpPr>
        <p:spPr>
          <a:xfrm>
            <a:off x="5978792" y="4083780"/>
            <a:ext cx="3073173" cy="2246769"/>
          </a:xfrm>
          <a:prstGeom prst="rect">
            <a:avLst/>
          </a:prstGeom>
          <a:noFill/>
          <a:ln w="15875">
            <a:solidFill>
              <a:schemeClr val="tx2"/>
            </a:solidFill>
          </a:ln>
        </p:spPr>
        <p:txBody>
          <a:bodyPr wrap="square" rtlCol="0">
            <a:spAutoFit/>
          </a:bodyPr>
          <a:lstStyle/>
          <a:p>
            <a:r>
              <a:rPr kumimoji="1" lang="ja-JP" altLang="en-US" sz="2000" dirty="0"/>
              <a:t>公開されているデータと比較することにより、自分の実行環境での</a:t>
            </a:r>
            <a:r>
              <a:rPr lang="en-US" altLang="ja-JP" sz="2000" dirty="0"/>
              <a:t> QE</a:t>
            </a:r>
            <a:r>
              <a:rPr kumimoji="1" lang="en-US" altLang="ja-JP" sz="2000" dirty="0"/>
              <a:t> </a:t>
            </a:r>
            <a:r>
              <a:rPr kumimoji="1" lang="ja-JP" altLang="en-US" sz="2000" dirty="0"/>
              <a:t>の性能評価の目安になる。</a:t>
            </a:r>
            <a:endParaRPr kumimoji="1" lang="en-US" altLang="ja-JP" sz="2000" dirty="0"/>
          </a:p>
          <a:p>
            <a:r>
              <a:rPr kumimoji="1" lang="en-US" altLang="ja-JP" sz="2000" dirty="0">
                <a:sym typeface="Wingdings"/>
              </a:rPr>
              <a:t> </a:t>
            </a:r>
            <a:r>
              <a:rPr kumimoji="1" lang="ja-JP" altLang="en-US" sz="2000" dirty="0">
                <a:sym typeface="Wingdings"/>
              </a:rPr>
              <a:t>すごく遅いようであれば、</a:t>
            </a:r>
            <a:r>
              <a:rPr lang="en-US" altLang="ja-JP" sz="2000" dirty="0">
                <a:sym typeface="Wingdings"/>
              </a:rPr>
              <a:t> QE </a:t>
            </a:r>
            <a:r>
              <a:rPr lang="ja-JP" altLang="en-US" sz="2000" dirty="0">
                <a:sym typeface="Wingdings"/>
              </a:rPr>
              <a:t>の構築（ビルド）</a:t>
            </a:r>
            <a:r>
              <a:rPr kumimoji="1" lang="ja-JP" altLang="en-US" sz="2000" dirty="0">
                <a:sym typeface="Wingdings"/>
              </a:rPr>
              <a:t>方法を再検討する</a:t>
            </a:r>
            <a:endParaRPr kumimoji="1" lang="ja-JP" altLang="en-US" sz="2000" dirty="0"/>
          </a:p>
        </p:txBody>
      </p:sp>
      <p:graphicFrame>
        <p:nvGraphicFramePr>
          <p:cNvPr id="7" name="グラフ 6"/>
          <p:cNvGraphicFramePr>
            <a:graphicFrameLocks/>
          </p:cNvGraphicFramePr>
          <p:nvPr>
            <p:extLst>
              <p:ext uri="{D42A27DB-BD31-4B8C-83A1-F6EECF244321}">
                <p14:modId xmlns:p14="http://schemas.microsoft.com/office/powerpoint/2010/main" val="697485706"/>
              </p:ext>
            </p:extLst>
          </p:nvPr>
        </p:nvGraphicFramePr>
        <p:xfrm>
          <a:off x="100360" y="3973604"/>
          <a:ext cx="5525284" cy="2971909"/>
        </p:xfrm>
        <a:graphic>
          <a:graphicData uri="http://schemas.openxmlformats.org/drawingml/2006/chart">
            <c:chart xmlns:c="http://schemas.openxmlformats.org/drawingml/2006/chart" xmlns:r="http://schemas.openxmlformats.org/officeDocument/2006/relationships" r:id="rId2"/>
          </a:graphicData>
        </a:graphic>
      </p:graphicFrame>
      <p:sp>
        <p:nvSpPr>
          <p:cNvPr id="8" name="テキスト ボックス 7"/>
          <p:cNvSpPr txBox="1"/>
          <p:nvPr/>
        </p:nvSpPr>
        <p:spPr>
          <a:xfrm>
            <a:off x="3646333" y="4087353"/>
            <a:ext cx="1979310" cy="523220"/>
          </a:xfrm>
          <a:prstGeom prst="rect">
            <a:avLst/>
          </a:prstGeom>
          <a:solidFill>
            <a:schemeClr val="bg1"/>
          </a:solidFill>
          <a:ln w="15875">
            <a:solidFill>
              <a:schemeClr val="accent1"/>
            </a:solidFill>
          </a:ln>
        </p:spPr>
        <p:txBody>
          <a:bodyPr wrap="square" rtlCol="0">
            <a:spAutoFit/>
          </a:bodyPr>
          <a:lstStyle/>
          <a:p>
            <a:r>
              <a:rPr lang="ja-JP" altLang="en-US" sz="1400" dirty="0"/>
              <a:t>フラット</a:t>
            </a:r>
            <a:r>
              <a:rPr lang="en-US" altLang="ja-JP" sz="1400" dirty="0"/>
              <a:t>MPI</a:t>
            </a:r>
          </a:p>
          <a:p>
            <a:r>
              <a:rPr lang="en-US" altLang="ja-JP" sz="1400" dirty="0"/>
              <a:t>OMP_NUM_THREADS=1</a:t>
            </a:r>
            <a:endParaRPr kumimoji="1" lang="ja-JP" altLang="en-US" sz="1400" dirty="0"/>
          </a:p>
        </p:txBody>
      </p:sp>
    </p:spTree>
    <p:extLst>
      <p:ext uri="{BB962C8B-B14F-4D97-AF65-F5344CB8AC3E}">
        <p14:creationId xmlns:p14="http://schemas.microsoft.com/office/powerpoint/2010/main" val="1239316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グラフ 16"/>
          <p:cNvGraphicFramePr>
            <a:graphicFrameLocks/>
          </p:cNvGraphicFramePr>
          <p:nvPr>
            <p:extLst>
              <p:ext uri="{D42A27DB-BD31-4B8C-83A1-F6EECF244321}">
                <p14:modId xmlns:p14="http://schemas.microsoft.com/office/powerpoint/2010/main" val="393677128"/>
              </p:ext>
            </p:extLst>
          </p:nvPr>
        </p:nvGraphicFramePr>
        <p:xfrm>
          <a:off x="4849091" y="3175914"/>
          <a:ext cx="4380258" cy="36363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グラフ 15"/>
          <p:cNvGraphicFramePr>
            <a:graphicFrameLocks/>
          </p:cNvGraphicFramePr>
          <p:nvPr>
            <p:extLst>
              <p:ext uri="{D42A27DB-BD31-4B8C-83A1-F6EECF244321}">
                <p14:modId xmlns:p14="http://schemas.microsoft.com/office/powerpoint/2010/main" val="376459993"/>
              </p:ext>
            </p:extLst>
          </p:nvPr>
        </p:nvGraphicFramePr>
        <p:xfrm>
          <a:off x="-105685" y="3175914"/>
          <a:ext cx="5057309" cy="3636354"/>
        </p:xfrm>
        <a:graphic>
          <a:graphicData uri="http://schemas.openxmlformats.org/drawingml/2006/chart">
            <c:chart xmlns:c="http://schemas.openxmlformats.org/drawingml/2006/chart" xmlns:r="http://schemas.openxmlformats.org/officeDocument/2006/relationships" r:id="rId4"/>
          </a:graphicData>
        </a:graphic>
      </p:graphicFrame>
      <p:sp>
        <p:nvSpPr>
          <p:cNvPr id="2" name="タイトル 1"/>
          <p:cNvSpPr>
            <a:spLocks noGrp="1"/>
          </p:cNvSpPr>
          <p:nvPr>
            <p:ph type="title"/>
          </p:nvPr>
        </p:nvSpPr>
        <p:spPr>
          <a:xfrm>
            <a:off x="457200" y="37876"/>
            <a:ext cx="8229600" cy="671000"/>
          </a:xfrm>
        </p:spPr>
        <p:txBody>
          <a:bodyPr>
            <a:normAutofit/>
          </a:bodyPr>
          <a:lstStyle/>
          <a:p>
            <a:r>
              <a:rPr lang="ja-JP" altLang="en-US" sz="3200" dirty="0"/>
              <a:t>サイズを大きくした計算例（２）</a:t>
            </a:r>
            <a:endParaRPr kumimoji="1" lang="ja-JP" altLang="en-US" sz="3200" b="1" dirty="0">
              <a:solidFill>
                <a:schemeClr val="tx2"/>
              </a:solidFill>
              <a:latin typeface="+mn-ea"/>
            </a:endParaRPr>
          </a:p>
        </p:txBody>
      </p:sp>
      <p:sp>
        <p:nvSpPr>
          <p:cNvPr id="10" name="スライド番号プレースホルダー 9"/>
          <p:cNvSpPr>
            <a:spLocks noGrp="1"/>
          </p:cNvSpPr>
          <p:nvPr>
            <p:ph type="sldNum" sz="quarter" idx="12"/>
          </p:nvPr>
        </p:nvSpPr>
        <p:spPr/>
        <p:txBody>
          <a:bodyPr/>
          <a:lstStyle/>
          <a:p>
            <a:fld id="{B72F81EC-3365-A244-BE16-25FE1979F5BC}" type="slidenum">
              <a:rPr kumimoji="1" lang="ja-JP" altLang="en-US" smtClean="0"/>
              <a:t>68</a:t>
            </a:fld>
            <a:endParaRPr kumimoji="1" lang="ja-JP" altLang="en-US"/>
          </a:p>
        </p:txBody>
      </p:sp>
      <p:sp>
        <p:nvSpPr>
          <p:cNvPr id="4" name="テキスト ボックス 3"/>
          <p:cNvSpPr txBox="1"/>
          <p:nvPr/>
        </p:nvSpPr>
        <p:spPr>
          <a:xfrm>
            <a:off x="240896" y="617801"/>
            <a:ext cx="8038868" cy="707886"/>
          </a:xfrm>
          <a:prstGeom prst="rect">
            <a:avLst/>
          </a:prstGeom>
          <a:noFill/>
        </p:spPr>
        <p:txBody>
          <a:bodyPr wrap="square" rtlCol="0">
            <a:spAutoFit/>
          </a:bodyPr>
          <a:lstStyle/>
          <a:p>
            <a:r>
              <a:rPr lang="ja-JP" altLang="en-US" sz="2000" dirty="0">
                <a:sym typeface="Wingdings"/>
              </a:rPr>
              <a:t>最適な（に近い）実行</a:t>
            </a:r>
            <a:br>
              <a:rPr lang="en-US" altLang="ja-JP" sz="2000" dirty="0">
                <a:sym typeface="Wingdings"/>
              </a:rPr>
            </a:br>
            <a:r>
              <a:rPr lang="ja-JP" altLang="ja-JP" sz="2000" dirty="0">
                <a:sym typeface="Wingdings"/>
              </a:rPr>
              <a:t> </a:t>
            </a:r>
            <a:r>
              <a:rPr lang="ja-JP" altLang="en-US" sz="2000" dirty="0">
                <a:sym typeface="Wingdings"/>
              </a:rPr>
              <a:t> どれくらいの</a:t>
            </a:r>
            <a:r>
              <a:rPr lang="en-US" altLang="ja-JP" sz="2000" dirty="0">
                <a:sym typeface="Wingdings"/>
              </a:rPr>
              <a:t>MPI</a:t>
            </a:r>
            <a:r>
              <a:rPr lang="ja-JP" altLang="en-US" sz="2000" dirty="0">
                <a:sym typeface="Wingdings"/>
              </a:rPr>
              <a:t>プロセス数や、スレッド数で実行すれば良いのか？</a:t>
            </a:r>
            <a:endParaRPr kumimoji="1" lang="ja-JP" altLang="en-US" sz="2000" dirty="0"/>
          </a:p>
        </p:txBody>
      </p:sp>
      <p:sp>
        <p:nvSpPr>
          <p:cNvPr id="8" name="テキスト ボックス 7"/>
          <p:cNvSpPr txBox="1"/>
          <p:nvPr/>
        </p:nvSpPr>
        <p:spPr>
          <a:xfrm>
            <a:off x="240896" y="1362203"/>
            <a:ext cx="8888409" cy="707886"/>
          </a:xfrm>
          <a:prstGeom prst="rect">
            <a:avLst/>
          </a:prstGeom>
          <a:noFill/>
        </p:spPr>
        <p:txBody>
          <a:bodyPr wrap="square" rtlCol="0">
            <a:spAutoFit/>
          </a:bodyPr>
          <a:lstStyle/>
          <a:p>
            <a:r>
              <a:rPr lang="ja-JP" altLang="en-US" sz="2000" u="sng" dirty="0"/>
              <a:t>フラット</a:t>
            </a:r>
            <a:r>
              <a:rPr lang="en-US" altLang="ja-JP" sz="2000" u="sng" dirty="0"/>
              <a:t>MPI</a:t>
            </a:r>
            <a:r>
              <a:rPr lang="ja-JP" altLang="en-US" sz="2000" u="sng" dirty="0"/>
              <a:t>とハイブリッド並列の比較</a:t>
            </a:r>
          </a:p>
          <a:p>
            <a:r>
              <a:rPr lang="en-US" altLang="ja-JP" sz="2000" dirty="0">
                <a:sym typeface="Wingdings"/>
              </a:rPr>
              <a:t>MPI</a:t>
            </a:r>
            <a:r>
              <a:rPr lang="ja-JP" altLang="en-US" sz="2000" dirty="0">
                <a:sym typeface="Wingdings"/>
              </a:rPr>
              <a:t>プロセス数を変えて実行時間を測定　　実行時に指定するプロセス数を検討　</a:t>
            </a:r>
            <a:endParaRPr kumimoji="1" lang="ja-JP" altLang="en-US" sz="2000" dirty="0"/>
          </a:p>
        </p:txBody>
      </p:sp>
      <p:sp>
        <p:nvSpPr>
          <p:cNvPr id="13" name="テキスト ボックス 12"/>
          <p:cNvSpPr txBox="1"/>
          <p:nvPr/>
        </p:nvSpPr>
        <p:spPr>
          <a:xfrm>
            <a:off x="240896" y="2087095"/>
            <a:ext cx="4710728" cy="1015663"/>
          </a:xfrm>
          <a:prstGeom prst="rect">
            <a:avLst/>
          </a:prstGeom>
          <a:noFill/>
          <a:ln w="12700">
            <a:solidFill>
              <a:schemeClr val="tx1"/>
            </a:solidFill>
          </a:ln>
        </p:spPr>
        <p:txBody>
          <a:bodyPr wrap="square" rtlCol="0">
            <a:spAutoFit/>
          </a:bodyPr>
          <a:lstStyle/>
          <a:p>
            <a:pPr lvl="0">
              <a:buClr>
                <a:schemeClr val="accent3">
                  <a:lumMod val="75000"/>
                </a:schemeClr>
              </a:buClr>
            </a:pPr>
            <a:r>
              <a:rPr lang="en-US" altLang="ja-JP" sz="2000" u="sng" dirty="0"/>
              <a:t>Large-size DEISA benchmark</a:t>
            </a:r>
            <a:r>
              <a:rPr lang="ja-JP" altLang="en-US" sz="2000" u="sng" dirty="0"/>
              <a:t>（</a:t>
            </a:r>
            <a:r>
              <a:rPr lang="en-US" altLang="ja-JP" sz="2000" u="sng" dirty="0" err="1"/>
              <a:t>PSIWAT.tgz</a:t>
            </a:r>
            <a:r>
              <a:rPr lang="ja-JP" altLang="en-US" sz="2000" u="sng" dirty="0"/>
              <a:t>）</a:t>
            </a:r>
            <a:br>
              <a:rPr lang="en-US" altLang="ja-JP" sz="2000" u="sng" dirty="0"/>
            </a:br>
            <a:r>
              <a:rPr lang="ja-JP" altLang="en-US" sz="2000" dirty="0">
                <a:sym typeface="Wingdings"/>
              </a:rPr>
              <a:t>原子種：</a:t>
            </a:r>
            <a:r>
              <a:rPr lang="en-US" altLang="ja-JP" sz="2000" dirty="0"/>
              <a:t>Au, O, C, N, H</a:t>
            </a:r>
            <a:endParaRPr lang="en-US" altLang="ja-JP" sz="2000" dirty="0">
              <a:solidFill>
                <a:srgbClr val="FF0000"/>
              </a:solidFill>
            </a:endParaRPr>
          </a:p>
          <a:p>
            <a:pPr>
              <a:buClr>
                <a:schemeClr val="accent3">
                  <a:lumMod val="75000"/>
                </a:schemeClr>
              </a:buClr>
            </a:pPr>
            <a:r>
              <a:rPr lang="en-US" altLang="ja-JP" sz="2000" dirty="0"/>
              <a:t>586 atoms</a:t>
            </a:r>
            <a:r>
              <a:rPr lang="ja-JP" altLang="en-US" sz="2000" dirty="0">
                <a:sym typeface="Wingdings"/>
              </a:rPr>
              <a:t>、</a:t>
            </a:r>
            <a:r>
              <a:rPr lang="en-US" altLang="ja-JP" sz="2000" dirty="0">
                <a:sym typeface="Wingdings"/>
              </a:rPr>
              <a:t>1 step</a:t>
            </a:r>
            <a:r>
              <a:rPr lang="ja-JP" altLang="en-US" sz="2000" dirty="0">
                <a:sym typeface="Wingdings"/>
              </a:rPr>
              <a:t>、</a:t>
            </a:r>
            <a:r>
              <a:rPr lang="en-US" altLang="ja-JP" sz="2000" dirty="0">
                <a:sym typeface="Wingdings"/>
              </a:rPr>
              <a:t>5 </a:t>
            </a:r>
            <a:r>
              <a:rPr lang="en-US" altLang="ja-JP" sz="2000" dirty="0" err="1">
                <a:sym typeface="Wingdings"/>
              </a:rPr>
              <a:t>scf</a:t>
            </a:r>
            <a:endParaRPr lang="en-US" altLang="ja-JP" sz="2000" dirty="0">
              <a:sym typeface="Wingdings"/>
            </a:endParaRPr>
          </a:p>
        </p:txBody>
      </p:sp>
      <p:sp>
        <p:nvSpPr>
          <p:cNvPr id="14" name="テキスト ボックス 13"/>
          <p:cNvSpPr txBox="1"/>
          <p:nvPr/>
        </p:nvSpPr>
        <p:spPr>
          <a:xfrm>
            <a:off x="2447353" y="3186754"/>
            <a:ext cx="2237748" cy="584776"/>
          </a:xfrm>
          <a:prstGeom prst="rect">
            <a:avLst/>
          </a:prstGeom>
          <a:solidFill>
            <a:schemeClr val="bg1"/>
          </a:solidFill>
          <a:ln w="15875">
            <a:solidFill>
              <a:schemeClr val="accent1"/>
            </a:solidFill>
          </a:ln>
        </p:spPr>
        <p:txBody>
          <a:bodyPr wrap="square" rtlCol="0">
            <a:spAutoFit/>
          </a:bodyPr>
          <a:lstStyle/>
          <a:p>
            <a:r>
              <a:rPr lang="ja-JP" altLang="en-US" sz="1600" dirty="0"/>
              <a:t>フラット</a:t>
            </a:r>
            <a:r>
              <a:rPr lang="en-US" altLang="ja-JP" sz="1600" dirty="0"/>
              <a:t>MPI</a:t>
            </a:r>
          </a:p>
          <a:p>
            <a:r>
              <a:rPr lang="en-US" altLang="ja-JP" sz="1600" dirty="0"/>
              <a:t>OMP_NUM_THREADS=1</a:t>
            </a:r>
            <a:endParaRPr kumimoji="1" lang="ja-JP" altLang="en-US" sz="1600" dirty="0"/>
          </a:p>
        </p:txBody>
      </p:sp>
      <p:sp>
        <p:nvSpPr>
          <p:cNvPr id="15" name="テキスト ボックス 14"/>
          <p:cNvSpPr txBox="1"/>
          <p:nvPr/>
        </p:nvSpPr>
        <p:spPr>
          <a:xfrm>
            <a:off x="6785324" y="3186754"/>
            <a:ext cx="2238973" cy="584776"/>
          </a:xfrm>
          <a:prstGeom prst="rect">
            <a:avLst/>
          </a:prstGeom>
          <a:solidFill>
            <a:schemeClr val="bg1"/>
          </a:solidFill>
          <a:ln w="15875">
            <a:solidFill>
              <a:schemeClr val="accent1"/>
            </a:solidFill>
          </a:ln>
        </p:spPr>
        <p:txBody>
          <a:bodyPr wrap="square" rtlCol="0">
            <a:spAutoFit/>
          </a:bodyPr>
          <a:lstStyle/>
          <a:p>
            <a:r>
              <a:rPr lang="ja-JP" altLang="en-US" sz="1600" dirty="0"/>
              <a:t>ハイブリッド並列</a:t>
            </a:r>
            <a:endParaRPr lang="en-US" altLang="ja-JP" sz="1600" dirty="0"/>
          </a:p>
          <a:p>
            <a:r>
              <a:rPr lang="en-US" altLang="ja-JP" sz="1600" dirty="0"/>
              <a:t>OMP_NUM_THREADS=8</a:t>
            </a:r>
            <a:endParaRPr kumimoji="1" lang="ja-JP" altLang="en-US" sz="1600" dirty="0"/>
          </a:p>
        </p:txBody>
      </p:sp>
      <p:sp>
        <p:nvSpPr>
          <p:cNvPr id="3" name="右矢印 2"/>
          <p:cNvSpPr/>
          <p:nvPr/>
        </p:nvSpPr>
        <p:spPr>
          <a:xfrm>
            <a:off x="5215467" y="2404533"/>
            <a:ext cx="406400" cy="372534"/>
          </a:xfrm>
          <a:prstGeom prst="right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790563" y="2252133"/>
            <a:ext cx="3233733" cy="646331"/>
          </a:xfrm>
          <a:prstGeom prst="rect">
            <a:avLst/>
          </a:prstGeom>
          <a:noFill/>
          <a:ln w="15875">
            <a:solidFill>
              <a:schemeClr val="accent2"/>
            </a:solidFill>
          </a:ln>
        </p:spPr>
        <p:txBody>
          <a:bodyPr wrap="square" rtlCol="0">
            <a:spAutoFit/>
          </a:bodyPr>
          <a:lstStyle/>
          <a:p>
            <a:r>
              <a:rPr lang="ja-JP" altLang="en-US" dirty="0"/>
              <a:t>こ</a:t>
            </a:r>
            <a:r>
              <a:rPr kumimoji="1" lang="ja-JP" altLang="en-US" dirty="0"/>
              <a:t>のサイズの計算では、「京」、</a:t>
            </a:r>
            <a:r>
              <a:rPr kumimoji="1" lang="en-US" altLang="ja-JP" dirty="0"/>
              <a:t>HPCI</a:t>
            </a:r>
            <a:r>
              <a:rPr kumimoji="1" lang="ja-JP" altLang="en-US" dirty="0"/>
              <a:t>が必要になってくる。</a:t>
            </a:r>
          </a:p>
        </p:txBody>
      </p:sp>
    </p:spTree>
    <p:extLst>
      <p:ext uri="{BB962C8B-B14F-4D97-AF65-F5344CB8AC3E}">
        <p14:creationId xmlns:p14="http://schemas.microsoft.com/office/powerpoint/2010/main" val="3952864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p:cNvSpPr>
            <a:spLocks noGrp="1"/>
          </p:cNvSpPr>
          <p:nvPr>
            <p:ph type="title"/>
          </p:nvPr>
        </p:nvSpPr>
        <p:spPr>
          <a:xfrm>
            <a:off x="3019018" y="0"/>
            <a:ext cx="5166784" cy="727595"/>
          </a:xfrm>
          <a:solidFill>
            <a:schemeClr val="bg1"/>
          </a:solidFill>
        </p:spPr>
        <p:txBody>
          <a:bodyPr>
            <a:normAutofit/>
          </a:bodyPr>
          <a:lstStyle/>
          <a:p>
            <a:r>
              <a:rPr lang="ja-JP" altLang="en-US" sz="2800" dirty="0"/>
              <a:t>サイズを大きくした計算例（３）</a:t>
            </a:r>
            <a:endParaRPr lang="ja-JP" altLang="en-US" sz="2800" b="1" dirty="0">
              <a:solidFill>
                <a:schemeClr val="tx2"/>
              </a:solidFill>
              <a:latin typeface="+mj-lt"/>
            </a:endParaRPr>
          </a:p>
        </p:txBody>
      </p:sp>
      <p:graphicFrame>
        <p:nvGraphicFramePr>
          <p:cNvPr id="16" name="グラフ 15"/>
          <p:cNvGraphicFramePr>
            <a:graphicFrameLocks/>
          </p:cNvGraphicFramePr>
          <p:nvPr>
            <p:extLst>
              <p:ext uri="{D42A27DB-BD31-4B8C-83A1-F6EECF244321}">
                <p14:modId xmlns:p14="http://schemas.microsoft.com/office/powerpoint/2010/main" val="3819732910"/>
              </p:ext>
            </p:extLst>
          </p:nvPr>
        </p:nvGraphicFramePr>
        <p:xfrm>
          <a:off x="322775" y="1993042"/>
          <a:ext cx="8242300" cy="4470400"/>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p:cNvSpPr txBox="1"/>
          <p:nvPr/>
        </p:nvSpPr>
        <p:spPr>
          <a:xfrm>
            <a:off x="121014" y="6398683"/>
            <a:ext cx="4133486" cy="392415"/>
          </a:xfrm>
          <a:prstGeom prst="rect">
            <a:avLst/>
          </a:prstGeom>
          <a:noFill/>
        </p:spPr>
        <p:txBody>
          <a:bodyPr wrap="square" rtlCol="0">
            <a:spAutoFit/>
          </a:bodyPr>
          <a:lstStyle>
            <a:defPPr>
              <a:defRPr lang="ja-JP"/>
            </a:defPPr>
            <a:lvl1pPr>
              <a:lnSpc>
                <a:spcPct val="110000"/>
              </a:lnSpc>
              <a:defRPr sz="1600"/>
            </a:lvl1pPr>
          </a:lstStyle>
          <a:p>
            <a:pPr marL="285750" indent="-285750">
              <a:buFont typeface="Arial"/>
              <a:buChar char="•"/>
            </a:pPr>
            <a:r>
              <a:rPr lang="en-US" altLang="ja-JP" sz="1800" dirty="0">
                <a:latin typeface="ＭＳ Ｐゴシック"/>
              </a:rPr>
              <a:t>MPI processes = </a:t>
            </a:r>
            <a:r>
              <a:rPr lang="en-US" altLang="ja-JP" sz="1800" dirty="0">
                <a:solidFill>
                  <a:srgbClr val="FF0000"/>
                </a:solidFill>
                <a:latin typeface="ＭＳ Ｐゴシック"/>
              </a:rPr>
              <a:t>192</a:t>
            </a:r>
            <a:r>
              <a:rPr lang="ja-JP" altLang="en-US" sz="1800" dirty="0">
                <a:latin typeface="ＭＳ Ｐゴシック"/>
              </a:rPr>
              <a:t> </a:t>
            </a:r>
            <a:r>
              <a:rPr lang="ja-JP" altLang="en-US" sz="1800" dirty="0">
                <a:latin typeface="ＭＳ Ｐゴシック"/>
                <a:sym typeface="Wingdings"/>
              </a:rPr>
              <a:t></a:t>
            </a:r>
            <a:r>
              <a:rPr lang="en-US" altLang="ja-JP" sz="1800" dirty="0">
                <a:latin typeface="ＭＳ Ｐゴシック"/>
                <a:sym typeface="Wingdings"/>
              </a:rPr>
              <a:t> </a:t>
            </a:r>
            <a:r>
              <a:rPr lang="en-US" altLang="ja-JP" sz="1800" dirty="0">
                <a:latin typeface="ＭＳ Ｐゴシック"/>
              </a:rPr>
              <a:t>saturation</a:t>
            </a:r>
          </a:p>
        </p:txBody>
      </p:sp>
      <p:sp>
        <p:nvSpPr>
          <p:cNvPr id="11" name="テキスト ボックス 10"/>
          <p:cNvSpPr txBox="1"/>
          <p:nvPr/>
        </p:nvSpPr>
        <p:spPr>
          <a:xfrm>
            <a:off x="6431321" y="2837817"/>
            <a:ext cx="2032282" cy="523220"/>
          </a:xfrm>
          <a:prstGeom prst="rect">
            <a:avLst/>
          </a:prstGeom>
          <a:noFill/>
          <a:ln w="15875">
            <a:solidFill>
              <a:schemeClr val="accent1"/>
            </a:solidFill>
          </a:ln>
        </p:spPr>
        <p:txBody>
          <a:bodyPr wrap="square" rtlCol="0">
            <a:spAutoFit/>
          </a:bodyPr>
          <a:lstStyle/>
          <a:p>
            <a:r>
              <a:rPr lang="ja-JP" altLang="en-US" sz="1400" dirty="0"/>
              <a:t>ハイブリッド並列</a:t>
            </a:r>
            <a:endParaRPr lang="en-US" altLang="ja-JP" sz="1400" dirty="0"/>
          </a:p>
          <a:p>
            <a:r>
              <a:rPr lang="en-US" altLang="ja-JP" sz="1400" dirty="0"/>
              <a:t>OMP_NUM_THREADS=8</a:t>
            </a:r>
            <a:endParaRPr kumimoji="1" lang="ja-JP" altLang="en-US" sz="1400" dirty="0"/>
          </a:p>
        </p:txBody>
      </p:sp>
      <p:sp>
        <p:nvSpPr>
          <p:cNvPr id="13" name="正方形/長方形 12"/>
          <p:cNvSpPr/>
          <p:nvPr/>
        </p:nvSpPr>
        <p:spPr>
          <a:xfrm>
            <a:off x="4855494" y="4546584"/>
            <a:ext cx="3608109" cy="149406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aphicFrame>
        <p:nvGraphicFramePr>
          <p:cNvPr id="17" name="表 16"/>
          <p:cNvGraphicFramePr>
            <a:graphicFrameLocks noGrp="1"/>
          </p:cNvGraphicFramePr>
          <p:nvPr>
            <p:extLst>
              <p:ext uri="{D42A27DB-BD31-4B8C-83A1-F6EECF244321}">
                <p14:modId xmlns:p14="http://schemas.microsoft.com/office/powerpoint/2010/main" val="36118991"/>
              </p:ext>
            </p:extLst>
          </p:nvPr>
        </p:nvGraphicFramePr>
        <p:xfrm>
          <a:off x="3512119" y="946511"/>
          <a:ext cx="5174681" cy="1868424"/>
        </p:xfrm>
        <a:graphic>
          <a:graphicData uri="http://schemas.openxmlformats.org/drawingml/2006/table">
            <a:tbl>
              <a:tblPr/>
              <a:tblGrid>
                <a:gridCol w="2613547">
                  <a:extLst>
                    <a:ext uri="{9D8B030D-6E8A-4147-A177-3AD203B41FA5}">
                      <a16:colId xmlns:a16="http://schemas.microsoft.com/office/drawing/2014/main" val="20000"/>
                    </a:ext>
                  </a:extLst>
                </a:gridCol>
                <a:gridCol w="2561134">
                  <a:extLst>
                    <a:ext uri="{9D8B030D-6E8A-4147-A177-3AD203B41FA5}">
                      <a16:colId xmlns:a16="http://schemas.microsoft.com/office/drawing/2014/main" val="20001"/>
                    </a:ext>
                  </a:extLst>
                </a:gridCol>
              </a:tblGrid>
              <a:tr h="228600">
                <a:tc>
                  <a:txBody>
                    <a:bodyPr/>
                    <a:lstStyle/>
                    <a:p>
                      <a:pPr algn="l" fontAlgn="ctr">
                        <a:lnSpc>
                          <a:spcPct val="120000"/>
                        </a:lnSpc>
                      </a:pPr>
                      <a:r>
                        <a:rPr lang="en-US" altLang="ja-JP" sz="1400" b="0" i="0" u="none" strike="noStrike" dirty="0">
                          <a:solidFill>
                            <a:srgbClr val="000000"/>
                          </a:solidFill>
                          <a:effectLst/>
                          <a:latin typeface="ＭＳ Ｐゴシック"/>
                        </a:rPr>
                        <a:t> Target</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chemeClr val="tx1"/>
                          </a:solidFill>
                          <a:effectLst/>
                          <a:latin typeface="ＭＳ Ｐゴシック"/>
                        </a:rPr>
                        <a:t> </a:t>
                      </a:r>
                      <a:r>
                        <a:rPr lang="en-US" altLang="en-US" sz="1400" b="0" i="0" u="none" strike="noStrike" dirty="0">
                          <a:solidFill>
                            <a:schemeClr val="tx1"/>
                          </a:solidFill>
                          <a:effectLst/>
                          <a:latin typeface="ＭＳ Ｐゴシック"/>
                        </a:rPr>
                        <a:t>rutile </a:t>
                      </a:r>
                      <a:r>
                        <a:rPr lang="en-US" altLang="ja-JP" sz="1400" b="0" i="0" u="none" strike="noStrike" dirty="0">
                          <a:solidFill>
                            <a:schemeClr val="tx1"/>
                          </a:solidFill>
                          <a:effectLst/>
                          <a:latin typeface="ＭＳ Ｐゴシック"/>
                        </a:rPr>
                        <a:t>TiO</a:t>
                      </a:r>
                      <a:r>
                        <a:rPr lang="en-US" altLang="ja-JP" sz="1400" b="0" i="0" u="none" strike="noStrike" baseline="-25000" dirty="0">
                          <a:solidFill>
                            <a:schemeClr val="tx1"/>
                          </a:solidFill>
                          <a:effectLst/>
                          <a:latin typeface="ＭＳ Ｐゴシック"/>
                        </a:rPr>
                        <a:t>2</a:t>
                      </a:r>
                      <a:r>
                        <a:rPr lang="en-US" altLang="ja-JP" sz="1400" b="0" i="0" u="none" strike="noStrike" dirty="0">
                          <a:solidFill>
                            <a:schemeClr val="tx1"/>
                          </a:solidFill>
                          <a:effectLst/>
                          <a:latin typeface="ＭＳ Ｐゴシック"/>
                        </a:rPr>
                        <a:t> + </a:t>
                      </a:r>
                      <a:r>
                        <a:rPr lang="en-US" altLang="en-US" sz="1400" b="0" i="0" u="none" strike="noStrike" dirty="0">
                          <a:solidFill>
                            <a:schemeClr val="tx1"/>
                          </a:solidFill>
                          <a:effectLst/>
                          <a:latin typeface="ＭＳ Ｐゴシック"/>
                        </a:rPr>
                        <a:t>impurity hydrogen</a:t>
                      </a:r>
                      <a:endParaRPr lang="ja-JP" altLang="en-US" sz="1400" b="0" i="0" u="none" strike="noStrike" dirty="0">
                        <a:solidFill>
                          <a:schemeClr val="tx1"/>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en-US" sz="1400" b="0" i="0" u="none" strike="noStrike" dirty="0">
                          <a:solidFill>
                            <a:srgbClr val="000000"/>
                          </a:solidFill>
                          <a:effectLst/>
                          <a:latin typeface="ＭＳ Ｐゴシック"/>
                        </a:rPr>
                        <a:t>Size</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ja-JP" altLang="ja-JP" sz="1400" b="1" i="0" u="none" strike="noStrike" dirty="0">
                          <a:solidFill>
                            <a:srgbClr val="FF0000"/>
                          </a:solidFill>
                          <a:effectLst/>
                          <a:latin typeface="ＭＳ Ｐゴシック"/>
                        </a:rPr>
                        <a:t>2</a:t>
                      </a:r>
                      <a:r>
                        <a:rPr lang="en-US" altLang="ja-JP" sz="1400" b="1" i="0" u="none" strike="noStrike" dirty="0">
                          <a:solidFill>
                            <a:srgbClr val="FF0000"/>
                          </a:solidFill>
                          <a:effectLst/>
                          <a:latin typeface="ＭＳ Ｐゴシック"/>
                        </a:rPr>
                        <a:t>17 </a:t>
                      </a:r>
                      <a:r>
                        <a:rPr lang="en-US" altLang="en-US" sz="1400" b="0" i="0" u="none" strike="noStrike" dirty="0">
                          <a:solidFill>
                            <a:srgbClr val="000000"/>
                          </a:solidFill>
                          <a:effectLst/>
                          <a:latin typeface="ＭＳ Ｐゴシック"/>
                        </a:rPr>
                        <a:t>atoms per unit cell</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exchange correlation functional</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sz="1400" b="0" i="0" u="none" strike="noStrike" dirty="0">
                          <a:solidFill>
                            <a:srgbClr val="000000"/>
                          </a:solidFill>
                          <a:effectLst/>
                          <a:latin typeface="ＭＳ Ｐゴシック"/>
                        </a:rPr>
                        <a:t> GGA</a:t>
                      </a:r>
                      <a:r>
                        <a:rPr lang="ja-JP" altLang="en-US" sz="1400" b="0" i="0" u="none" strike="noStrike" dirty="0">
                          <a:solidFill>
                            <a:srgbClr val="000000"/>
                          </a:solidFill>
                          <a:effectLst/>
                          <a:latin typeface="ＭＳ Ｐゴシック"/>
                        </a:rPr>
                        <a:t>（</a:t>
                      </a:r>
                      <a:r>
                        <a:rPr lang="en-US" altLang="ja-JP" sz="1400" b="0" i="0" u="none" strike="noStrike" dirty="0">
                          <a:solidFill>
                            <a:srgbClr val="000000"/>
                          </a:solidFill>
                          <a:effectLst/>
                          <a:latin typeface="ＭＳ Ｐゴシック"/>
                        </a:rPr>
                        <a:t>PBE</a:t>
                      </a:r>
                      <a:r>
                        <a:rPr lang="ja-JP" altLang="en-US" sz="1400" b="0" i="0" u="none" strike="noStrike" dirty="0">
                          <a:solidFill>
                            <a:srgbClr val="000000"/>
                          </a:solidFill>
                          <a:effectLst/>
                          <a:latin typeface="ＭＳ Ｐゴシック"/>
                        </a:rPr>
                        <a:t>）</a:t>
                      </a:r>
                      <a:endParaRPr 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k</a:t>
                      </a:r>
                      <a:r>
                        <a:rPr lang="en-US" altLang="en-US" sz="1400" b="0" i="0" u="none" strike="noStrike" dirty="0">
                          <a:solidFill>
                            <a:srgbClr val="000000"/>
                          </a:solidFill>
                          <a:effectLst/>
                          <a:latin typeface="ＭＳ Ｐゴシック"/>
                        </a:rPr>
                        <a:t> point</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3 x 3 x 3</a:t>
                      </a:r>
                      <a:r>
                        <a:rPr lang="ja-JP" altLang="en-US" sz="1400" b="0" i="0" u="none" strike="noStrike" dirty="0">
                          <a:solidFill>
                            <a:srgbClr val="000000"/>
                          </a:solidFill>
                          <a:effectLst/>
                          <a:latin typeface="ＭＳ Ｐゴシック"/>
                        </a:rPr>
                        <a:t>　（</a:t>
                      </a:r>
                      <a:r>
                        <a:rPr lang="en-US" altLang="ja-JP" sz="1400" b="0" i="0" u="none" strike="noStrike" dirty="0">
                          <a:solidFill>
                            <a:srgbClr val="000000"/>
                          </a:solidFill>
                          <a:effectLst/>
                          <a:latin typeface="ＭＳ Ｐゴシック"/>
                        </a:rPr>
                        <a:t>irreducible</a:t>
                      </a:r>
                      <a:r>
                        <a:rPr lang="ja-JP" altLang="en-US" sz="1400" b="0" i="0" u="none" strike="noStrike" dirty="0">
                          <a:solidFill>
                            <a:srgbClr val="000000"/>
                          </a:solidFill>
                          <a:effectLst/>
                          <a:latin typeface="ＭＳ Ｐゴシック"/>
                        </a:rPr>
                        <a:t>：</a:t>
                      </a:r>
                      <a:r>
                        <a:rPr lang="en-US" altLang="ja-JP" sz="1400" b="1" i="0" u="none" strike="noStrike" dirty="0">
                          <a:solidFill>
                            <a:srgbClr val="FF0000"/>
                          </a:solidFill>
                          <a:effectLst/>
                          <a:latin typeface="ＭＳ Ｐゴシック"/>
                        </a:rPr>
                        <a:t>14 </a:t>
                      </a:r>
                      <a:r>
                        <a:rPr lang="en-US" altLang="en-US" sz="1400" b="0" i="0" u="none" strike="noStrike" dirty="0">
                          <a:solidFill>
                            <a:srgbClr val="000000"/>
                          </a:solidFill>
                          <a:effectLst/>
                          <a:latin typeface="ＭＳ Ｐゴシック"/>
                        </a:rPr>
                        <a:t>points</a:t>
                      </a:r>
                      <a:r>
                        <a:rPr lang="ja-JP" altLang="en-US" sz="1400" b="0" i="0" u="none" strike="noStrike" dirty="0">
                          <a:solidFill>
                            <a:srgbClr val="000000"/>
                          </a:solidFill>
                          <a:effectLst/>
                          <a:latin typeface="ＭＳ Ｐゴシック"/>
                        </a:rPr>
                        <a:t>）</a:t>
                      </a:r>
                      <a:endParaRPr lang="en-US" altLang="ja-JP"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step</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ja-JP" sz="1400" b="0" i="0" u="none" strike="noStrike" dirty="0">
                          <a:solidFill>
                            <a:srgbClr val="FF0000"/>
                          </a:solidFill>
                          <a:effectLst/>
                          <a:latin typeface="ＭＳ Ｐゴシック"/>
                        </a:rPr>
                        <a:t>1</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00">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ja-JP" sz="1400" b="0" i="0" u="none" strike="noStrike" dirty="0" err="1">
                          <a:solidFill>
                            <a:srgbClr val="000000"/>
                          </a:solidFill>
                          <a:effectLst/>
                          <a:latin typeface="ＭＳ Ｐゴシック"/>
                        </a:rPr>
                        <a:t>scf</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20000"/>
                        </a:lnSpc>
                      </a:pPr>
                      <a:r>
                        <a:rPr lang="ja-JP" altLang="en-US" sz="1400" b="0" i="0" u="none" strike="noStrike" dirty="0">
                          <a:solidFill>
                            <a:srgbClr val="000000"/>
                          </a:solidFill>
                          <a:effectLst/>
                          <a:latin typeface="ＭＳ Ｐゴシック"/>
                        </a:rPr>
                        <a:t> </a:t>
                      </a:r>
                      <a:r>
                        <a:rPr lang="en-US" altLang="ja-JP" sz="1400" b="1" i="0" u="none" strike="noStrike" dirty="0">
                          <a:solidFill>
                            <a:srgbClr val="FF0000"/>
                          </a:solidFill>
                          <a:effectLst/>
                          <a:latin typeface="ＭＳ Ｐゴシック"/>
                        </a:rPr>
                        <a:t>3</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スライド番号プレースホルダー 1"/>
          <p:cNvSpPr>
            <a:spLocks noGrp="1"/>
          </p:cNvSpPr>
          <p:nvPr>
            <p:ph type="sldNum" sz="quarter" idx="12"/>
          </p:nvPr>
        </p:nvSpPr>
        <p:spPr/>
        <p:txBody>
          <a:bodyPr/>
          <a:lstStyle/>
          <a:p>
            <a:fld id="{B72F81EC-3365-A244-BE16-25FE1979F5BC}" type="slidenum">
              <a:rPr kumimoji="1" lang="ja-JP" altLang="en-US" smtClean="0"/>
              <a:t>69</a:t>
            </a:fld>
            <a:endParaRPr kumimoji="1" lang="ja-JP" altLang="en-US"/>
          </a:p>
        </p:txBody>
      </p:sp>
      <p:pic>
        <p:nvPicPr>
          <p:cNvPr id="10" name="図 9" descr="TiO2.png"/>
          <p:cNvPicPr>
            <a:picLocks noChangeAspect="1"/>
          </p:cNvPicPr>
          <p:nvPr/>
        </p:nvPicPr>
        <p:blipFill rotWithShape="1">
          <a:blip r:embed="rId4">
            <a:extLst>
              <a:ext uri="{28A0092B-C50C-407E-A947-70E740481C1C}">
                <a14:useLocalDpi xmlns:a14="http://schemas.microsoft.com/office/drawing/2010/main" val="0"/>
              </a:ext>
            </a:extLst>
          </a:blip>
          <a:srcRect l="6945" t="13282" r="18923" b="9579"/>
          <a:stretch/>
        </p:blipFill>
        <p:spPr>
          <a:xfrm>
            <a:off x="44509" y="314669"/>
            <a:ext cx="3169386" cy="2228935"/>
          </a:xfrm>
          <a:prstGeom prst="rect">
            <a:avLst/>
          </a:prstGeom>
        </p:spPr>
      </p:pic>
    </p:spTree>
    <p:extLst>
      <p:ext uri="{BB962C8B-B14F-4D97-AF65-F5344CB8AC3E}">
        <p14:creationId xmlns:p14="http://schemas.microsoft.com/office/powerpoint/2010/main" val="49353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B261F98-9125-834F-9ED2-6DED4315BCC9}"/>
              </a:ext>
            </a:extLst>
          </p:cNvPr>
          <p:cNvPicPr>
            <a:picLocks noChangeAspect="1"/>
          </p:cNvPicPr>
          <p:nvPr/>
        </p:nvPicPr>
        <p:blipFill>
          <a:blip r:embed="rId3"/>
          <a:stretch>
            <a:fillRect/>
          </a:stretch>
        </p:blipFill>
        <p:spPr>
          <a:xfrm>
            <a:off x="455414" y="1235431"/>
            <a:ext cx="4958588" cy="3762629"/>
          </a:xfrm>
          <a:prstGeom prst="rect">
            <a:avLst/>
          </a:prstGeom>
        </p:spPr>
      </p:pic>
      <p:sp>
        <p:nvSpPr>
          <p:cNvPr id="140" name="Shape 140"/>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41" name="Shape 141"/>
          <p:cNvSpPr>
            <a:spLocks noGrp="1"/>
          </p:cNvSpPr>
          <p:nvPr>
            <p:ph type="title"/>
          </p:nvPr>
        </p:nvSpPr>
        <p:spPr>
          <a:prstGeom prst="rect">
            <a:avLst/>
          </a:prstGeom>
        </p:spPr>
        <p:txBody>
          <a:bodyPr/>
          <a:lstStyle/>
          <a:p>
            <a:r>
              <a:rPr dirty="0">
                <a:latin typeface="MS PGothic" panose="020B0600070205080204" pitchFamily="34" charset="-128"/>
                <a:ea typeface="MS PGothic" panose="020B0600070205080204" pitchFamily="34" charset="-128"/>
              </a:rPr>
              <a:t>VirtualBox </a:t>
            </a:r>
            <a:r>
              <a:rPr dirty="0" err="1">
                <a:latin typeface="MS PGothic" panose="020B0600070205080204" pitchFamily="34" charset="-128"/>
                <a:ea typeface="MS PGothic" panose="020B0600070205080204" pitchFamily="34" charset="-128"/>
              </a:rPr>
              <a:t>からの起動</a:t>
            </a:r>
            <a:endParaRPr dirty="0">
              <a:latin typeface="MS PGothic" panose="020B0600070205080204" pitchFamily="34" charset="-128"/>
              <a:ea typeface="MS PGothic" panose="020B0600070205080204" pitchFamily="34" charset="-128"/>
            </a:endParaRPr>
          </a:p>
        </p:txBody>
      </p:sp>
      <p:sp>
        <p:nvSpPr>
          <p:cNvPr id="142" name="Shape 142"/>
          <p:cNvSpPr>
            <a:spLocks noGrp="1"/>
          </p:cNvSpPr>
          <p:nvPr>
            <p:ph type="body" sz="half" idx="1"/>
          </p:nvPr>
        </p:nvSpPr>
        <p:spPr>
          <a:xfrm>
            <a:off x="5543127" y="1348383"/>
            <a:ext cx="3192589" cy="4557568"/>
          </a:xfrm>
          <a:prstGeom prst="rect">
            <a:avLst/>
          </a:prstGeom>
        </p:spPr>
        <p:txBody>
          <a:bodyPr/>
          <a:lstStyle/>
          <a:p>
            <a:pPr marL="297630" indent="-297630">
              <a:buAutoNum type="arabicPeriod"/>
            </a:pPr>
            <a:r>
              <a:rPr sz="1800" dirty="0">
                <a:latin typeface="MS PGothic" panose="020B0600070205080204" pitchFamily="34" charset="-128"/>
                <a:ea typeface="MS PGothic" panose="020B0600070205080204" pitchFamily="34" charset="-128"/>
              </a:rPr>
              <a:t>「</a:t>
            </a:r>
            <a:r>
              <a:rPr sz="1800" dirty="0" err="1">
                <a:latin typeface="MS PGothic" panose="020B0600070205080204" pitchFamily="34" charset="-128"/>
                <a:ea typeface="MS PGothic" panose="020B0600070205080204" pitchFamily="34" charset="-128"/>
              </a:rPr>
              <a:t>MateriAppsLive</a:t>
            </a:r>
            <a:r>
              <a:rPr sz="1800" dirty="0">
                <a:latin typeface="MS PGothic" panose="020B0600070205080204" pitchFamily="34" charset="-128"/>
                <a:ea typeface="MS PGothic" panose="020B0600070205080204" pitchFamily="34" charset="-128"/>
              </a:rPr>
              <a:t>…」</a:t>
            </a:r>
            <a:r>
              <a:rPr sz="1800" dirty="0" err="1">
                <a:latin typeface="MS PGothic" panose="020B0600070205080204" pitchFamily="34" charset="-128"/>
                <a:ea typeface="MS PGothic" panose="020B0600070205080204" pitchFamily="34" charset="-128"/>
              </a:rPr>
              <a:t>を選択</a:t>
            </a:r>
            <a:endParaRPr sz="1800" dirty="0">
              <a:latin typeface="MS PGothic" panose="020B0600070205080204" pitchFamily="34" charset="-128"/>
              <a:ea typeface="MS PGothic" panose="020B0600070205080204" pitchFamily="34" charset="-128"/>
            </a:endParaRPr>
          </a:p>
          <a:p>
            <a:pPr marL="297630" indent="-297630">
              <a:buAutoNum type="arabicPeriod"/>
            </a:pPr>
            <a:r>
              <a:rPr sz="1800" dirty="0" err="1">
                <a:latin typeface="MS PGothic" panose="020B0600070205080204" pitchFamily="34" charset="-128"/>
                <a:ea typeface="MS PGothic" panose="020B0600070205080204" pitchFamily="34" charset="-128"/>
              </a:rPr>
              <a:t>起動ボタンを押す</a:t>
            </a:r>
            <a:endParaRPr sz="1800" dirty="0">
              <a:latin typeface="MS PGothic" panose="020B0600070205080204" pitchFamily="34" charset="-128"/>
              <a:ea typeface="MS PGothic" panose="020B0600070205080204" pitchFamily="34" charset="-128"/>
            </a:endParaRPr>
          </a:p>
          <a:p>
            <a:pPr marL="297630" indent="-297630">
              <a:buAutoNum type="arabicPeriod"/>
            </a:pPr>
            <a:r>
              <a:rPr sz="1800" dirty="0" err="1">
                <a:latin typeface="MS PGothic" panose="020B0600070205080204" pitchFamily="34" charset="-128"/>
                <a:ea typeface="MS PGothic" panose="020B0600070205080204" pitchFamily="34" charset="-128"/>
              </a:rPr>
              <a:t>ログイン画面がでるまでそのまま待つ</a:t>
            </a:r>
            <a:endParaRPr sz="1800" dirty="0">
              <a:latin typeface="MS PGothic" panose="020B0600070205080204" pitchFamily="34" charset="-128"/>
              <a:ea typeface="MS PGothic" panose="020B0600070205080204" pitchFamily="34" charset="-128"/>
            </a:endParaRPr>
          </a:p>
        </p:txBody>
      </p:sp>
      <p:sp>
        <p:nvSpPr>
          <p:cNvPr id="143" name="Shape 143"/>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44" name="cmsi-logo-green.pdf"/>
          <p:cNvPicPr>
            <a:picLocks noChangeAspect="1"/>
          </p:cNvPicPr>
          <p:nvPr/>
        </p:nvPicPr>
        <p:blipFill>
          <a:blip r:embed="rId4">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cxnSp>
        <p:nvCxnSpPr>
          <p:cNvPr id="12" name="直線コネクタ 11"/>
          <p:cNvCxnSpPr>
            <a:cxnSpLocks/>
          </p:cNvCxnSpPr>
          <p:nvPr/>
        </p:nvCxnSpPr>
        <p:spPr>
          <a:xfrm>
            <a:off x="1698096" y="1594904"/>
            <a:ext cx="3845031" cy="640296"/>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13" name="円/楕円 12"/>
          <p:cNvSpPr>
            <a:spLocks noChangeAspect="1"/>
          </p:cNvSpPr>
          <p:nvPr/>
        </p:nvSpPr>
        <p:spPr>
          <a:xfrm>
            <a:off x="940103" y="1681578"/>
            <a:ext cx="252000" cy="252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
        <p:nvSpPr>
          <p:cNvPr id="14" name="円/楕円 13"/>
          <p:cNvSpPr>
            <a:spLocks noChangeAspect="1"/>
          </p:cNvSpPr>
          <p:nvPr/>
        </p:nvSpPr>
        <p:spPr>
          <a:xfrm>
            <a:off x="1276767" y="1285578"/>
            <a:ext cx="396000" cy="396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cxnSp>
        <p:nvCxnSpPr>
          <p:cNvPr id="15" name="直線コネクタ 14"/>
          <p:cNvCxnSpPr>
            <a:cxnSpLocks/>
          </p:cNvCxnSpPr>
          <p:nvPr/>
        </p:nvCxnSpPr>
        <p:spPr>
          <a:xfrm flipV="1">
            <a:off x="1276767" y="1534160"/>
            <a:ext cx="4266360" cy="290292"/>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5891281"/>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グラフ 8"/>
          <p:cNvGraphicFramePr>
            <a:graphicFrameLocks/>
          </p:cNvGraphicFramePr>
          <p:nvPr>
            <p:extLst>
              <p:ext uri="{D42A27DB-BD31-4B8C-83A1-F6EECF244321}">
                <p14:modId xmlns:p14="http://schemas.microsoft.com/office/powerpoint/2010/main" val="2124058944"/>
              </p:ext>
            </p:extLst>
          </p:nvPr>
        </p:nvGraphicFramePr>
        <p:xfrm>
          <a:off x="-120650" y="2251075"/>
          <a:ext cx="9264650" cy="4470400"/>
        </p:xfrm>
        <a:graphic>
          <a:graphicData uri="http://schemas.openxmlformats.org/drawingml/2006/chart">
            <c:chart xmlns:c="http://schemas.openxmlformats.org/drawingml/2006/chart" xmlns:r="http://schemas.openxmlformats.org/officeDocument/2006/relationships" r:id="rId3"/>
          </a:graphicData>
        </a:graphic>
      </p:graphicFrame>
      <p:sp>
        <p:nvSpPr>
          <p:cNvPr id="11" name="テキスト ボックス 10"/>
          <p:cNvSpPr txBox="1"/>
          <p:nvPr/>
        </p:nvSpPr>
        <p:spPr>
          <a:xfrm>
            <a:off x="860712" y="2491492"/>
            <a:ext cx="2032282" cy="523220"/>
          </a:xfrm>
          <a:prstGeom prst="rect">
            <a:avLst/>
          </a:prstGeom>
          <a:noFill/>
          <a:ln w="15875">
            <a:solidFill>
              <a:schemeClr val="accent1"/>
            </a:solidFill>
          </a:ln>
        </p:spPr>
        <p:txBody>
          <a:bodyPr wrap="square" rtlCol="0">
            <a:spAutoFit/>
          </a:bodyPr>
          <a:lstStyle/>
          <a:p>
            <a:r>
              <a:rPr lang="ja-JP" altLang="en-US" sz="1400" dirty="0"/>
              <a:t>ハイブリッド並列</a:t>
            </a:r>
            <a:endParaRPr lang="en-US" altLang="ja-JP" sz="1400" dirty="0"/>
          </a:p>
          <a:p>
            <a:r>
              <a:rPr lang="en-US" altLang="ja-JP" sz="1400" dirty="0"/>
              <a:t>OMP_NUM_THREADS=8</a:t>
            </a:r>
            <a:endParaRPr kumimoji="1" lang="ja-JP" altLang="en-US" sz="1400" dirty="0"/>
          </a:p>
        </p:txBody>
      </p:sp>
      <p:sp>
        <p:nvSpPr>
          <p:cNvPr id="13" name="正方形/長方形 12"/>
          <p:cNvSpPr/>
          <p:nvPr/>
        </p:nvSpPr>
        <p:spPr>
          <a:xfrm>
            <a:off x="7582373" y="4857749"/>
            <a:ext cx="1446853" cy="1259957"/>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aphicFrame>
        <p:nvGraphicFramePr>
          <p:cNvPr id="17" name="表 16"/>
          <p:cNvGraphicFramePr>
            <a:graphicFrameLocks noGrp="1"/>
          </p:cNvGraphicFramePr>
          <p:nvPr>
            <p:extLst>
              <p:ext uri="{D42A27DB-BD31-4B8C-83A1-F6EECF244321}">
                <p14:modId xmlns:p14="http://schemas.microsoft.com/office/powerpoint/2010/main" val="1622273792"/>
              </p:ext>
            </p:extLst>
          </p:nvPr>
        </p:nvGraphicFramePr>
        <p:xfrm>
          <a:off x="3083494" y="764182"/>
          <a:ext cx="5174681" cy="1868424"/>
        </p:xfrm>
        <a:graphic>
          <a:graphicData uri="http://schemas.openxmlformats.org/drawingml/2006/table">
            <a:tbl>
              <a:tblPr/>
              <a:tblGrid>
                <a:gridCol w="2613547">
                  <a:extLst>
                    <a:ext uri="{9D8B030D-6E8A-4147-A177-3AD203B41FA5}">
                      <a16:colId xmlns:a16="http://schemas.microsoft.com/office/drawing/2014/main" val="20000"/>
                    </a:ext>
                  </a:extLst>
                </a:gridCol>
                <a:gridCol w="2561134">
                  <a:extLst>
                    <a:ext uri="{9D8B030D-6E8A-4147-A177-3AD203B41FA5}">
                      <a16:colId xmlns:a16="http://schemas.microsoft.com/office/drawing/2014/main" val="20001"/>
                    </a:ext>
                  </a:extLst>
                </a:gridCol>
              </a:tblGrid>
              <a:tr h="228600">
                <a:tc>
                  <a:txBody>
                    <a:bodyPr/>
                    <a:lstStyle/>
                    <a:p>
                      <a:pPr algn="l" fontAlgn="ctr">
                        <a:lnSpc>
                          <a:spcPct val="120000"/>
                        </a:lnSpc>
                      </a:pPr>
                      <a:r>
                        <a:rPr lang="en-US" altLang="ja-JP" sz="1400" b="0" i="0" u="none" strike="noStrike" dirty="0">
                          <a:solidFill>
                            <a:srgbClr val="000000"/>
                          </a:solidFill>
                          <a:effectLst/>
                          <a:latin typeface="ＭＳ Ｐゴシック"/>
                        </a:rPr>
                        <a:t> Target</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chemeClr val="tx1"/>
                          </a:solidFill>
                          <a:effectLst/>
                          <a:latin typeface="ＭＳ Ｐゴシック"/>
                        </a:rPr>
                        <a:t> </a:t>
                      </a:r>
                      <a:r>
                        <a:rPr lang="en-US" altLang="en-US" sz="1400" b="0" i="0" u="none" strike="noStrike" dirty="0">
                          <a:solidFill>
                            <a:schemeClr val="tx1"/>
                          </a:solidFill>
                          <a:effectLst/>
                          <a:latin typeface="ＭＳ Ｐゴシック"/>
                        </a:rPr>
                        <a:t>rutile </a:t>
                      </a:r>
                      <a:r>
                        <a:rPr lang="en-US" altLang="ja-JP" sz="1400" b="0" i="0" u="none" strike="noStrike" dirty="0">
                          <a:solidFill>
                            <a:schemeClr val="tx1"/>
                          </a:solidFill>
                          <a:effectLst/>
                          <a:latin typeface="ＭＳ Ｐゴシック"/>
                        </a:rPr>
                        <a:t>TiO</a:t>
                      </a:r>
                      <a:r>
                        <a:rPr lang="en-US" altLang="ja-JP" sz="1400" b="0" i="0" u="none" strike="noStrike" baseline="-25000" dirty="0">
                          <a:solidFill>
                            <a:schemeClr val="tx1"/>
                          </a:solidFill>
                          <a:effectLst/>
                          <a:latin typeface="ＭＳ Ｐゴシック"/>
                        </a:rPr>
                        <a:t>2</a:t>
                      </a:r>
                      <a:r>
                        <a:rPr lang="en-US" altLang="ja-JP" sz="1400" b="0" i="0" u="none" strike="noStrike" dirty="0">
                          <a:solidFill>
                            <a:schemeClr val="tx1"/>
                          </a:solidFill>
                          <a:effectLst/>
                          <a:latin typeface="ＭＳ Ｐゴシック"/>
                        </a:rPr>
                        <a:t> + </a:t>
                      </a:r>
                      <a:r>
                        <a:rPr lang="en-US" altLang="en-US" sz="1400" b="0" i="0" u="none" strike="noStrike" dirty="0">
                          <a:solidFill>
                            <a:schemeClr val="tx1"/>
                          </a:solidFill>
                          <a:effectLst/>
                          <a:latin typeface="ＭＳ Ｐゴシック"/>
                        </a:rPr>
                        <a:t>impurity hydrogen</a:t>
                      </a:r>
                      <a:endParaRPr lang="ja-JP" altLang="en-US" sz="1400" b="0" i="0" u="none" strike="noStrike" dirty="0">
                        <a:solidFill>
                          <a:schemeClr val="tx1"/>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en-US" sz="1400" b="0" i="0" u="none" strike="noStrike" dirty="0">
                          <a:solidFill>
                            <a:srgbClr val="000000"/>
                          </a:solidFill>
                          <a:effectLst/>
                          <a:latin typeface="ＭＳ Ｐゴシック"/>
                        </a:rPr>
                        <a:t>Size</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ja-JP" altLang="ja-JP" sz="1400" b="1" i="0" u="none" strike="noStrike" dirty="0">
                          <a:solidFill>
                            <a:srgbClr val="FF0000"/>
                          </a:solidFill>
                          <a:effectLst/>
                          <a:latin typeface="ＭＳ Ｐゴシック"/>
                        </a:rPr>
                        <a:t>2</a:t>
                      </a:r>
                      <a:r>
                        <a:rPr lang="en-US" altLang="ja-JP" sz="1400" b="1" i="0" u="none" strike="noStrike" dirty="0">
                          <a:solidFill>
                            <a:srgbClr val="FF0000"/>
                          </a:solidFill>
                          <a:effectLst/>
                          <a:latin typeface="ＭＳ Ｐゴシック"/>
                        </a:rPr>
                        <a:t>17 </a:t>
                      </a:r>
                      <a:r>
                        <a:rPr lang="en-US" altLang="en-US" sz="1400" b="0" i="0" u="none" strike="noStrike" dirty="0">
                          <a:solidFill>
                            <a:srgbClr val="000000"/>
                          </a:solidFill>
                          <a:effectLst/>
                          <a:latin typeface="ＭＳ Ｐゴシック"/>
                        </a:rPr>
                        <a:t>atoms per unit cell</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exchange correlation functional</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sz="1400" b="0" i="0" u="none" strike="noStrike" dirty="0">
                          <a:solidFill>
                            <a:srgbClr val="000000"/>
                          </a:solidFill>
                          <a:effectLst/>
                          <a:latin typeface="ＭＳ Ｐゴシック"/>
                        </a:rPr>
                        <a:t> GGA</a:t>
                      </a:r>
                      <a:r>
                        <a:rPr lang="ja-JP" altLang="en-US" sz="1400" b="0" i="0" u="none" strike="noStrike" dirty="0">
                          <a:solidFill>
                            <a:srgbClr val="000000"/>
                          </a:solidFill>
                          <a:effectLst/>
                          <a:latin typeface="ＭＳ Ｐゴシック"/>
                        </a:rPr>
                        <a:t>（</a:t>
                      </a:r>
                      <a:r>
                        <a:rPr lang="en-US" altLang="ja-JP" sz="1400" b="0" i="0" u="none" strike="noStrike" dirty="0">
                          <a:solidFill>
                            <a:srgbClr val="000000"/>
                          </a:solidFill>
                          <a:effectLst/>
                          <a:latin typeface="ＭＳ Ｐゴシック"/>
                        </a:rPr>
                        <a:t>PBE</a:t>
                      </a:r>
                      <a:r>
                        <a:rPr lang="ja-JP" altLang="en-US" sz="1400" b="0" i="0" u="none" strike="noStrike" dirty="0">
                          <a:solidFill>
                            <a:srgbClr val="000000"/>
                          </a:solidFill>
                          <a:effectLst/>
                          <a:latin typeface="ＭＳ Ｐゴシック"/>
                        </a:rPr>
                        <a:t>）</a:t>
                      </a:r>
                      <a:endParaRPr 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k</a:t>
                      </a:r>
                      <a:r>
                        <a:rPr lang="en-US" altLang="en-US" sz="1400" b="0" i="0" u="none" strike="noStrike" dirty="0">
                          <a:solidFill>
                            <a:srgbClr val="000000"/>
                          </a:solidFill>
                          <a:effectLst/>
                          <a:latin typeface="ＭＳ Ｐゴシック"/>
                        </a:rPr>
                        <a:t> point</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3 x 3 x 3</a:t>
                      </a:r>
                      <a:r>
                        <a:rPr lang="ja-JP" altLang="en-US" sz="1400" b="0" i="0" u="none" strike="noStrike" dirty="0">
                          <a:solidFill>
                            <a:srgbClr val="000000"/>
                          </a:solidFill>
                          <a:effectLst/>
                          <a:latin typeface="ＭＳ Ｐゴシック"/>
                        </a:rPr>
                        <a:t>　（</a:t>
                      </a:r>
                      <a:r>
                        <a:rPr lang="en-US" altLang="ja-JP" sz="1400" b="0" i="0" u="none" strike="noStrike" dirty="0">
                          <a:solidFill>
                            <a:srgbClr val="000000"/>
                          </a:solidFill>
                          <a:effectLst/>
                          <a:latin typeface="ＭＳ Ｐゴシック"/>
                        </a:rPr>
                        <a:t>irreducible</a:t>
                      </a:r>
                      <a:r>
                        <a:rPr lang="ja-JP" altLang="en-US" sz="1400" b="0" i="0" u="none" strike="noStrike" dirty="0">
                          <a:solidFill>
                            <a:srgbClr val="000000"/>
                          </a:solidFill>
                          <a:effectLst/>
                          <a:latin typeface="ＭＳ Ｐゴシック"/>
                        </a:rPr>
                        <a:t>：</a:t>
                      </a:r>
                      <a:r>
                        <a:rPr lang="en-US" altLang="ja-JP" sz="1400" b="1" i="0" u="none" strike="noStrike" dirty="0">
                          <a:solidFill>
                            <a:srgbClr val="FF0000"/>
                          </a:solidFill>
                          <a:effectLst/>
                          <a:latin typeface="ＭＳ Ｐゴシック"/>
                        </a:rPr>
                        <a:t>14 </a:t>
                      </a:r>
                      <a:r>
                        <a:rPr lang="en-US" altLang="en-US" sz="1400" b="0" i="0" u="none" strike="noStrike" dirty="0">
                          <a:solidFill>
                            <a:srgbClr val="000000"/>
                          </a:solidFill>
                          <a:effectLst/>
                          <a:latin typeface="ＭＳ Ｐゴシック"/>
                        </a:rPr>
                        <a:t>points</a:t>
                      </a:r>
                      <a:r>
                        <a:rPr lang="ja-JP" altLang="en-US" sz="1400" b="0" i="0" u="none" strike="noStrike" dirty="0">
                          <a:solidFill>
                            <a:srgbClr val="000000"/>
                          </a:solidFill>
                          <a:effectLst/>
                          <a:latin typeface="ＭＳ Ｐゴシック"/>
                        </a:rPr>
                        <a:t>）</a:t>
                      </a:r>
                      <a:endParaRPr lang="en-US" altLang="ja-JP"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step</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ja-JP" sz="1400" b="0" i="0" u="none" strike="noStrike" dirty="0">
                          <a:solidFill>
                            <a:srgbClr val="FF0000"/>
                          </a:solidFill>
                          <a:effectLst/>
                          <a:latin typeface="ＭＳ Ｐゴシック"/>
                        </a:rPr>
                        <a:t>1</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00">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ja-JP" sz="1400" b="0" i="0" u="none" strike="noStrike" dirty="0" err="1">
                          <a:solidFill>
                            <a:srgbClr val="000000"/>
                          </a:solidFill>
                          <a:effectLst/>
                          <a:latin typeface="ＭＳ Ｐゴシック"/>
                        </a:rPr>
                        <a:t>scf</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20000"/>
                        </a:lnSpc>
                      </a:pPr>
                      <a:r>
                        <a:rPr lang="ja-JP" altLang="en-US" sz="1400" b="0" i="0" u="none" strike="noStrike" dirty="0">
                          <a:solidFill>
                            <a:srgbClr val="000000"/>
                          </a:solidFill>
                          <a:effectLst/>
                          <a:latin typeface="ＭＳ Ｐゴシック"/>
                        </a:rPr>
                        <a:t> </a:t>
                      </a:r>
                      <a:r>
                        <a:rPr lang="en-US" altLang="ja-JP" sz="1400" b="1" i="0" u="none" strike="noStrike" dirty="0">
                          <a:solidFill>
                            <a:srgbClr val="FF0000"/>
                          </a:solidFill>
                          <a:effectLst/>
                          <a:latin typeface="ＭＳ Ｐゴシック"/>
                        </a:rPr>
                        <a:t>3</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正方形/長方形 9"/>
          <p:cNvSpPr/>
          <p:nvPr/>
        </p:nvSpPr>
        <p:spPr>
          <a:xfrm>
            <a:off x="2137217" y="4591891"/>
            <a:ext cx="1577533" cy="149406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41717" y="721277"/>
            <a:ext cx="2851278" cy="1200329"/>
          </a:xfrm>
          <a:prstGeom prst="rect">
            <a:avLst/>
          </a:prstGeom>
          <a:noFill/>
        </p:spPr>
        <p:txBody>
          <a:bodyPr wrap="square" rtlCol="0">
            <a:spAutoFit/>
          </a:bodyPr>
          <a:lstStyle/>
          <a:p>
            <a:r>
              <a:rPr lang="ja-JP" altLang="en-US" b="1" u="sng" dirty="0"/>
              <a:t>実行オプション</a:t>
            </a:r>
            <a:endParaRPr lang="en-US" altLang="ja-JP" b="1" u="sng" dirty="0"/>
          </a:p>
          <a:p>
            <a:r>
              <a:rPr lang="en-US" altLang="ja-JP" b="1" dirty="0"/>
              <a:t>−</a:t>
            </a:r>
            <a:r>
              <a:rPr lang="en-US" altLang="ja-JP" b="1" dirty="0" err="1"/>
              <a:t>nk</a:t>
            </a:r>
            <a:r>
              <a:rPr lang="en-US" altLang="ja-JP" b="1" dirty="0"/>
              <a:t> : k-point parallel</a:t>
            </a:r>
          </a:p>
          <a:p>
            <a:r>
              <a:rPr lang="en-US" altLang="ja-JP" b="1" dirty="0"/>
              <a:t>−</a:t>
            </a:r>
            <a:r>
              <a:rPr lang="en-US" altLang="ja-JP" b="1" dirty="0" err="1"/>
              <a:t>nt</a:t>
            </a:r>
            <a:r>
              <a:rPr lang="en-US" altLang="ja-JP" b="1" dirty="0"/>
              <a:t> : FFT parallel</a:t>
            </a:r>
          </a:p>
          <a:p>
            <a:r>
              <a:rPr lang="en-US" altLang="ja-JP" b="1" dirty="0"/>
              <a:t>−</a:t>
            </a:r>
            <a:r>
              <a:rPr lang="en-US" altLang="ja-JP" b="1" dirty="0" err="1"/>
              <a:t>nd</a:t>
            </a:r>
            <a:r>
              <a:rPr lang="en-US" altLang="ja-JP" b="1" dirty="0"/>
              <a:t> : subspace Hamiltonian</a:t>
            </a:r>
          </a:p>
        </p:txBody>
      </p:sp>
      <p:sp>
        <p:nvSpPr>
          <p:cNvPr id="4" name="スライド番号プレースホルダー 3"/>
          <p:cNvSpPr>
            <a:spLocks noGrp="1"/>
          </p:cNvSpPr>
          <p:nvPr>
            <p:ph type="sldNum" sz="quarter" idx="12"/>
          </p:nvPr>
        </p:nvSpPr>
        <p:spPr/>
        <p:txBody>
          <a:bodyPr/>
          <a:lstStyle/>
          <a:p>
            <a:fld id="{B72F81EC-3365-A244-BE16-25FE1979F5BC}" type="slidenum">
              <a:rPr kumimoji="1" lang="ja-JP" altLang="en-US" smtClean="0"/>
              <a:t>70</a:t>
            </a:fld>
            <a:endParaRPr kumimoji="1" lang="ja-JP" altLang="en-US"/>
          </a:p>
        </p:txBody>
      </p:sp>
      <p:cxnSp>
        <p:nvCxnSpPr>
          <p:cNvPr id="5" name="直線矢印コネクタ 4"/>
          <p:cNvCxnSpPr/>
          <p:nvPr/>
        </p:nvCxnSpPr>
        <p:spPr>
          <a:xfrm>
            <a:off x="1896839" y="4140368"/>
            <a:ext cx="478333" cy="31341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a:off x="7343206" y="2701298"/>
            <a:ext cx="478333" cy="189059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1830862" y="3773501"/>
            <a:ext cx="2070781" cy="338554"/>
          </a:xfrm>
          <a:prstGeom prst="rect">
            <a:avLst/>
          </a:prstGeom>
          <a:noFill/>
        </p:spPr>
        <p:txBody>
          <a:bodyPr wrap="square" rtlCol="0">
            <a:spAutoFit/>
          </a:bodyPr>
          <a:lstStyle/>
          <a:p>
            <a:r>
              <a:rPr kumimoji="1" lang="ja-JP" altLang="en-US" sz="1600" dirty="0">
                <a:solidFill>
                  <a:srgbClr val="FF0000"/>
                </a:solidFill>
              </a:rPr>
              <a:t>実行オプション指定</a:t>
            </a:r>
          </a:p>
        </p:txBody>
      </p:sp>
      <p:sp>
        <p:nvSpPr>
          <p:cNvPr id="15" name="テキスト ボックス 14"/>
          <p:cNvSpPr txBox="1"/>
          <p:nvPr/>
        </p:nvSpPr>
        <p:spPr>
          <a:xfrm>
            <a:off x="7375733" y="2442007"/>
            <a:ext cx="1731896" cy="584776"/>
          </a:xfrm>
          <a:prstGeom prst="rect">
            <a:avLst/>
          </a:prstGeom>
          <a:noFill/>
        </p:spPr>
        <p:txBody>
          <a:bodyPr wrap="square" rtlCol="0">
            <a:spAutoFit/>
          </a:bodyPr>
          <a:lstStyle/>
          <a:p>
            <a:r>
              <a:rPr kumimoji="1" lang="ja-JP" altLang="en-US" sz="1600" dirty="0">
                <a:solidFill>
                  <a:srgbClr val="FF0000"/>
                </a:solidFill>
              </a:rPr>
              <a:t>実行オプション</a:t>
            </a:r>
            <a:br>
              <a:rPr kumimoji="1" lang="en-US" altLang="ja-JP" sz="1600" dirty="0">
                <a:solidFill>
                  <a:srgbClr val="FF0000"/>
                </a:solidFill>
              </a:rPr>
            </a:br>
            <a:r>
              <a:rPr kumimoji="1" lang="ja-JP" altLang="en-US" sz="1600" dirty="0">
                <a:solidFill>
                  <a:srgbClr val="FF0000"/>
                </a:solidFill>
              </a:rPr>
              <a:t>指定</a:t>
            </a:r>
          </a:p>
        </p:txBody>
      </p:sp>
      <p:sp>
        <p:nvSpPr>
          <p:cNvPr id="16" name="タイトル 1"/>
          <p:cNvSpPr>
            <a:spLocks noGrp="1"/>
          </p:cNvSpPr>
          <p:nvPr>
            <p:ph type="title"/>
          </p:nvPr>
        </p:nvSpPr>
        <p:spPr>
          <a:xfrm>
            <a:off x="800437" y="11978"/>
            <a:ext cx="7354764" cy="727595"/>
          </a:xfrm>
          <a:solidFill>
            <a:schemeClr val="bg1"/>
          </a:solidFill>
        </p:spPr>
        <p:txBody>
          <a:bodyPr>
            <a:normAutofit/>
          </a:bodyPr>
          <a:lstStyle/>
          <a:p>
            <a:r>
              <a:rPr lang="ja-JP" altLang="en-US" sz="2800" dirty="0"/>
              <a:t>サイズを大きくした計算例（４）</a:t>
            </a:r>
            <a:endParaRPr lang="ja-JP" altLang="en-US" sz="2800" b="1" dirty="0">
              <a:solidFill>
                <a:schemeClr val="tx2"/>
              </a:solidFill>
              <a:latin typeface="+mj-lt"/>
            </a:endParaRPr>
          </a:p>
        </p:txBody>
      </p:sp>
    </p:spTree>
    <p:extLst>
      <p:ext uri="{BB962C8B-B14F-4D97-AF65-F5344CB8AC3E}">
        <p14:creationId xmlns:p14="http://schemas.microsoft.com/office/powerpoint/2010/main" val="3472400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72F81EC-3365-A244-BE16-25FE1979F5BC}" type="slidenum">
              <a:rPr kumimoji="1" lang="ja-JP" altLang="en-US" smtClean="0"/>
              <a:t>71</a:t>
            </a:fld>
            <a:endParaRPr kumimoji="1" lang="ja-JP" altLang="en-US"/>
          </a:p>
        </p:txBody>
      </p:sp>
      <p:graphicFrame>
        <p:nvGraphicFramePr>
          <p:cNvPr id="18" name="表 17"/>
          <p:cNvGraphicFramePr>
            <a:graphicFrameLocks noGrp="1"/>
          </p:cNvGraphicFramePr>
          <p:nvPr>
            <p:extLst>
              <p:ext uri="{D42A27DB-BD31-4B8C-83A1-F6EECF244321}">
                <p14:modId xmlns:p14="http://schemas.microsoft.com/office/powerpoint/2010/main" val="3135822890"/>
              </p:ext>
            </p:extLst>
          </p:nvPr>
        </p:nvGraphicFramePr>
        <p:xfrm>
          <a:off x="3175300" y="840677"/>
          <a:ext cx="5174681" cy="1868424"/>
        </p:xfrm>
        <a:graphic>
          <a:graphicData uri="http://schemas.openxmlformats.org/drawingml/2006/table">
            <a:tbl>
              <a:tblPr/>
              <a:tblGrid>
                <a:gridCol w="2613547">
                  <a:extLst>
                    <a:ext uri="{9D8B030D-6E8A-4147-A177-3AD203B41FA5}">
                      <a16:colId xmlns:a16="http://schemas.microsoft.com/office/drawing/2014/main" val="20000"/>
                    </a:ext>
                  </a:extLst>
                </a:gridCol>
                <a:gridCol w="2561134">
                  <a:extLst>
                    <a:ext uri="{9D8B030D-6E8A-4147-A177-3AD203B41FA5}">
                      <a16:colId xmlns:a16="http://schemas.microsoft.com/office/drawing/2014/main" val="20001"/>
                    </a:ext>
                  </a:extLst>
                </a:gridCol>
              </a:tblGrid>
              <a:tr h="228600">
                <a:tc>
                  <a:txBody>
                    <a:bodyPr/>
                    <a:lstStyle/>
                    <a:p>
                      <a:pPr algn="l" fontAlgn="ctr">
                        <a:lnSpc>
                          <a:spcPct val="120000"/>
                        </a:lnSpc>
                      </a:pPr>
                      <a:r>
                        <a:rPr lang="en-US" altLang="ja-JP" sz="1400" b="0" i="0" u="none" strike="noStrike" dirty="0">
                          <a:solidFill>
                            <a:srgbClr val="000000"/>
                          </a:solidFill>
                          <a:effectLst/>
                          <a:latin typeface="ＭＳ Ｐゴシック"/>
                        </a:rPr>
                        <a:t> Target</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chemeClr val="tx1"/>
                          </a:solidFill>
                          <a:effectLst/>
                          <a:latin typeface="ＭＳ Ｐゴシック"/>
                        </a:rPr>
                        <a:t> </a:t>
                      </a:r>
                      <a:r>
                        <a:rPr lang="en-US" altLang="en-US" sz="1400" b="0" i="0" u="none" strike="noStrike" dirty="0">
                          <a:solidFill>
                            <a:schemeClr val="tx1"/>
                          </a:solidFill>
                          <a:effectLst/>
                          <a:latin typeface="ＭＳ Ｐゴシック"/>
                        </a:rPr>
                        <a:t>rutile </a:t>
                      </a:r>
                      <a:r>
                        <a:rPr lang="en-US" altLang="ja-JP" sz="1400" b="0" i="0" u="none" strike="noStrike" dirty="0">
                          <a:solidFill>
                            <a:schemeClr val="tx1"/>
                          </a:solidFill>
                          <a:effectLst/>
                          <a:latin typeface="ＭＳ Ｐゴシック"/>
                        </a:rPr>
                        <a:t>TiO</a:t>
                      </a:r>
                      <a:r>
                        <a:rPr lang="en-US" altLang="ja-JP" sz="1400" b="0" i="0" u="none" strike="noStrike" baseline="-25000" dirty="0">
                          <a:solidFill>
                            <a:schemeClr val="tx1"/>
                          </a:solidFill>
                          <a:effectLst/>
                          <a:latin typeface="ＭＳ Ｐゴシック"/>
                        </a:rPr>
                        <a:t>2</a:t>
                      </a:r>
                      <a:r>
                        <a:rPr lang="en-US" altLang="ja-JP" sz="1400" b="0" i="0" u="none" strike="noStrike" dirty="0">
                          <a:solidFill>
                            <a:schemeClr val="tx1"/>
                          </a:solidFill>
                          <a:effectLst/>
                          <a:latin typeface="ＭＳ Ｐゴシック"/>
                        </a:rPr>
                        <a:t> + </a:t>
                      </a:r>
                      <a:r>
                        <a:rPr lang="en-US" altLang="en-US" sz="1400" b="0" i="0" u="none" strike="noStrike" dirty="0">
                          <a:solidFill>
                            <a:schemeClr val="tx1"/>
                          </a:solidFill>
                          <a:effectLst/>
                          <a:latin typeface="ＭＳ Ｐゴシック"/>
                        </a:rPr>
                        <a:t>impurity hydrogen</a:t>
                      </a:r>
                      <a:endParaRPr lang="ja-JP" altLang="en-US" sz="1400" b="0" i="0" u="none" strike="noStrike" dirty="0">
                        <a:solidFill>
                          <a:schemeClr val="tx1"/>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en-US" sz="1400" b="0" i="0" u="none" strike="noStrike" dirty="0">
                          <a:solidFill>
                            <a:srgbClr val="000000"/>
                          </a:solidFill>
                          <a:effectLst/>
                          <a:latin typeface="ＭＳ Ｐゴシック"/>
                        </a:rPr>
                        <a:t>Size</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ja-JP" altLang="ja-JP" sz="1400" b="1" i="0" u="none" strike="noStrike" dirty="0">
                          <a:solidFill>
                            <a:srgbClr val="FF0000"/>
                          </a:solidFill>
                          <a:effectLst/>
                          <a:latin typeface="ＭＳ Ｐゴシック"/>
                        </a:rPr>
                        <a:t>2</a:t>
                      </a:r>
                      <a:r>
                        <a:rPr lang="en-US" altLang="ja-JP" sz="1400" b="1" i="0" u="none" strike="noStrike" dirty="0">
                          <a:solidFill>
                            <a:srgbClr val="FF0000"/>
                          </a:solidFill>
                          <a:effectLst/>
                          <a:latin typeface="ＭＳ Ｐゴシック"/>
                        </a:rPr>
                        <a:t>17 </a:t>
                      </a:r>
                      <a:r>
                        <a:rPr lang="en-US" altLang="en-US" sz="1400" b="0" i="0" u="none" strike="noStrike" dirty="0">
                          <a:solidFill>
                            <a:srgbClr val="000000"/>
                          </a:solidFill>
                          <a:effectLst/>
                          <a:latin typeface="ＭＳ Ｐゴシック"/>
                        </a:rPr>
                        <a:t>atoms per unit cell</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exchange correlation functional</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sz="1400" b="0" i="0" u="none" strike="noStrike" dirty="0">
                          <a:solidFill>
                            <a:srgbClr val="000000"/>
                          </a:solidFill>
                          <a:effectLst/>
                          <a:latin typeface="ＭＳ Ｐゴシック"/>
                        </a:rPr>
                        <a:t> GGA</a:t>
                      </a:r>
                      <a:r>
                        <a:rPr lang="ja-JP" altLang="en-US" sz="1400" b="0" i="0" u="none" strike="noStrike" dirty="0">
                          <a:solidFill>
                            <a:srgbClr val="000000"/>
                          </a:solidFill>
                          <a:effectLst/>
                          <a:latin typeface="ＭＳ Ｐゴシック"/>
                        </a:rPr>
                        <a:t>（</a:t>
                      </a:r>
                      <a:r>
                        <a:rPr lang="en-US" altLang="ja-JP" sz="1400" b="0" i="0" u="none" strike="noStrike" dirty="0">
                          <a:solidFill>
                            <a:srgbClr val="000000"/>
                          </a:solidFill>
                          <a:effectLst/>
                          <a:latin typeface="ＭＳ Ｐゴシック"/>
                        </a:rPr>
                        <a:t>PBE</a:t>
                      </a:r>
                      <a:r>
                        <a:rPr lang="ja-JP" altLang="en-US" sz="1400" b="0" i="0" u="none" strike="noStrike" dirty="0">
                          <a:solidFill>
                            <a:srgbClr val="000000"/>
                          </a:solidFill>
                          <a:effectLst/>
                          <a:latin typeface="ＭＳ Ｐゴシック"/>
                        </a:rPr>
                        <a:t>）</a:t>
                      </a:r>
                      <a:endParaRPr 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k</a:t>
                      </a:r>
                      <a:r>
                        <a:rPr lang="en-US" altLang="en-US" sz="1400" b="0" i="0" u="none" strike="noStrike" dirty="0">
                          <a:solidFill>
                            <a:srgbClr val="000000"/>
                          </a:solidFill>
                          <a:effectLst/>
                          <a:latin typeface="ＭＳ Ｐゴシック"/>
                        </a:rPr>
                        <a:t> point</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3 x 3 x 3</a:t>
                      </a:r>
                      <a:r>
                        <a:rPr lang="ja-JP" altLang="en-US" sz="1400" b="0" i="0" u="none" strike="noStrike" dirty="0">
                          <a:solidFill>
                            <a:srgbClr val="000000"/>
                          </a:solidFill>
                          <a:effectLst/>
                          <a:latin typeface="ＭＳ Ｐゴシック"/>
                        </a:rPr>
                        <a:t>　（</a:t>
                      </a:r>
                      <a:r>
                        <a:rPr lang="en-US" altLang="ja-JP" sz="1400" b="0" i="0" u="none" strike="noStrike" dirty="0">
                          <a:solidFill>
                            <a:srgbClr val="000000"/>
                          </a:solidFill>
                          <a:effectLst/>
                          <a:latin typeface="ＭＳ Ｐゴシック"/>
                        </a:rPr>
                        <a:t>irreducible</a:t>
                      </a:r>
                      <a:r>
                        <a:rPr lang="ja-JP" altLang="en-US" sz="1400" b="0" i="0" u="none" strike="noStrike" dirty="0">
                          <a:solidFill>
                            <a:srgbClr val="000000"/>
                          </a:solidFill>
                          <a:effectLst/>
                          <a:latin typeface="ＭＳ Ｐゴシック"/>
                        </a:rPr>
                        <a:t>：</a:t>
                      </a:r>
                      <a:r>
                        <a:rPr lang="en-US" altLang="ja-JP" sz="1400" b="1" i="0" u="none" strike="noStrike" dirty="0">
                          <a:solidFill>
                            <a:srgbClr val="FF0000"/>
                          </a:solidFill>
                          <a:effectLst/>
                          <a:latin typeface="ＭＳ Ｐゴシック"/>
                        </a:rPr>
                        <a:t>14 </a:t>
                      </a:r>
                      <a:r>
                        <a:rPr lang="en-US" altLang="en-US" sz="1400" b="0" i="0" u="none" strike="noStrike" dirty="0">
                          <a:solidFill>
                            <a:srgbClr val="000000"/>
                          </a:solidFill>
                          <a:effectLst/>
                          <a:latin typeface="ＭＳ Ｐゴシック"/>
                        </a:rPr>
                        <a:t>points</a:t>
                      </a:r>
                      <a:r>
                        <a:rPr lang="ja-JP" altLang="en-US" sz="1400" b="0" i="0" u="none" strike="noStrike" dirty="0">
                          <a:solidFill>
                            <a:srgbClr val="000000"/>
                          </a:solidFill>
                          <a:effectLst/>
                          <a:latin typeface="ＭＳ Ｐゴシック"/>
                        </a:rPr>
                        <a:t>）</a:t>
                      </a:r>
                      <a:endParaRPr lang="en-US" altLang="ja-JP"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algn="l" fontAlgn="ctr">
                        <a:lnSpc>
                          <a:spcPct val="120000"/>
                        </a:lnSpc>
                      </a:pPr>
                      <a:r>
                        <a:rPr lang="en-US" altLang="ja-JP" sz="1400" b="0" i="0" u="none" strike="noStrike" dirty="0">
                          <a:solidFill>
                            <a:srgbClr val="000000"/>
                          </a:solidFill>
                          <a:effectLst/>
                          <a:latin typeface="ＭＳ Ｐゴシック"/>
                        </a:rPr>
                        <a:t> step</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ja-JP" sz="1400" b="0" i="0" u="none" strike="noStrike" dirty="0">
                          <a:solidFill>
                            <a:srgbClr val="FF0000"/>
                          </a:solidFill>
                          <a:effectLst/>
                          <a:latin typeface="ＭＳ Ｐゴシック"/>
                        </a:rPr>
                        <a:t>1</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00">
                <a:tc>
                  <a:txBody>
                    <a:bodyPr/>
                    <a:lstStyle/>
                    <a:p>
                      <a:pPr algn="l" fontAlgn="ctr">
                        <a:lnSpc>
                          <a:spcPct val="120000"/>
                        </a:lnSpc>
                      </a:pPr>
                      <a:r>
                        <a:rPr lang="en-US" altLang="ja-JP" sz="1400" b="0" i="0" u="none" strike="noStrike" dirty="0">
                          <a:solidFill>
                            <a:srgbClr val="000000"/>
                          </a:solidFill>
                          <a:effectLst/>
                          <a:latin typeface="ＭＳ Ｐゴシック"/>
                        </a:rPr>
                        <a:t> </a:t>
                      </a:r>
                      <a:r>
                        <a:rPr lang="en-US" altLang="ja-JP" sz="1400" b="0" i="0" u="none" strike="noStrike" dirty="0" err="1">
                          <a:solidFill>
                            <a:srgbClr val="000000"/>
                          </a:solidFill>
                          <a:effectLst/>
                          <a:latin typeface="ＭＳ Ｐゴシック"/>
                        </a:rPr>
                        <a:t>scf</a:t>
                      </a:r>
                      <a:endParaRPr lang="ja-JP" altLang="en-US" sz="1400" b="0" i="0" u="none" strike="noStrike" dirty="0">
                        <a:solidFill>
                          <a:srgbClr val="000000"/>
                        </a:solidFill>
                        <a:effectLst/>
                        <a:latin typeface="ＭＳ Ｐゴシック"/>
                      </a:endParaRP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lnSpc>
                          <a:spcPct val="120000"/>
                        </a:lnSpc>
                      </a:pPr>
                      <a:r>
                        <a:rPr lang="ja-JP" altLang="en-US" sz="1400" b="0" i="0" u="none" strike="noStrike" dirty="0">
                          <a:solidFill>
                            <a:srgbClr val="000000"/>
                          </a:solidFill>
                          <a:effectLst/>
                          <a:latin typeface="ＭＳ Ｐゴシック"/>
                        </a:rPr>
                        <a:t> </a:t>
                      </a:r>
                      <a:r>
                        <a:rPr lang="en-US" altLang="ja-JP" sz="1400" b="1" i="0" u="none" strike="noStrike" dirty="0">
                          <a:solidFill>
                            <a:srgbClr val="FF0000"/>
                          </a:solidFill>
                          <a:effectLst/>
                          <a:latin typeface="ＭＳ Ｐゴシック"/>
                        </a:rPr>
                        <a:t>3</a:t>
                      </a:r>
                      <a:endParaRPr lang="ja-JP" altLang="en-US" sz="1400" b="0" i="0" u="none" strike="noStrike" dirty="0">
                        <a:solidFill>
                          <a:srgbClr val="000000"/>
                        </a:solidFill>
                        <a:effectLst/>
                        <a:latin typeface="ＭＳ Ｐゴシック"/>
                      </a:endParaRP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テキスト ボックス 2"/>
          <p:cNvSpPr txBox="1"/>
          <p:nvPr/>
        </p:nvSpPr>
        <p:spPr>
          <a:xfrm>
            <a:off x="3083494" y="2631513"/>
            <a:ext cx="5492903" cy="2246769"/>
          </a:xfrm>
          <a:prstGeom prst="rect">
            <a:avLst/>
          </a:prstGeom>
          <a:noFill/>
        </p:spPr>
        <p:txBody>
          <a:bodyPr wrap="square" rtlCol="0">
            <a:spAutoFit/>
          </a:bodyPr>
          <a:lstStyle/>
          <a:p>
            <a:pPr marL="0" lvl="1"/>
            <a:r>
              <a:rPr lang="en-US" altLang="ja-JP" sz="2000" dirty="0">
                <a:sym typeface="Wingdings"/>
              </a:rPr>
              <a:t></a:t>
            </a:r>
            <a:r>
              <a:rPr lang="ja-JP" altLang="en-US" sz="2000" dirty="0">
                <a:sym typeface="Wingdings"/>
              </a:rPr>
              <a:t> </a:t>
            </a:r>
            <a:r>
              <a:rPr lang="ja-JP" altLang="en-US" sz="2000" u="sng" dirty="0">
                <a:sym typeface="Wingdings"/>
              </a:rPr>
              <a:t>より良い実行</a:t>
            </a:r>
            <a:br>
              <a:rPr lang="en-US" altLang="ja-JP" sz="2000" u="sng" dirty="0">
                <a:sym typeface="Wingdings"/>
              </a:rPr>
            </a:br>
            <a:r>
              <a:rPr lang="ja-JP" altLang="en-US" sz="2000" dirty="0">
                <a:sym typeface="Wingdings"/>
              </a:rPr>
              <a:t>　　ノード数</a:t>
            </a:r>
            <a:r>
              <a:rPr lang="en-US" altLang="ja-JP" sz="2000" dirty="0">
                <a:sym typeface="Wingdings"/>
              </a:rPr>
              <a:t> (= MPI </a:t>
            </a:r>
            <a:r>
              <a:rPr lang="ja-JP" altLang="en-US" sz="2000" dirty="0">
                <a:sym typeface="Wingdings"/>
              </a:rPr>
              <a:t>プロセス数</a:t>
            </a:r>
            <a:r>
              <a:rPr lang="en-US" altLang="ja-JP" sz="2000" dirty="0">
                <a:sym typeface="Wingdings"/>
              </a:rPr>
              <a:t>) : 192</a:t>
            </a:r>
            <a:br>
              <a:rPr lang="en-US" altLang="ja-JP" sz="2000" dirty="0">
                <a:sym typeface="Wingdings"/>
              </a:rPr>
            </a:br>
            <a:r>
              <a:rPr lang="ja-JP" altLang="en-US" sz="2000" dirty="0">
                <a:sym typeface="Wingdings"/>
              </a:rPr>
              <a:t>　　スレッド数</a:t>
            </a:r>
            <a:r>
              <a:rPr lang="en-US" altLang="ja-JP" sz="2000" dirty="0">
                <a:sym typeface="Wingdings"/>
              </a:rPr>
              <a:t> : 8</a:t>
            </a:r>
            <a:br>
              <a:rPr lang="en-US" altLang="ja-JP" sz="2000" dirty="0">
                <a:sym typeface="Wingdings"/>
              </a:rPr>
            </a:br>
            <a:r>
              <a:rPr lang="ja-JP" altLang="en-US" sz="2000" dirty="0">
                <a:sym typeface="Wingdings"/>
              </a:rPr>
              <a:t>　　実行時オプション</a:t>
            </a:r>
            <a:r>
              <a:rPr lang="ja-JP" altLang="ja-JP" sz="2000" dirty="0">
                <a:sym typeface="Wingdings"/>
              </a:rPr>
              <a:t> </a:t>
            </a:r>
            <a:r>
              <a:rPr lang="en-US" altLang="ja-JP" sz="2000" dirty="0">
                <a:sym typeface="Wingdings"/>
              </a:rPr>
              <a:t>:</a:t>
            </a:r>
            <a:r>
              <a:rPr lang="ja-JP" altLang="en-US" sz="2000" dirty="0">
                <a:sym typeface="Wingdings"/>
              </a:rPr>
              <a:t> </a:t>
            </a:r>
            <a:r>
              <a:rPr lang="en-US" altLang="ja-JP" sz="2000" dirty="0">
                <a:sym typeface="Wingdings"/>
              </a:rPr>
              <a:t> (</a:t>
            </a:r>
            <a:r>
              <a:rPr lang="fr-FR" altLang="ja-JP" sz="2000" dirty="0">
                <a:sym typeface="Wingdings"/>
              </a:rPr>
              <a:t>−</a:t>
            </a:r>
            <a:r>
              <a:rPr lang="fr-FR" altLang="ja-JP" sz="2000" dirty="0" err="1">
                <a:sym typeface="Wingdings"/>
              </a:rPr>
              <a:t>nk</a:t>
            </a:r>
            <a:r>
              <a:rPr lang="fr-FR" altLang="ja-JP" sz="2000" dirty="0">
                <a:sym typeface="Wingdings"/>
              </a:rPr>
              <a:t> 8 −nt 8 −</a:t>
            </a:r>
            <a:r>
              <a:rPr lang="fr-FR" altLang="ja-JP" sz="2000" dirty="0" err="1">
                <a:sym typeface="Wingdings"/>
              </a:rPr>
              <a:t>nd</a:t>
            </a:r>
            <a:r>
              <a:rPr lang="fr-FR" altLang="ja-JP" sz="2000" dirty="0">
                <a:sym typeface="Wingdings"/>
              </a:rPr>
              <a:t> </a:t>
            </a:r>
            <a:r>
              <a:rPr lang="ja-JP" altLang="ja-JP" sz="2000" dirty="0">
                <a:sym typeface="Wingdings"/>
              </a:rPr>
              <a:t>1</a:t>
            </a:r>
            <a:r>
              <a:rPr lang="en-US" altLang="ja-JP" sz="2000" dirty="0">
                <a:sym typeface="Wingdings"/>
              </a:rPr>
              <a:t>6</a:t>
            </a:r>
            <a:r>
              <a:rPr lang="fr-FR" altLang="ja-JP" sz="2000" dirty="0">
                <a:sym typeface="Wingdings"/>
              </a:rPr>
              <a:t> )</a:t>
            </a:r>
            <a:br>
              <a:rPr lang="fr-FR" altLang="ja-JP" sz="2000" dirty="0">
                <a:sym typeface="Wingdings"/>
              </a:rPr>
            </a:br>
            <a:br>
              <a:rPr lang="fr-FR" altLang="ja-JP" sz="2000" dirty="0">
                <a:sym typeface="Wingdings"/>
              </a:rPr>
            </a:br>
            <a:r>
              <a:rPr lang="fr-FR" altLang="ja-JP" sz="2000" dirty="0">
                <a:sym typeface="Wingdings"/>
              </a:rPr>
              <a:t></a:t>
            </a:r>
            <a:r>
              <a:rPr lang="ja-JP" altLang="en-US" sz="2000" dirty="0">
                <a:sym typeface="Wingdings"/>
              </a:rPr>
              <a:t>計算規模（セルサイズ、原子数など）</a:t>
            </a:r>
            <a:r>
              <a:rPr lang="ja-JP" altLang="en-US" sz="2000">
                <a:sym typeface="Wingdings"/>
              </a:rPr>
              <a:t>によって、適した</a:t>
            </a:r>
            <a:r>
              <a:rPr lang="ja-JP" altLang="en-US" sz="2000" dirty="0">
                <a:sym typeface="Wingdings"/>
              </a:rPr>
              <a:t>実行方法は変わる。</a:t>
            </a:r>
            <a:endParaRPr lang="en-US" altLang="ja-JP" sz="2000" dirty="0">
              <a:sym typeface="Wingdings"/>
            </a:endParaRPr>
          </a:p>
        </p:txBody>
      </p:sp>
      <p:sp>
        <p:nvSpPr>
          <p:cNvPr id="19" name="正方形/長方形 18"/>
          <p:cNvSpPr/>
          <p:nvPr/>
        </p:nvSpPr>
        <p:spPr>
          <a:xfrm>
            <a:off x="3129396" y="2572010"/>
            <a:ext cx="5220585" cy="15129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図 19" descr="TiO2.png"/>
          <p:cNvPicPr>
            <a:picLocks noChangeAspect="1"/>
          </p:cNvPicPr>
          <p:nvPr/>
        </p:nvPicPr>
        <p:blipFill rotWithShape="1">
          <a:blip r:embed="rId3">
            <a:extLst>
              <a:ext uri="{28A0092B-C50C-407E-A947-70E740481C1C}">
                <a14:useLocalDpi xmlns:a14="http://schemas.microsoft.com/office/drawing/2010/main" val="0"/>
              </a:ext>
            </a:extLst>
          </a:blip>
          <a:srcRect l="6945" t="13282" r="18923" b="9579"/>
          <a:stretch/>
        </p:blipFill>
        <p:spPr>
          <a:xfrm>
            <a:off x="-1394" y="314669"/>
            <a:ext cx="3169386" cy="2228935"/>
          </a:xfrm>
          <a:prstGeom prst="rect">
            <a:avLst/>
          </a:prstGeom>
        </p:spPr>
      </p:pic>
      <p:sp>
        <p:nvSpPr>
          <p:cNvPr id="21" name="タイトル 1"/>
          <p:cNvSpPr>
            <a:spLocks noGrp="1"/>
          </p:cNvSpPr>
          <p:nvPr>
            <p:ph type="title"/>
          </p:nvPr>
        </p:nvSpPr>
        <p:spPr>
          <a:xfrm>
            <a:off x="3019018" y="0"/>
            <a:ext cx="5166784" cy="727595"/>
          </a:xfrm>
          <a:solidFill>
            <a:schemeClr val="bg1"/>
          </a:solidFill>
        </p:spPr>
        <p:txBody>
          <a:bodyPr>
            <a:normAutofit/>
          </a:bodyPr>
          <a:lstStyle/>
          <a:p>
            <a:r>
              <a:rPr lang="ja-JP" altLang="en-US" sz="2800" dirty="0"/>
              <a:t>サイズを大きくした計算例（５）</a:t>
            </a:r>
            <a:endParaRPr lang="ja-JP" altLang="en-US" sz="2800" b="1" dirty="0">
              <a:solidFill>
                <a:schemeClr val="tx2"/>
              </a:solidFill>
              <a:latin typeface="+mj-lt"/>
            </a:endParaRPr>
          </a:p>
        </p:txBody>
      </p:sp>
      <p:sp>
        <p:nvSpPr>
          <p:cNvPr id="22" name="スライド番号プレースホルダー 8"/>
          <p:cNvSpPr txBox="1">
            <a:spLocks/>
          </p:cNvSpPr>
          <p:nvPr/>
        </p:nvSpPr>
        <p:spPr>
          <a:xfrm>
            <a:off x="4106120" y="5206628"/>
            <a:ext cx="2133600"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1200" kern="1200">
                <a:solidFill>
                  <a:schemeClr val="tx1">
                    <a:tint val="75000"/>
                  </a:schemeClr>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B72F81EC-3365-A244-BE16-25FE1979F5BC}" type="slidenum">
              <a:rPr lang="ja-JP" altLang="en-US" smtClean="0"/>
              <a:pPr/>
              <a:t>71</a:t>
            </a:fld>
            <a:endParaRPr lang="ja-JP" altLang="en-US"/>
          </a:p>
        </p:txBody>
      </p:sp>
      <p:sp>
        <p:nvSpPr>
          <p:cNvPr id="23" name="テキスト ボックス 22"/>
          <p:cNvSpPr txBox="1"/>
          <p:nvPr/>
        </p:nvSpPr>
        <p:spPr>
          <a:xfrm>
            <a:off x="4128542" y="4974120"/>
            <a:ext cx="3582944" cy="830997"/>
          </a:xfrm>
          <a:prstGeom prst="rect">
            <a:avLst/>
          </a:prstGeom>
          <a:solidFill>
            <a:schemeClr val="bg1"/>
          </a:solidFill>
          <a:ln w="19050">
            <a:solidFill>
              <a:schemeClr val="tx2"/>
            </a:solidFill>
          </a:ln>
        </p:spPr>
        <p:txBody>
          <a:bodyPr wrap="square" rtlCol="0">
            <a:spAutoFit/>
          </a:bodyPr>
          <a:lstStyle/>
          <a:p>
            <a:r>
              <a:rPr lang="ja-JP" altLang="en-US" sz="2400" dirty="0"/>
              <a:t>このような調査</a:t>
            </a:r>
            <a:r>
              <a:rPr kumimoji="1" lang="ja-JP" altLang="en-US" sz="2400" dirty="0"/>
              <a:t>は、</a:t>
            </a:r>
            <a:r>
              <a:rPr kumimoji="1" lang="en-US" altLang="ja-JP" sz="2400" dirty="0"/>
              <a:t>RIST</a:t>
            </a:r>
            <a:r>
              <a:rPr kumimoji="1" lang="ja-JP" altLang="en-US" sz="2400" dirty="0"/>
              <a:t>の</a:t>
            </a:r>
            <a:br>
              <a:rPr kumimoji="1" lang="en-US" altLang="ja-JP" sz="2400" dirty="0"/>
            </a:br>
            <a:r>
              <a:rPr kumimoji="1" lang="ja-JP" altLang="en-US" sz="2400" dirty="0"/>
              <a:t>高度化支援へ</a:t>
            </a:r>
          </a:p>
        </p:txBody>
      </p:sp>
      <p:sp>
        <p:nvSpPr>
          <p:cNvPr id="24" name="右矢印 23"/>
          <p:cNvSpPr/>
          <p:nvPr/>
        </p:nvSpPr>
        <p:spPr>
          <a:xfrm>
            <a:off x="3271053" y="5171713"/>
            <a:ext cx="638812" cy="3765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1972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gray">
          <a:xfrm>
            <a:off x="423921" y="702624"/>
            <a:ext cx="8525839" cy="19407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90513" indent="-290513" algn="l" defTabSz="457200" rtl="0" eaLnBrk="0" fontAlgn="base" hangingPunct="0">
              <a:lnSpc>
                <a:spcPct val="95000"/>
              </a:lnSpc>
              <a:spcBef>
                <a:spcPct val="20000"/>
              </a:spcBef>
              <a:spcAft>
                <a:spcPct val="10000"/>
              </a:spcAft>
              <a:buClr>
                <a:schemeClr val="accent6">
                  <a:lumMod val="50000"/>
                </a:schemeClr>
              </a:buClr>
              <a:buSzPct val="90000"/>
              <a:buFont typeface="Wingdings" pitchFamily="2" charset="2"/>
              <a:buChar char="n"/>
              <a:defRPr kumimoji="1" sz="2400" baseline="0">
                <a:solidFill>
                  <a:srgbClr val="000000"/>
                </a:solidFill>
                <a:latin typeface="+mj-lt"/>
                <a:ea typeface="Arial Unicode MS" pitchFamily="50" charset="-128"/>
                <a:cs typeface="Calibri" pitchFamily="34" charset="0"/>
              </a:defRPr>
            </a:lvl1pPr>
            <a:lvl2pPr marL="581025" indent="-242888" algn="l" defTabSz="457200" rtl="0" eaLnBrk="0" fontAlgn="base" hangingPunct="0">
              <a:lnSpc>
                <a:spcPct val="95000"/>
              </a:lnSpc>
              <a:spcBef>
                <a:spcPct val="20000"/>
              </a:spcBef>
              <a:spcAft>
                <a:spcPct val="10000"/>
              </a:spcAft>
              <a:buClr>
                <a:srgbClr val="87867E"/>
              </a:buClr>
              <a:buSzPct val="90000"/>
              <a:buFont typeface="Wingdings" pitchFamily="2" charset="2"/>
              <a:buChar char="u"/>
              <a:defRPr kumimoji="1" sz="2000" baseline="0">
                <a:solidFill>
                  <a:srgbClr val="000000"/>
                </a:solidFill>
                <a:latin typeface="+mj-lt"/>
                <a:ea typeface="Arial Unicode MS" pitchFamily="50" charset="-128"/>
                <a:cs typeface="Calibri" pitchFamily="34" charset="0"/>
              </a:defRPr>
            </a:lvl2pPr>
            <a:lvl3pPr marL="890588" indent="-233363" algn="l" defTabSz="457200" rtl="0" eaLnBrk="0" fontAlgn="base" hangingPunct="0">
              <a:lnSpc>
                <a:spcPct val="95000"/>
              </a:lnSpc>
              <a:spcBef>
                <a:spcPct val="20000"/>
              </a:spcBef>
              <a:spcAft>
                <a:spcPct val="10000"/>
              </a:spcAft>
              <a:buClr>
                <a:srgbClr val="61898A"/>
              </a:buClr>
              <a:buSzPct val="90000"/>
              <a:buFont typeface="Wingdings" pitchFamily="2" charset="2"/>
              <a:buChar char="l"/>
              <a:defRPr kumimoji="1" sz="1800" baseline="0">
                <a:solidFill>
                  <a:srgbClr val="000000"/>
                </a:solidFill>
                <a:latin typeface="+mj-lt"/>
                <a:ea typeface="Arial Unicode MS" pitchFamily="50" charset="-128"/>
                <a:cs typeface="Calibri" pitchFamily="34" charset="0"/>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baseline="0">
                <a:solidFill>
                  <a:srgbClr val="000000"/>
                </a:solidFill>
                <a:latin typeface="+mj-lt"/>
                <a:ea typeface="Arial Unicode MS" pitchFamily="50" charset="-128"/>
                <a:cs typeface="Calibri" pitchFamily="34" charset="0"/>
              </a:defRPr>
            </a:lvl4pPr>
            <a:lvl5pPr marL="2305050" indent="365125" algn="l" defTabSz="457200" rtl="0" eaLnBrk="0" fontAlgn="base" hangingPunct="0">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3"/>
              </a:buBlip>
              <a:defRPr kumimoji="1" sz="2000">
                <a:solidFill>
                  <a:srgbClr val="000000"/>
                </a:solidFill>
                <a:latin typeface="+mn-lt"/>
                <a:ea typeface="+mn-ea"/>
                <a:cs typeface="+mn-cs"/>
              </a:defRPr>
            </a:lvl9pPr>
          </a:lstStyle>
          <a:p>
            <a:pPr eaLnBrk="1" hangingPunct="1">
              <a:lnSpc>
                <a:spcPct val="100000"/>
              </a:lnSpc>
              <a:spcBef>
                <a:spcPts val="0"/>
              </a:spcBef>
              <a:spcAft>
                <a:spcPts val="600"/>
              </a:spcAft>
            </a:pPr>
            <a:r>
              <a:rPr lang="ja-JP" altLang="en-US" sz="2000" dirty="0">
                <a:latin typeface="+mn-ea"/>
                <a:ea typeface="+mn-ea"/>
              </a:rPr>
              <a:t>「京」</a:t>
            </a:r>
            <a:r>
              <a:rPr lang="ja-JP" altLang="en-US" sz="2000">
                <a:latin typeface="+mn-ea"/>
                <a:ea typeface="+mn-ea"/>
              </a:rPr>
              <a:t>でのインストール状況</a:t>
            </a:r>
            <a:endParaRPr lang="en-US" altLang="ja-JP" sz="2000" dirty="0">
              <a:latin typeface="+mn-ea"/>
              <a:ea typeface="+mn-ea"/>
            </a:endParaRPr>
          </a:p>
          <a:p>
            <a:pPr lvl="1" eaLnBrk="1" hangingPunct="1">
              <a:lnSpc>
                <a:spcPct val="100000"/>
              </a:lnSpc>
              <a:spcBef>
                <a:spcPts val="0"/>
              </a:spcBef>
              <a:spcAft>
                <a:spcPts val="600"/>
              </a:spcAft>
            </a:pPr>
            <a:r>
              <a:rPr lang="ja-JP" altLang="en-US" sz="1800" dirty="0">
                <a:solidFill>
                  <a:srgbClr val="FF0000"/>
                </a:solidFill>
                <a:latin typeface="+mn-ea"/>
                <a:ea typeface="+mn-ea"/>
              </a:rPr>
              <a:t>「京」</a:t>
            </a:r>
            <a:r>
              <a:rPr lang="ja-JP" altLang="en-US" sz="1800">
                <a:solidFill>
                  <a:srgbClr val="FF0000"/>
                </a:solidFill>
                <a:latin typeface="+mn-ea"/>
                <a:ea typeface="+mn-ea"/>
              </a:rPr>
              <a:t>への最新版のインストールは終了（</a:t>
            </a:r>
            <a:r>
              <a:rPr lang="en-US" altLang="ja-JP" sz="1800" dirty="0">
                <a:solidFill>
                  <a:srgbClr val="FF0000"/>
                </a:solidFill>
                <a:latin typeface="+mn-ea"/>
                <a:ea typeface="+mn-ea"/>
              </a:rPr>
              <a:t>H30</a:t>
            </a:r>
            <a:r>
              <a:rPr lang="ja-JP" altLang="en-US" sz="1800">
                <a:solidFill>
                  <a:srgbClr val="FF0000"/>
                </a:solidFill>
                <a:latin typeface="+mn-ea"/>
                <a:ea typeface="+mn-ea"/>
              </a:rPr>
              <a:t>年度上期まで）</a:t>
            </a:r>
            <a:endParaRPr lang="en-US" altLang="ja-JP" sz="1800" dirty="0">
              <a:latin typeface="+mn-ea"/>
              <a:ea typeface="+mn-ea"/>
            </a:endParaRPr>
          </a:p>
          <a:p>
            <a:pPr lvl="1" eaLnBrk="1" hangingPunct="1">
              <a:lnSpc>
                <a:spcPct val="100000"/>
              </a:lnSpc>
              <a:spcBef>
                <a:spcPts val="0"/>
              </a:spcBef>
              <a:spcAft>
                <a:spcPts val="600"/>
              </a:spcAft>
            </a:pPr>
            <a:r>
              <a:rPr lang="ja-JP" altLang="en-US" sz="1800" dirty="0">
                <a:latin typeface="+mn-ea"/>
                <a:ea typeface="+mn-ea"/>
              </a:rPr>
              <a:t>それ以降のリリースは、</a:t>
            </a:r>
            <a:r>
              <a:rPr lang="en-US" altLang="ja-JP" sz="1800" dirty="0">
                <a:latin typeface="+mn-ea"/>
                <a:ea typeface="+mn-ea"/>
              </a:rPr>
              <a:t>HPCI</a:t>
            </a:r>
            <a:r>
              <a:rPr lang="ja-JP" altLang="en-US" sz="1800" dirty="0">
                <a:latin typeface="+mn-ea"/>
                <a:ea typeface="+mn-ea"/>
              </a:rPr>
              <a:t>の情報共有</a:t>
            </a:r>
            <a:r>
              <a:rPr lang="en-US" altLang="ja-JP" sz="1800" dirty="0">
                <a:latin typeface="+mn-ea"/>
                <a:ea typeface="+mn-ea"/>
              </a:rPr>
              <a:t>CMS</a:t>
            </a:r>
            <a:r>
              <a:rPr lang="ja-JP" altLang="en-US" sz="1800" dirty="0">
                <a:latin typeface="+mn-ea"/>
                <a:ea typeface="+mn-ea"/>
              </a:rPr>
              <a:t>に構築手順のみ掲載する。</a:t>
            </a:r>
            <a:endParaRPr lang="en-US" altLang="ja-JP" sz="1800" dirty="0">
              <a:latin typeface="+mn-ea"/>
              <a:ea typeface="+mn-ea"/>
            </a:endParaRPr>
          </a:p>
          <a:p>
            <a:pPr lvl="2" eaLnBrk="1" hangingPunct="1">
              <a:lnSpc>
                <a:spcPct val="100000"/>
              </a:lnSpc>
              <a:spcBef>
                <a:spcPts val="0"/>
              </a:spcBef>
              <a:spcAft>
                <a:spcPts val="600"/>
              </a:spcAft>
            </a:pPr>
            <a:r>
              <a:rPr lang="en-US" altLang="ja-JP" sz="1600" dirty="0">
                <a:latin typeface="+mn-ea"/>
                <a:ea typeface="+mn-ea"/>
              </a:rPr>
              <a:t>LAMMPS</a:t>
            </a:r>
            <a:r>
              <a:rPr lang="ja-JP" altLang="en-US" sz="1600" dirty="0">
                <a:latin typeface="+mn-ea"/>
                <a:ea typeface="+mn-ea"/>
              </a:rPr>
              <a:t>：</a:t>
            </a:r>
            <a:r>
              <a:rPr lang="en-US" altLang="ja-JP" sz="1600" dirty="0">
                <a:latin typeface="+mn-ea"/>
                <a:ea typeface="+mn-ea"/>
              </a:rPr>
              <a:t>12</a:t>
            </a:r>
            <a:r>
              <a:rPr lang="en-US" altLang="ja-JP" sz="1600" dirty="0"/>
              <a:t>-</a:t>
            </a:r>
            <a:r>
              <a:rPr lang="en-US" altLang="ja-JP" sz="1600" dirty="0">
                <a:latin typeface="+mn-ea"/>
                <a:ea typeface="+mn-ea"/>
              </a:rPr>
              <a:t>Dec</a:t>
            </a:r>
            <a:r>
              <a:rPr lang="en-US" altLang="ja-JP" sz="1600" dirty="0"/>
              <a:t>-</a:t>
            </a:r>
            <a:r>
              <a:rPr lang="en-US" altLang="ja-JP" sz="1600" dirty="0">
                <a:latin typeface="+mn-ea"/>
                <a:ea typeface="+mn-ea"/>
              </a:rPr>
              <a:t>18</a:t>
            </a:r>
          </a:p>
          <a:p>
            <a:pPr lvl="2" eaLnBrk="1" hangingPunct="1">
              <a:lnSpc>
                <a:spcPct val="100000"/>
              </a:lnSpc>
              <a:spcBef>
                <a:spcPts val="0"/>
              </a:spcBef>
              <a:spcAft>
                <a:spcPts val="600"/>
              </a:spcAft>
            </a:pPr>
            <a:r>
              <a:rPr lang="en-US" altLang="ja-JP" sz="1600" dirty="0">
                <a:latin typeface="+mn-ea"/>
                <a:ea typeface="+mn-ea"/>
              </a:rPr>
              <a:t>GROMACS</a:t>
            </a:r>
            <a:r>
              <a:rPr lang="ja-JP" altLang="en-US" sz="1600" dirty="0">
                <a:latin typeface="+mn-ea"/>
                <a:ea typeface="+mn-ea"/>
              </a:rPr>
              <a:t>：</a:t>
            </a:r>
            <a:r>
              <a:rPr lang="en-US" altLang="ja-JP" sz="1600" dirty="0">
                <a:latin typeface="+mn-ea"/>
                <a:ea typeface="+mn-ea"/>
              </a:rPr>
              <a:t>2018.4, 2019</a:t>
            </a:r>
          </a:p>
        </p:txBody>
      </p:sp>
      <p:graphicFrame>
        <p:nvGraphicFramePr>
          <p:cNvPr id="3" name="表 2">
            <a:extLst>
              <a:ext uri="{FF2B5EF4-FFF2-40B4-BE49-F238E27FC236}">
                <a16:creationId xmlns:a16="http://schemas.microsoft.com/office/drawing/2014/main" id="{A95BEF40-2CEC-AA4A-B90F-50773938BD0D}"/>
              </a:ext>
            </a:extLst>
          </p:cNvPr>
          <p:cNvGraphicFramePr>
            <a:graphicFrameLocks noGrp="1"/>
          </p:cNvGraphicFramePr>
          <p:nvPr>
            <p:extLst/>
          </p:nvPr>
        </p:nvGraphicFramePr>
        <p:xfrm>
          <a:off x="832578" y="2725508"/>
          <a:ext cx="7785182" cy="4089400"/>
        </p:xfrm>
        <a:graphic>
          <a:graphicData uri="http://schemas.openxmlformats.org/drawingml/2006/table">
            <a:tbl>
              <a:tblPr>
                <a:tableStyleId>{5C22544A-7EE6-4342-B048-85BDC9FD1C3A}</a:tableStyleId>
              </a:tblPr>
              <a:tblGrid>
                <a:gridCol w="3511550">
                  <a:extLst>
                    <a:ext uri="{9D8B030D-6E8A-4147-A177-3AD203B41FA5}">
                      <a16:colId xmlns:a16="http://schemas.microsoft.com/office/drawing/2014/main" val="3139002610"/>
                    </a:ext>
                  </a:extLst>
                </a:gridCol>
                <a:gridCol w="1073871">
                  <a:extLst>
                    <a:ext uri="{9D8B030D-6E8A-4147-A177-3AD203B41FA5}">
                      <a16:colId xmlns:a16="http://schemas.microsoft.com/office/drawing/2014/main" val="1859212529"/>
                    </a:ext>
                  </a:extLst>
                </a:gridCol>
                <a:gridCol w="1076993">
                  <a:extLst>
                    <a:ext uri="{9D8B030D-6E8A-4147-A177-3AD203B41FA5}">
                      <a16:colId xmlns:a16="http://schemas.microsoft.com/office/drawing/2014/main" val="3482588024"/>
                    </a:ext>
                  </a:extLst>
                </a:gridCol>
                <a:gridCol w="1061384">
                  <a:extLst>
                    <a:ext uri="{9D8B030D-6E8A-4147-A177-3AD203B41FA5}">
                      <a16:colId xmlns:a16="http://schemas.microsoft.com/office/drawing/2014/main" val="1110573502"/>
                    </a:ext>
                  </a:extLst>
                </a:gridCol>
                <a:gridCol w="1061384">
                  <a:extLst>
                    <a:ext uri="{9D8B030D-6E8A-4147-A177-3AD203B41FA5}">
                      <a16:colId xmlns:a16="http://schemas.microsoft.com/office/drawing/2014/main" val="4281433731"/>
                    </a:ext>
                  </a:extLst>
                </a:gridCol>
              </a:tblGrid>
              <a:tr h="520700">
                <a:tc>
                  <a:txBody>
                    <a:bodyPr/>
                    <a:lstStyle/>
                    <a:p>
                      <a:pPr algn="l" rtl="0" fontAlgn="ctr"/>
                      <a:r>
                        <a:rPr lang="ja-JP" altLang="en-US" sz="1600" u="none" strike="noStrike">
                          <a:effectLst/>
                        </a:rPr>
                        <a:t>アプリケーション名（分類）</a:t>
                      </a:r>
                      <a:endPar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4">
                  <a:txBody>
                    <a:bodyPr/>
                    <a:lstStyle/>
                    <a:p>
                      <a:pPr algn="ctr" rtl="0" fontAlgn="ctr"/>
                      <a:r>
                        <a:rPr lang="ja-JP" altLang="en-US" sz="1600" u="none" strike="noStrike" dirty="0">
                          <a:effectLst/>
                        </a:rPr>
                        <a:t>バージョン</a:t>
                      </a:r>
                      <a:endParaRPr lang="ja-JP" alt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617658036"/>
                  </a:ext>
                </a:extLst>
              </a:tr>
              <a:tr h="254000">
                <a:tc rowSpan="4">
                  <a:txBody>
                    <a:bodyPr/>
                    <a:lstStyle/>
                    <a:p>
                      <a:pPr algn="l" rtl="0" fontAlgn="ctr"/>
                      <a:r>
                        <a:rPr lang="en-US" sz="1600" u="none" strike="noStrike" dirty="0" err="1">
                          <a:effectLst/>
                        </a:rPr>
                        <a:t>OpenFOAM（CAE</a:t>
                      </a:r>
                      <a:r>
                        <a:rPr lang="en-US" sz="1600" u="none" strike="noStrike" dirty="0">
                          <a:effectLst/>
                        </a:rPr>
                        <a:t>）</a:t>
                      </a:r>
                      <a:endParaRPr 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r>
                        <a:rPr lang="en-US" sz="1600" u="none" strike="noStrike" dirty="0" err="1">
                          <a:effectLst/>
                        </a:rPr>
                        <a:t>OpenCFD</a:t>
                      </a:r>
                      <a:r>
                        <a:rPr lang="ja-JP" altLang="en-US" sz="1600" u="none" strike="noStrike" dirty="0">
                          <a:effectLst/>
                        </a:rPr>
                        <a:t>版</a:t>
                      </a:r>
                      <a:endParaRPr lang="ja-JP" alt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160089173"/>
                  </a:ext>
                </a:extLst>
              </a:tr>
              <a:tr h="254000">
                <a:tc vMerge="1">
                  <a:txBody>
                    <a:bodyPr/>
                    <a:lstStyle/>
                    <a:p>
                      <a:endParaRPr kumimoji="1" lang="ja-JP" altLang="en-US"/>
                    </a:p>
                  </a:txBody>
                  <a:tcPr/>
                </a:tc>
                <a:tc>
                  <a:txBody>
                    <a:bodyPr/>
                    <a:lstStyle/>
                    <a:p>
                      <a:pPr algn="l" rtl="0" fontAlgn="b"/>
                      <a:r>
                        <a:rPr lang="en-US" sz="1600" u="none" strike="noStrike" dirty="0">
                          <a:effectLst/>
                        </a:rPr>
                        <a:t>v1612+</a:t>
                      </a:r>
                      <a:endParaRPr 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600" u="none" strike="noStrike" dirty="0">
                          <a:effectLst/>
                        </a:rPr>
                        <a:t>v1706</a:t>
                      </a:r>
                      <a:endParaRPr 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600" u="none" strike="noStrike" dirty="0">
                          <a:effectLst/>
                        </a:rPr>
                        <a:t>v1712</a:t>
                      </a:r>
                      <a:endParaRPr 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dirty="0">
                          <a:effectLst/>
                        </a:rPr>
                        <a:t>v1806</a:t>
                      </a:r>
                      <a:endParaRPr 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6991192"/>
                  </a:ext>
                </a:extLst>
              </a:tr>
              <a:tr h="254000">
                <a:tc vMerge="1">
                  <a:txBody>
                    <a:bodyPr/>
                    <a:lstStyle/>
                    <a:p>
                      <a:endParaRPr kumimoji="1" lang="ja-JP" altLang="en-US"/>
                    </a:p>
                  </a:txBody>
                  <a:tcPr/>
                </a:tc>
                <a:tc gridSpan="4">
                  <a:txBody>
                    <a:bodyPr/>
                    <a:lstStyle/>
                    <a:p>
                      <a:pPr algn="ctr" fontAlgn="ctr"/>
                      <a:r>
                        <a:rPr lang="en-US" sz="1600" u="none" strike="noStrike" dirty="0">
                          <a:effectLst/>
                        </a:rPr>
                        <a:t>Foundation</a:t>
                      </a:r>
                      <a:r>
                        <a:rPr lang="ja-JP" altLang="en-US" sz="1600" u="none" strike="noStrike" dirty="0">
                          <a:effectLst/>
                        </a:rPr>
                        <a:t>版</a:t>
                      </a:r>
                      <a:endParaRPr lang="ja-JP" alt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073253517"/>
                  </a:ext>
                </a:extLst>
              </a:tr>
              <a:tr h="254000">
                <a:tc vMerge="1">
                  <a:txBody>
                    <a:bodyPr/>
                    <a:lstStyle/>
                    <a:p>
                      <a:endParaRPr kumimoji="1" lang="ja-JP" altLang="en-US"/>
                    </a:p>
                  </a:txBody>
                  <a:tcPr/>
                </a:tc>
                <a:tc>
                  <a:txBody>
                    <a:bodyPr/>
                    <a:lstStyle/>
                    <a:p>
                      <a:pPr algn="l" rtl="0" fontAlgn="b"/>
                      <a:r>
                        <a:rPr lang="en-US" altLang="ja-JP" sz="1600" u="none" strike="noStrike" dirty="0">
                          <a:effectLst/>
                        </a:rPr>
                        <a:t>2.4.0</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altLang="ja-JP" sz="1600" u="none" strike="noStrike" dirty="0">
                          <a:effectLst/>
                        </a:rPr>
                        <a:t>4.1</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altLang="ja-JP" sz="1600" u="none" strike="noStrike" dirty="0">
                          <a:effectLst/>
                        </a:rPr>
                        <a:t>5.0 </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600" u="none" strike="noStrike" dirty="0">
                          <a:effectLst/>
                        </a:rPr>
                        <a:t>6.0 </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2003900"/>
                  </a:ext>
                </a:extLst>
              </a:tr>
              <a:tr h="254000">
                <a:tc>
                  <a:txBody>
                    <a:bodyPr/>
                    <a:lstStyle/>
                    <a:p>
                      <a:pPr algn="l" rtl="0" fontAlgn="ctr"/>
                      <a:r>
                        <a:rPr lang="en-US" sz="1600" u="none" strike="noStrike">
                          <a:effectLst/>
                        </a:rPr>
                        <a:t>LAMMPS（</a:t>
                      </a:r>
                      <a:r>
                        <a:rPr lang="ja-JP" altLang="en-US" sz="1600" u="none" strike="noStrike">
                          <a:effectLst/>
                        </a:rPr>
                        <a:t>古典</a:t>
                      </a:r>
                      <a:r>
                        <a:rPr lang="en-US" sz="1600" u="none" strike="noStrike">
                          <a:effectLst/>
                        </a:rPr>
                        <a:t>MD）</a:t>
                      </a:r>
                      <a:endParaRPr 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600" u="none" strike="noStrike" dirty="0">
                          <a:effectLst/>
                        </a:rPr>
                        <a:t>7-Dec-15</a:t>
                      </a:r>
                      <a:endParaRPr 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600" u="none" strike="noStrike">
                          <a:effectLst/>
                        </a:rPr>
                        <a:t>17-Nov-16</a:t>
                      </a:r>
                      <a:endParaRPr 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600" u="none" strike="noStrike">
                          <a:effectLst/>
                        </a:rPr>
                        <a:t>11-Aug-17</a:t>
                      </a:r>
                      <a:endParaRPr 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600" u="none" strike="noStrike">
                          <a:effectLst/>
                        </a:rPr>
                        <a:t>22-Aug-18</a:t>
                      </a:r>
                      <a:endParaRPr 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96637"/>
                  </a:ext>
                </a:extLst>
              </a:tr>
              <a:tr h="254000">
                <a:tc rowSpan="6">
                  <a:txBody>
                    <a:bodyPr/>
                    <a:lstStyle/>
                    <a:p>
                      <a:pPr algn="l" rtl="0" fontAlgn="ctr"/>
                      <a:r>
                        <a:rPr lang="en-US" sz="1600" u="none" strike="noStrike">
                          <a:effectLst/>
                        </a:rPr>
                        <a:t>GROMACS（</a:t>
                      </a:r>
                      <a:r>
                        <a:rPr lang="ja-JP" altLang="en-US" sz="1600" u="none" strike="noStrike">
                          <a:effectLst/>
                        </a:rPr>
                        <a:t>古典</a:t>
                      </a:r>
                      <a:r>
                        <a:rPr lang="en-US" sz="1600" u="none" strike="noStrike">
                          <a:effectLst/>
                        </a:rPr>
                        <a:t>MD）</a:t>
                      </a:r>
                      <a:endParaRPr 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r>
                        <a:rPr lang="en-US" altLang="ja-JP" sz="1600" u="none" strike="noStrike" dirty="0">
                          <a:effectLst/>
                        </a:rPr>
                        <a:t>5.1</a:t>
                      </a:r>
                      <a:r>
                        <a:rPr lang="ja-JP" altLang="en-US" sz="1600" u="none" strike="noStrike" dirty="0">
                          <a:effectLst/>
                        </a:rPr>
                        <a:t>シリーズ</a:t>
                      </a:r>
                      <a:endParaRPr lang="ja-JP" alt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639438052"/>
                  </a:ext>
                </a:extLst>
              </a:tr>
              <a:tr h="254000">
                <a:tc vMerge="1">
                  <a:txBody>
                    <a:bodyPr/>
                    <a:lstStyle/>
                    <a:p>
                      <a:endParaRPr kumimoji="1" lang="ja-JP" altLang="en-US"/>
                    </a:p>
                  </a:txBody>
                  <a:tcPr/>
                </a:tc>
                <a:tc gridSpan="2">
                  <a:txBody>
                    <a:bodyPr/>
                    <a:lstStyle/>
                    <a:p>
                      <a:pPr algn="l" rtl="0" fontAlgn="b"/>
                      <a:r>
                        <a:rPr lang="en-US" altLang="ja-JP" sz="1600" u="none" strike="noStrike" dirty="0">
                          <a:effectLst/>
                        </a:rPr>
                        <a:t>5.0.7</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l" rtl="0" fontAlgn="b"/>
                      <a:r>
                        <a:rPr lang="en-US" altLang="ja-JP" sz="1600" u="none" strike="noStrike" dirty="0">
                          <a:effectLst/>
                        </a:rPr>
                        <a:t>5.1.5</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extLst>
                  <a:ext uri="{0D108BD9-81ED-4DB2-BD59-A6C34878D82A}">
                    <a16:rowId xmlns:a16="http://schemas.microsoft.com/office/drawing/2014/main" val="1922940636"/>
                  </a:ext>
                </a:extLst>
              </a:tr>
              <a:tr h="254000">
                <a:tc vMerge="1">
                  <a:txBody>
                    <a:bodyPr/>
                    <a:lstStyle/>
                    <a:p>
                      <a:endParaRPr kumimoji="1" lang="ja-JP" altLang="en-US"/>
                    </a:p>
                  </a:txBody>
                  <a:tcPr/>
                </a:tc>
                <a:tc gridSpan="4">
                  <a:txBody>
                    <a:bodyPr/>
                    <a:lstStyle/>
                    <a:p>
                      <a:pPr algn="ctr" fontAlgn="ctr"/>
                      <a:r>
                        <a:rPr lang="en-US" altLang="ja-JP" sz="1600" u="none" strike="noStrike" dirty="0">
                          <a:effectLst/>
                        </a:rPr>
                        <a:t>2016</a:t>
                      </a:r>
                      <a:r>
                        <a:rPr lang="ja-JP" altLang="en-US" sz="1600" u="none" strike="noStrike" dirty="0">
                          <a:effectLst/>
                        </a:rPr>
                        <a:t>シリーズ</a:t>
                      </a:r>
                      <a:endParaRPr lang="ja-JP" alt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4040544341"/>
                  </a:ext>
                </a:extLst>
              </a:tr>
              <a:tr h="254000">
                <a:tc vMerge="1">
                  <a:txBody>
                    <a:bodyPr/>
                    <a:lstStyle/>
                    <a:p>
                      <a:endParaRPr kumimoji="1" lang="ja-JP" altLang="en-US"/>
                    </a:p>
                  </a:txBody>
                  <a:tcPr/>
                </a:tc>
                <a:tc gridSpan="2">
                  <a:txBody>
                    <a:bodyPr/>
                    <a:lstStyle/>
                    <a:p>
                      <a:pPr algn="l" rtl="0" fontAlgn="b"/>
                      <a:r>
                        <a:rPr lang="en-US" altLang="ja-JP" sz="1600" u="none" strike="noStrike">
                          <a:effectLst/>
                        </a:rPr>
                        <a:t>2016.4</a:t>
                      </a:r>
                      <a:endParaRPr lang="en-US" altLang="ja-JP"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l" rtl="0" fontAlgn="b"/>
                      <a:r>
                        <a:rPr lang="en-US" altLang="ja-JP" sz="1600" u="none" strike="noStrike" dirty="0">
                          <a:effectLst/>
                        </a:rPr>
                        <a:t>2016.5</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extLst>
                  <a:ext uri="{0D108BD9-81ED-4DB2-BD59-A6C34878D82A}">
                    <a16:rowId xmlns:a16="http://schemas.microsoft.com/office/drawing/2014/main" val="3464213969"/>
                  </a:ext>
                </a:extLst>
              </a:tr>
              <a:tr h="254000">
                <a:tc vMerge="1">
                  <a:txBody>
                    <a:bodyPr/>
                    <a:lstStyle/>
                    <a:p>
                      <a:endParaRPr kumimoji="1" lang="ja-JP" altLang="en-US"/>
                    </a:p>
                  </a:txBody>
                  <a:tcPr/>
                </a:tc>
                <a:tc gridSpan="4">
                  <a:txBody>
                    <a:bodyPr/>
                    <a:lstStyle/>
                    <a:p>
                      <a:pPr algn="ctr" fontAlgn="ctr"/>
                      <a:r>
                        <a:rPr lang="en-US" altLang="ja-JP" sz="1600" u="none" strike="noStrike" dirty="0">
                          <a:effectLst/>
                        </a:rPr>
                        <a:t>2018</a:t>
                      </a:r>
                      <a:r>
                        <a:rPr lang="ja-JP" altLang="en-US" sz="1600" u="none" strike="noStrike" dirty="0">
                          <a:effectLst/>
                        </a:rPr>
                        <a:t>シリーズ</a:t>
                      </a:r>
                      <a:endParaRPr lang="ja-JP" altLang="en-US"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4271590125"/>
                  </a:ext>
                </a:extLst>
              </a:tr>
              <a:tr h="254000">
                <a:tc vMerge="1">
                  <a:txBody>
                    <a:bodyPr/>
                    <a:lstStyle/>
                    <a:p>
                      <a:endParaRPr kumimoji="1" lang="ja-JP" altLang="en-US"/>
                    </a:p>
                  </a:txBody>
                  <a:tcPr/>
                </a:tc>
                <a:tc>
                  <a:txBody>
                    <a:bodyPr/>
                    <a:lstStyle/>
                    <a:p>
                      <a:pPr algn="l" rtl="0" fontAlgn="b"/>
                      <a:r>
                        <a:rPr lang="en-US" altLang="ja-JP" sz="1600" u="none" strike="noStrike" dirty="0">
                          <a:effectLst/>
                        </a:rPr>
                        <a:t>2018</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altLang="ja-JP" sz="1600" u="none" strike="noStrike" dirty="0">
                          <a:effectLst/>
                        </a:rPr>
                        <a:t>2018.1</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altLang="ja-JP" sz="1600" u="none" strike="noStrike" dirty="0">
                          <a:effectLst/>
                        </a:rPr>
                        <a:t>2018.2</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altLang="ja-JP" sz="1600" u="none" strike="noStrike" dirty="0">
                          <a:effectLst/>
                        </a:rPr>
                        <a:t>2018.3</a:t>
                      </a:r>
                      <a:endPar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32485"/>
                  </a:ext>
                </a:extLst>
              </a:tr>
              <a:tr h="774700">
                <a:tc>
                  <a:txBody>
                    <a:bodyPr/>
                    <a:lstStyle/>
                    <a:p>
                      <a:pPr algn="l" rtl="0" fontAlgn="ctr"/>
                      <a:r>
                        <a:rPr lang="en-US" sz="1600" b="1" u="none" strike="noStrike" dirty="0">
                          <a:solidFill>
                            <a:srgbClr val="FF0000"/>
                          </a:solidFill>
                          <a:effectLst/>
                        </a:rPr>
                        <a:t>Quantum ESPRESSO（</a:t>
                      </a:r>
                      <a:r>
                        <a:rPr lang="ja-JP" altLang="en-US" sz="1600" b="1" u="none" strike="noStrike">
                          <a:solidFill>
                            <a:srgbClr val="FF0000"/>
                          </a:solidFill>
                          <a:effectLst/>
                        </a:rPr>
                        <a:t>第一原理計算）</a:t>
                      </a:r>
                      <a:endParaRPr lang="ja-JP" altLang="en-US" sz="1600" b="1" i="0" u="none" strike="noStrike">
                        <a:solidFill>
                          <a:srgbClr val="FF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600" b="1" u="none" strike="noStrike">
                          <a:solidFill>
                            <a:srgbClr val="FF0000"/>
                          </a:solidFill>
                          <a:effectLst/>
                        </a:rPr>
                        <a:t>5.1.1</a:t>
                      </a:r>
                      <a:endParaRPr lang="en-US" altLang="ja-JP" sz="1600" b="1" i="0" u="none" strike="noStrike">
                        <a:solidFill>
                          <a:srgbClr val="FF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600" b="1" u="none" strike="noStrike">
                          <a:solidFill>
                            <a:srgbClr val="FF0000"/>
                          </a:solidFill>
                          <a:effectLst/>
                        </a:rPr>
                        <a:t>6.1</a:t>
                      </a:r>
                      <a:endParaRPr lang="en-US" altLang="ja-JP" sz="1600" b="1" i="0" u="none" strike="noStrike">
                        <a:solidFill>
                          <a:srgbClr val="FF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600" b="1" u="none" strike="noStrike" dirty="0">
                          <a:solidFill>
                            <a:srgbClr val="FF0000"/>
                          </a:solidFill>
                          <a:effectLst/>
                        </a:rPr>
                        <a:t>6.2.1</a:t>
                      </a:r>
                      <a:endParaRPr lang="en-US" altLang="ja-JP" sz="1600" b="1" i="0" u="none" strike="noStrike" dirty="0">
                        <a:solidFill>
                          <a:srgbClr val="FF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altLang="ja-JP" sz="1600" b="1" u="none" strike="noStrike" dirty="0">
                          <a:solidFill>
                            <a:srgbClr val="FF0000"/>
                          </a:solidFill>
                          <a:effectLst/>
                        </a:rPr>
                        <a:t>6.3</a:t>
                      </a:r>
                      <a:endParaRPr lang="en-US" altLang="ja-JP" sz="1600" b="1" i="0" u="none" strike="noStrike" dirty="0">
                        <a:solidFill>
                          <a:srgbClr val="FF0000"/>
                        </a:solidFill>
                        <a:effectLst/>
                        <a:latin typeface="ＭＳ Ｐゴシック" panose="020B0600070205080204" pitchFamily="34" charset="-128"/>
                        <a:ea typeface="ＭＳ Ｐゴシック" panose="020B0600070205080204"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0470228"/>
                  </a:ext>
                </a:extLst>
              </a:tr>
            </a:tbl>
          </a:graphicData>
        </a:graphic>
      </p:graphicFrame>
      <p:sp>
        <p:nvSpPr>
          <p:cNvPr id="2" name="正方形/長方形 1">
            <a:extLst>
              <a:ext uri="{FF2B5EF4-FFF2-40B4-BE49-F238E27FC236}">
                <a16:creationId xmlns:a16="http://schemas.microsoft.com/office/drawing/2014/main" id="{20670E34-CFDD-4267-93F2-43E983831FD4}"/>
              </a:ext>
            </a:extLst>
          </p:cNvPr>
          <p:cNvSpPr/>
          <p:nvPr/>
        </p:nvSpPr>
        <p:spPr bwMode="auto">
          <a:xfrm>
            <a:off x="832578" y="2725508"/>
            <a:ext cx="7790400" cy="5184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0" name="正方形/長方形 9">
            <a:extLst>
              <a:ext uri="{FF2B5EF4-FFF2-40B4-BE49-F238E27FC236}">
                <a16:creationId xmlns:a16="http://schemas.microsoft.com/office/drawing/2014/main" id="{EBC9C4D5-4AB4-4EBC-812B-F35FBDC5DAB8}"/>
              </a:ext>
            </a:extLst>
          </p:cNvPr>
          <p:cNvSpPr/>
          <p:nvPr/>
        </p:nvSpPr>
        <p:spPr bwMode="auto">
          <a:xfrm>
            <a:off x="4337125" y="4518208"/>
            <a:ext cx="4284000" cy="5112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1" name="正方形/長方形 10">
            <a:extLst>
              <a:ext uri="{FF2B5EF4-FFF2-40B4-BE49-F238E27FC236}">
                <a16:creationId xmlns:a16="http://schemas.microsoft.com/office/drawing/2014/main" id="{6B2BC6AC-4E92-4AE0-AA96-DFB869E725D1}"/>
              </a:ext>
            </a:extLst>
          </p:cNvPr>
          <p:cNvSpPr/>
          <p:nvPr/>
        </p:nvSpPr>
        <p:spPr bwMode="auto">
          <a:xfrm>
            <a:off x="4333760" y="5533946"/>
            <a:ext cx="4284000" cy="5112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5" name="正方形/長方形 4">
            <a:extLst>
              <a:ext uri="{FF2B5EF4-FFF2-40B4-BE49-F238E27FC236}">
                <a16:creationId xmlns:a16="http://schemas.microsoft.com/office/drawing/2014/main" id="{C0119F55-A68C-4DA8-9A5A-14788DC6B367}"/>
              </a:ext>
            </a:extLst>
          </p:cNvPr>
          <p:cNvSpPr/>
          <p:nvPr/>
        </p:nvSpPr>
        <p:spPr bwMode="auto">
          <a:xfrm>
            <a:off x="832578" y="2725508"/>
            <a:ext cx="7785182" cy="40894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6" name="正方形/長方形 5">
            <a:extLst>
              <a:ext uri="{FF2B5EF4-FFF2-40B4-BE49-F238E27FC236}">
                <a16:creationId xmlns:a16="http://schemas.microsoft.com/office/drawing/2014/main" id="{DC4B5EB8-0EBC-406D-9CE0-FBDAA8451ECE}"/>
              </a:ext>
            </a:extLst>
          </p:cNvPr>
          <p:cNvSpPr/>
          <p:nvPr/>
        </p:nvSpPr>
        <p:spPr bwMode="auto">
          <a:xfrm>
            <a:off x="4333760" y="3758524"/>
            <a:ext cx="4284000" cy="5040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2" name="正方形/長方形 11">
            <a:extLst>
              <a:ext uri="{FF2B5EF4-FFF2-40B4-BE49-F238E27FC236}">
                <a16:creationId xmlns:a16="http://schemas.microsoft.com/office/drawing/2014/main" id="{E2F5481D-A3B4-4D4D-B40B-91B562CC7366}"/>
              </a:ext>
            </a:extLst>
          </p:cNvPr>
          <p:cNvSpPr/>
          <p:nvPr/>
        </p:nvSpPr>
        <p:spPr bwMode="auto">
          <a:xfrm>
            <a:off x="4333760" y="2725508"/>
            <a:ext cx="4284000" cy="408940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3" name="タイトル 1">
            <a:extLst>
              <a:ext uri="{FF2B5EF4-FFF2-40B4-BE49-F238E27FC236}">
                <a16:creationId xmlns:a16="http://schemas.microsoft.com/office/drawing/2014/main" id="{EAB6D187-2805-DE47-8419-816FFE99B123}"/>
              </a:ext>
            </a:extLst>
          </p:cNvPr>
          <p:cNvSpPr txBox="1">
            <a:spLocks/>
          </p:cNvSpPr>
          <p:nvPr/>
        </p:nvSpPr>
        <p:spPr>
          <a:xfrm>
            <a:off x="0" y="-20788"/>
            <a:ext cx="8686800" cy="78091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kumimoji="1" sz="2800" kern="1200" baseline="0">
                <a:solidFill>
                  <a:schemeClr val="tx1"/>
                </a:solidFill>
                <a:latin typeface="+mn-lt"/>
                <a:ea typeface="+mn-ea"/>
                <a:cs typeface="+mj-cs"/>
              </a:defRPr>
            </a:lvl1pPr>
          </a:lstStyle>
          <a:p>
            <a:r>
              <a:rPr lang="ja-JP" altLang="en-US" b="1">
                <a:solidFill>
                  <a:srgbClr val="1F497D"/>
                </a:solidFill>
              </a:rPr>
              <a:t>プリインストールされているアプリケーション（１）</a:t>
            </a:r>
            <a:endParaRPr lang="ja-JP" altLang="en-US" b="1" dirty="0">
              <a:solidFill>
                <a:srgbClr val="1F497D"/>
              </a:solidFill>
            </a:endParaRPr>
          </a:p>
        </p:txBody>
      </p:sp>
      <p:sp>
        <p:nvSpPr>
          <p:cNvPr id="4" name="テキスト ボックス 3">
            <a:extLst>
              <a:ext uri="{FF2B5EF4-FFF2-40B4-BE49-F238E27FC236}">
                <a16:creationId xmlns:a16="http://schemas.microsoft.com/office/drawing/2014/main" id="{4B4936F8-80EE-CD42-BAFA-EC1BC498DAA5}"/>
              </a:ext>
            </a:extLst>
          </p:cNvPr>
          <p:cNvSpPr txBox="1"/>
          <p:nvPr/>
        </p:nvSpPr>
        <p:spPr>
          <a:xfrm>
            <a:off x="758952" y="2385496"/>
            <a:ext cx="4901184" cy="338554"/>
          </a:xfrm>
          <a:prstGeom prst="rect">
            <a:avLst/>
          </a:prstGeom>
          <a:noFill/>
        </p:spPr>
        <p:txBody>
          <a:bodyPr wrap="square" rtlCol="0">
            <a:spAutoFit/>
          </a:bodyPr>
          <a:lstStyle/>
          <a:p>
            <a:r>
              <a:rPr lang="en-US" altLang="ja-JP" sz="1600" b="1" dirty="0"/>
              <a:t>RIST</a:t>
            </a:r>
            <a:r>
              <a:rPr lang="ja-JP" altLang="en-US" sz="1600" b="1"/>
              <a:t>が利用支援の一環として整備したアプリケーション</a:t>
            </a:r>
            <a:endParaRPr kumimoji="1" lang="ja-JP" altLang="en-US" sz="1600" b="1"/>
          </a:p>
        </p:txBody>
      </p:sp>
      <p:sp>
        <p:nvSpPr>
          <p:cNvPr id="8" name="スライド番号プレースホルダー 7">
            <a:extLst>
              <a:ext uri="{FF2B5EF4-FFF2-40B4-BE49-F238E27FC236}">
                <a16:creationId xmlns:a16="http://schemas.microsoft.com/office/drawing/2014/main" id="{4C957D2F-CCA1-D342-A3FA-1F08AB9D9CB1}"/>
              </a:ext>
            </a:extLst>
          </p:cNvPr>
          <p:cNvSpPr>
            <a:spLocks noGrp="1"/>
          </p:cNvSpPr>
          <p:nvPr>
            <p:ph type="sldNum" sz="quarter" idx="11"/>
          </p:nvPr>
        </p:nvSpPr>
        <p:spPr/>
        <p:txBody>
          <a:bodyPr/>
          <a:lstStyle/>
          <a:p>
            <a:pPr>
              <a:defRPr/>
            </a:pPr>
            <a:fld id="{EE44AF33-6BC6-49D9-ABAC-0257D4614E15}" type="slidenum">
              <a:rPr lang="en-US" smtClean="0">
                <a:solidFill>
                  <a:prstClr val="black"/>
                </a:solidFill>
              </a:rPr>
              <a:pPr>
                <a:defRPr/>
              </a:pPr>
              <a:t>72</a:t>
            </a:fld>
            <a:endParaRPr lang="en-US" dirty="0">
              <a:solidFill>
                <a:prstClr val="black"/>
              </a:solidFill>
            </a:endParaRPr>
          </a:p>
        </p:txBody>
      </p:sp>
    </p:spTree>
    <p:extLst>
      <p:ext uri="{BB962C8B-B14F-4D97-AF65-F5344CB8AC3E}">
        <p14:creationId xmlns:p14="http://schemas.microsoft.com/office/powerpoint/2010/main" val="36442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gray">
          <a:xfrm>
            <a:off x="486031" y="828322"/>
            <a:ext cx="8168764" cy="4571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90513" indent="-290513" algn="l" defTabSz="457200" rtl="0" eaLnBrk="0" fontAlgn="base" hangingPunct="0">
              <a:lnSpc>
                <a:spcPct val="95000"/>
              </a:lnSpc>
              <a:spcBef>
                <a:spcPct val="20000"/>
              </a:spcBef>
              <a:spcAft>
                <a:spcPct val="10000"/>
              </a:spcAft>
              <a:buClr>
                <a:schemeClr val="accent6">
                  <a:lumMod val="50000"/>
                </a:schemeClr>
              </a:buClr>
              <a:buSzPct val="90000"/>
              <a:buFont typeface="Wingdings" pitchFamily="2" charset="2"/>
              <a:buChar char="n"/>
              <a:defRPr kumimoji="1" sz="2400" baseline="0">
                <a:solidFill>
                  <a:srgbClr val="000000"/>
                </a:solidFill>
                <a:latin typeface="+mj-lt"/>
                <a:ea typeface="Arial Unicode MS" pitchFamily="50" charset="-128"/>
                <a:cs typeface="Calibri" pitchFamily="34" charset="0"/>
              </a:defRPr>
            </a:lvl1pPr>
            <a:lvl2pPr marL="581025" indent="-242888" algn="l" defTabSz="457200" rtl="0" eaLnBrk="0" fontAlgn="base" hangingPunct="0">
              <a:lnSpc>
                <a:spcPct val="95000"/>
              </a:lnSpc>
              <a:spcBef>
                <a:spcPct val="20000"/>
              </a:spcBef>
              <a:spcAft>
                <a:spcPct val="10000"/>
              </a:spcAft>
              <a:buClr>
                <a:srgbClr val="87867E"/>
              </a:buClr>
              <a:buSzPct val="90000"/>
              <a:buFont typeface="Wingdings" pitchFamily="2" charset="2"/>
              <a:buChar char="u"/>
              <a:defRPr kumimoji="1" sz="2000" baseline="0">
                <a:solidFill>
                  <a:srgbClr val="000000"/>
                </a:solidFill>
                <a:latin typeface="+mj-lt"/>
                <a:ea typeface="Arial Unicode MS" pitchFamily="50" charset="-128"/>
                <a:cs typeface="Calibri" pitchFamily="34" charset="0"/>
              </a:defRPr>
            </a:lvl2pPr>
            <a:lvl3pPr marL="890588" indent="-233363" algn="l" defTabSz="457200" rtl="0" eaLnBrk="0" fontAlgn="base" hangingPunct="0">
              <a:lnSpc>
                <a:spcPct val="95000"/>
              </a:lnSpc>
              <a:spcBef>
                <a:spcPct val="20000"/>
              </a:spcBef>
              <a:spcAft>
                <a:spcPct val="10000"/>
              </a:spcAft>
              <a:buClr>
                <a:srgbClr val="61898A"/>
              </a:buClr>
              <a:buSzPct val="90000"/>
              <a:buFont typeface="Wingdings" pitchFamily="2" charset="2"/>
              <a:buChar char="l"/>
              <a:defRPr kumimoji="1" sz="1800" baseline="0">
                <a:solidFill>
                  <a:srgbClr val="000000"/>
                </a:solidFill>
                <a:latin typeface="+mj-lt"/>
                <a:ea typeface="Arial Unicode MS" pitchFamily="50" charset="-128"/>
                <a:cs typeface="Calibri" pitchFamily="34" charset="0"/>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baseline="0">
                <a:solidFill>
                  <a:srgbClr val="000000"/>
                </a:solidFill>
                <a:latin typeface="+mj-lt"/>
                <a:ea typeface="Arial Unicode MS" pitchFamily="50" charset="-128"/>
                <a:cs typeface="Calibri" pitchFamily="34" charset="0"/>
              </a:defRPr>
            </a:lvl4pPr>
            <a:lvl5pPr marL="2305050" indent="365125" algn="l" defTabSz="457200" rtl="0" eaLnBrk="0" fontAlgn="base" hangingPunct="0">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3"/>
              </a:buBlip>
              <a:defRPr kumimoji="1" sz="2000">
                <a:solidFill>
                  <a:srgbClr val="000000"/>
                </a:solidFill>
                <a:latin typeface="+mn-lt"/>
                <a:ea typeface="+mn-ea"/>
                <a:cs typeface="+mn-cs"/>
              </a:defRPr>
            </a:lvl9pPr>
          </a:lstStyle>
          <a:p>
            <a:pPr eaLnBrk="1" hangingPunct="1">
              <a:lnSpc>
                <a:spcPct val="100000"/>
              </a:lnSpc>
              <a:spcBef>
                <a:spcPts val="0"/>
              </a:spcBef>
              <a:spcAft>
                <a:spcPts val="600"/>
              </a:spcAft>
            </a:pPr>
            <a:r>
              <a:rPr lang="ja-JP" altLang="en-US" sz="1800">
                <a:solidFill>
                  <a:srgbClr val="FF0000"/>
                </a:solidFill>
                <a:latin typeface="+mn-ea"/>
                <a:ea typeface="+mn-ea"/>
              </a:rPr>
              <a:t>インストール済</a:t>
            </a:r>
            <a:r>
              <a:rPr lang="ja-JP" altLang="en-US" sz="1800">
                <a:latin typeface="+mn-ea"/>
                <a:ea typeface="+mn-ea"/>
              </a:rPr>
              <a:t>（アプリソフトとそのインストール先）</a:t>
            </a:r>
            <a:endParaRPr lang="ja-JP" altLang="ja-JP" sz="1800" dirty="0">
              <a:latin typeface="+mn-ea"/>
              <a:ea typeface="+mn-ea"/>
            </a:endParaRPr>
          </a:p>
          <a:p>
            <a:pPr eaLnBrk="1" hangingPunct="1">
              <a:lnSpc>
                <a:spcPct val="100000"/>
              </a:lnSpc>
              <a:spcBef>
                <a:spcPts val="0"/>
              </a:spcBef>
              <a:spcAft>
                <a:spcPts val="600"/>
              </a:spcAft>
            </a:pPr>
            <a:endParaRPr lang="en-US" altLang="ja-JP" sz="1600" dirty="0">
              <a:latin typeface="+mn-ea"/>
              <a:ea typeface="+mn-ea"/>
              <a:cs typeface="Meiryo UI" panose="020B0604030504040204" pitchFamily="50" charset="-128"/>
            </a:endParaRPr>
          </a:p>
        </p:txBody>
      </p:sp>
      <p:graphicFrame>
        <p:nvGraphicFramePr>
          <p:cNvPr id="6" name="表 5">
            <a:extLst>
              <a:ext uri="{FF2B5EF4-FFF2-40B4-BE49-F238E27FC236}">
                <a16:creationId xmlns:a16="http://schemas.microsoft.com/office/drawing/2014/main" id="{2ECF7A58-673C-594B-AA5E-408C376455C2}"/>
              </a:ext>
            </a:extLst>
          </p:cNvPr>
          <p:cNvGraphicFramePr>
            <a:graphicFrameLocks noGrp="1"/>
          </p:cNvGraphicFramePr>
          <p:nvPr>
            <p:extLst/>
          </p:nvPr>
        </p:nvGraphicFramePr>
        <p:xfrm>
          <a:off x="827464" y="1587545"/>
          <a:ext cx="7031871" cy="2364781"/>
        </p:xfrm>
        <a:graphic>
          <a:graphicData uri="http://schemas.openxmlformats.org/drawingml/2006/table">
            <a:tbl>
              <a:tblPr>
                <a:tableStyleId>{5C22544A-7EE6-4342-B048-85BDC9FD1C3A}</a:tableStyleId>
              </a:tblPr>
              <a:tblGrid>
                <a:gridCol w="2355834">
                  <a:extLst>
                    <a:ext uri="{9D8B030D-6E8A-4147-A177-3AD203B41FA5}">
                      <a16:colId xmlns:a16="http://schemas.microsoft.com/office/drawing/2014/main" val="3998465525"/>
                    </a:ext>
                  </a:extLst>
                </a:gridCol>
                <a:gridCol w="2296268">
                  <a:extLst>
                    <a:ext uri="{9D8B030D-6E8A-4147-A177-3AD203B41FA5}">
                      <a16:colId xmlns:a16="http://schemas.microsoft.com/office/drawing/2014/main" val="3791706009"/>
                    </a:ext>
                  </a:extLst>
                </a:gridCol>
                <a:gridCol w="2379769">
                  <a:extLst>
                    <a:ext uri="{9D8B030D-6E8A-4147-A177-3AD203B41FA5}">
                      <a16:colId xmlns:a16="http://schemas.microsoft.com/office/drawing/2014/main" val="2852609874"/>
                    </a:ext>
                  </a:extLst>
                </a:gridCol>
              </a:tblGrid>
              <a:tr h="449738">
                <a:tc>
                  <a:txBody>
                    <a:bodyPr/>
                    <a:lstStyle/>
                    <a:p>
                      <a:pPr algn="ctr" fontAlgn="ctr"/>
                      <a:r>
                        <a:rPr lang="ja-JP" altLang="en-US" sz="1600" u="none" strike="noStrike" dirty="0">
                          <a:effectLst/>
                        </a:rPr>
                        <a:t>アプリケーション名（分類）</a:t>
                      </a:r>
                      <a:endParaRPr lang="ja-JP" altLang="en-US"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ja-JP" altLang="en-US" sz="1600" u="none" strike="noStrike" dirty="0">
                          <a:effectLst/>
                        </a:rPr>
                        <a:t>バージョン</a:t>
                      </a:r>
                      <a:endParaRPr lang="ja-JP" altLang="en-US"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ja-JP" altLang="en-US" sz="1600" u="none" strike="noStrike">
                          <a:effectLst/>
                        </a:rPr>
                        <a:t>インストールマシン名</a:t>
                      </a:r>
                      <a:endParaRPr lang="ja-JP" altLang="en-US" sz="1600" b="0" i="0" u="none" strike="noStrike">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8094821"/>
                  </a:ext>
                </a:extLst>
              </a:tr>
              <a:tr h="306395">
                <a:tc>
                  <a:txBody>
                    <a:bodyPr/>
                    <a:lstStyle/>
                    <a:p>
                      <a:pPr algn="l" fontAlgn="ctr"/>
                      <a:r>
                        <a:rPr lang="en-US" sz="1600" b="1" u="none" strike="noStrike" dirty="0">
                          <a:solidFill>
                            <a:srgbClr val="00B050"/>
                          </a:solidFill>
                          <a:effectLst/>
                        </a:rPr>
                        <a:t>MODYLAS（</a:t>
                      </a:r>
                      <a:r>
                        <a:rPr lang="ja-JP" altLang="en-US" sz="1600" b="1" u="none" strike="noStrike" dirty="0">
                          <a:solidFill>
                            <a:srgbClr val="00B050"/>
                          </a:solidFill>
                          <a:effectLst/>
                        </a:rPr>
                        <a:t>古典</a:t>
                      </a:r>
                      <a:r>
                        <a:rPr lang="en-US" sz="1600" b="1" u="none" strike="noStrike" dirty="0">
                          <a:solidFill>
                            <a:srgbClr val="00B050"/>
                          </a:solidFill>
                          <a:effectLst/>
                        </a:rPr>
                        <a:t>MD）</a:t>
                      </a:r>
                      <a:endParaRPr lang="en-US" sz="1600" b="1" i="0" u="none" strike="noStrike" dirty="0">
                        <a:solidFill>
                          <a:srgbClr val="00B05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600" u="none" strike="noStrike" dirty="0">
                          <a:solidFill>
                            <a:srgbClr val="000000"/>
                          </a:solidFill>
                          <a:effectLst/>
                        </a:rPr>
                        <a:t>1.0.4</a:t>
                      </a:r>
                      <a:endParaRPr lang="en-US" altLang="ja-JP"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6">
                  <a:txBody>
                    <a:bodyPr/>
                    <a:lstStyle/>
                    <a:p>
                      <a:pPr algn="l" fontAlgn="ctr"/>
                      <a:r>
                        <a:rPr lang="ja-JP" altLang="en-US" sz="1600" u="none" strike="noStrike" dirty="0">
                          <a:solidFill>
                            <a:srgbClr val="000000"/>
                          </a:solidFill>
                          <a:effectLst/>
                          <a:latin typeface="+mn-ea"/>
                          <a:ea typeface="+mn-ea"/>
                        </a:rPr>
                        <a:t>名大（</a:t>
                      </a:r>
                      <a:r>
                        <a:rPr lang="en-US" sz="1600" u="none" strike="noStrike" dirty="0">
                          <a:solidFill>
                            <a:srgbClr val="000000"/>
                          </a:solidFill>
                          <a:effectLst/>
                          <a:latin typeface="+mn-ea"/>
                          <a:ea typeface="+mn-ea"/>
                        </a:rPr>
                        <a:t>CX400）</a:t>
                      </a:r>
                      <a:br>
                        <a:rPr lang="en-US" sz="1600" u="none" strike="noStrike" dirty="0">
                          <a:solidFill>
                            <a:srgbClr val="000000"/>
                          </a:solidFill>
                          <a:effectLst/>
                          <a:latin typeface="+mn-ea"/>
                          <a:ea typeface="+mn-ea"/>
                        </a:rPr>
                      </a:br>
                      <a:r>
                        <a:rPr lang="ja-JP" altLang="en-US" sz="1600" u="none" strike="noStrike" dirty="0">
                          <a:solidFill>
                            <a:srgbClr val="000000"/>
                          </a:solidFill>
                          <a:effectLst/>
                          <a:latin typeface="+mn-ea"/>
                          <a:ea typeface="+mn-ea"/>
                        </a:rPr>
                        <a:t>九大（</a:t>
                      </a:r>
                      <a:r>
                        <a:rPr lang="en-US" sz="1600" u="none" strike="noStrike" dirty="0">
                          <a:solidFill>
                            <a:srgbClr val="000000"/>
                          </a:solidFill>
                          <a:effectLst/>
                          <a:latin typeface="+mn-ea"/>
                          <a:ea typeface="+mn-ea"/>
                        </a:rPr>
                        <a:t>ITO-A,ITO-B）</a:t>
                      </a:r>
                      <a:br>
                        <a:rPr lang="en-US" sz="1600" u="none" strike="noStrike" dirty="0">
                          <a:solidFill>
                            <a:srgbClr val="000000"/>
                          </a:solidFill>
                          <a:effectLst/>
                          <a:latin typeface="+mn-ea"/>
                          <a:ea typeface="+mn-ea"/>
                        </a:rPr>
                      </a:br>
                      <a:r>
                        <a:rPr lang="ja-JP" altLang="en-US" sz="1600" u="none" strike="noStrike" dirty="0">
                          <a:solidFill>
                            <a:srgbClr val="000000"/>
                          </a:solidFill>
                          <a:effectLst/>
                          <a:latin typeface="+mn-ea"/>
                          <a:ea typeface="+mn-ea"/>
                        </a:rPr>
                        <a:t>東工大（</a:t>
                      </a:r>
                      <a:r>
                        <a:rPr lang="en-US" sz="1600" u="none" strike="noStrike" dirty="0">
                          <a:solidFill>
                            <a:srgbClr val="000000"/>
                          </a:solidFill>
                          <a:effectLst/>
                          <a:latin typeface="+mn-ea"/>
                          <a:ea typeface="+mn-ea"/>
                        </a:rPr>
                        <a:t>TSUBAME3.0）</a:t>
                      </a:r>
                      <a:endParaRPr lang="en-US" sz="1600" b="0" i="0" u="none" strike="noStrike" dirty="0">
                        <a:solidFill>
                          <a:srgbClr val="000000"/>
                        </a:solidFill>
                        <a:effectLst/>
                        <a:latin typeface="+mn-ea"/>
                        <a:ea typeface="+mn-ea"/>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541401"/>
                  </a:ext>
                </a:extLst>
              </a:tr>
              <a:tr h="306395">
                <a:tc>
                  <a:txBody>
                    <a:bodyPr/>
                    <a:lstStyle/>
                    <a:p>
                      <a:pPr algn="l" fontAlgn="ctr"/>
                      <a:r>
                        <a:rPr lang="en-US" sz="1600" b="1" u="none" strike="noStrike" dirty="0" err="1">
                          <a:solidFill>
                            <a:srgbClr val="00B050"/>
                          </a:solidFill>
                          <a:effectLst/>
                        </a:rPr>
                        <a:t>NTChem</a:t>
                      </a:r>
                      <a:r>
                        <a:rPr lang="en-US" sz="1600" b="1" u="none" strike="noStrike" dirty="0">
                          <a:solidFill>
                            <a:srgbClr val="00B050"/>
                          </a:solidFill>
                          <a:effectLst/>
                        </a:rPr>
                        <a:t>（</a:t>
                      </a:r>
                      <a:r>
                        <a:rPr lang="ja-JP" altLang="en-US" sz="1600" b="1" u="none" strike="noStrike" dirty="0">
                          <a:solidFill>
                            <a:srgbClr val="00B050"/>
                          </a:solidFill>
                          <a:effectLst/>
                        </a:rPr>
                        <a:t>量子化学）</a:t>
                      </a:r>
                      <a:endParaRPr lang="ja-JP" altLang="en-US" sz="1600" b="1" i="0" u="none" strike="noStrike" dirty="0">
                        <a:solidFill>
                          <a:srgbClr val="00B05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600" u="none" strike="noStrike" dirty="0">
                          <a:solidFill>
                            <a:srgbClr val="000000"/>
                          </a:solidFill>
                          <a:effectLst/>
                        </a:rPr>
                        <a:t>2013-10.1</a:t>
                      </a:r>
                      <a:endParaRPr lang="en-US" altLang="ja-JP"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kumimoji="1" lang="ja-JP" altLang="en-US"/>
                    </a:p>
                  </a:txBody>
                  <a:tcPr/>
                </a:tc>
                <a:extLst>
                  <a:ext uri="{0D108BD9-81ED-4DB2-BD59-A6C34878D82A}">
                    <a16:rowId xmlns:a16="http://schemas.microsoft.com/office/drawing/2014/main" val="1286521212"/>
                  </a:ext>
                </a:extLst>
              </a:tr>
              <a:tr h="306395">
                <a:tc>
                  <a:txBody>
                    <a:bodyPr/>
                    <a:lstStyle/>
                    <a:p>
                      <a:pPr algn="l" fontAlgn="ctr"/>
                      <a:r>
                        <a:rPr lang="en-US" sz="1600" b="1" u="none" strike="noStrike" dirty="0">
                          <a:solidFill>
                            <a:srgbClr val="00B050"/>
                          </a:solidFill>
                          <a:effectLst/>
                        </a:rPr>
                        <a:t>SMASH（</a:t>
                      </a:r>
                      <a:r>
                        <a:rPr lang="ja-JP" altLang="en-US" sz="1600" b="1" u="none" strike="noStrike" dirty="0">
                          <a:solidFill>
                            <a:srgbClr val="00B050"/>
                          </a:solidFill>
                          <a:effectLst/>
                        </a:rPr>
                        <a:t>量子化学）</a:t>
                      </a:r>
                      <a:endParaRPr lang="ja-JP" altLang="en-US" sz="1600" b="1" i="0" u="none" strike="noStrike" dirty="0">
                        <a:solidFill>
                          <a:srgbClr val="00B05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600" u="none" strike="noStrike" dirty="0">
                          <a:solidFill>
                            <a:srgbClr val="000000"/>
                          </a:solidFill>
                          <a:effectLst/>
                        </a:rPr>
                        <a:t>2.2.0</a:t>
                      </a:r>
                      <a:endParaRPr lang="en-US" altLang="ja-JP"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kumimoji="1" lang="ja-JP" altLang="en-US"/>
                    </a:p>
                  </a:txBody>
                  <a:tcPr/>
                </a:tc>
                <a:extLst>
                  <a:ext uri="{0D108BD9-81ED-4DB2-BD59-A6C34878D82A}">
                    <a16:rowId xmlns:a16="http://schemas.microsoft.com/office/drawing/2014/main" val="2716986177"/>
                  </a:ext>
                </a:extLst>
              </a:tr>
              <a:tr h="306395">
                <a:tc>
                  <a:txBody>
                    <a:bodyPr/>
                    <a:lstStyle/>
                    <a:p>
                      <a:pPr algn="l" fontAlgn="ctr"/>
                      <a:r>
                        <a:rPr lang="en-US" sz="1600" b="1" u="none" strike="noStrike" dirty="0" err="1">
                          <a:solidFill>
                            <a:srgbClr val="00B050"/>
                          </a:solidFill>
                          <a:effectLst/>
                        </a:rPr>
                        <a:t>OpenMX</a:t>
                      </a:r>
                      <a:r>
                        <a:rPr lang="en-US" sz="1600" b="1" u="none" strike="noStrike" dirty="0">
                          <a:solidFill>
                            <a:srgbClr val="00B050"/>
                          </a:solidFill>
                          <a:effectLst/>
                        </a:rPr>
                        <a:t>（</a:t>
                      </a:r>
                      <a:r>
                        <a:rPr lang="ja-JP" altLang="en-US" sz="1600" b="1" u="none" strike="noStrike" dirty="0">
                          <a:solidFill>
                            <a:srgbClr val="00B050"/>
                          </a:solidFill>
                          <a:effectLst/>
                        </a:rPr>
                        <a:t>第一原理計算）</a:t>
                      </a:r>
                      <a:endParaRPr lang="ja-JP" altLang="en-US" sz="1600" b="1" i="0" u="none" strike="noStrike" dirty="0">
                        <a:solidFill>
                          <a:srgbClr val="00B05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600" u="none" strike="noStrike" dirty="0">
                          <a:solidFill>
                            <a:srgbClr val="000000"/>
                          </a:solidFill>
                          <a:effectLst/>
                        </a:rPr>
                        <a:t>3.8.3</a:t>
                      </a:r>
                      <a:endParaRPr lang="en-US" altLang="ja-JP"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kumimoji="1" lang="ja-JP" altLang="en-US"/>
                    </a:p>
                  </a:txBody>
                  <a:tcPr/>
                </a:tc>
                <a:extLst>
                  <a:ext uri="{0D108BD9-81ED-4DB2-BD59-A6C34878D82A}">
                    <a16:rowId xmlns:a16="http://schemas.microsoft.com/office/drawing/2014/main" val="813115166"/>
                  </a:ext>
                </a:extLst>
              </a:tr>
              <a:tr h="383068">
                <a:tc>
                  <a:txBody>
                    <a:bodyPr/>
                    <a:lstStyle/>
                    <a:p>
                      <a:pPr algn="l" fontAlgn="ctr"/>
                      <a:r>
                        <a:rPr lang="en-US" sz="1600" b="1" u="none" strike="noStrike" dirty="0">
                          <a:solidFill>
                            <a:srgbClr val="00B050"/>
                          </a:solidFill>
                          <a:effectLst/>
                        </a:rPr>
                        <a:t>SALMON（</a:t>
                      </a:r>
                      <a:r>
                        <a:rPr lang="ja-JP" altLang="en-US" sz="1600" b="1" u="none" strike="noStrike" dirty="0">
                          <a:solidFill>
                            <a:srgbClr val="00B050"/>
                          </a:solidFill>
                          <a:effectLst/>
                        </a:rPr>
                        <a:t>第一原理計算）</a:t>
                      </a:r>
                      <a:endParaRPr lang="ja-JP" altLang="en-US" sz="1600" b="1" i="0" u="none" strike="noStrike" dirty="0">
                        <a:solidFill>
                          <a:srgbClr val="00B05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600" u="none" strike="noStrike" dirty="0">
                          <a:solidFill>
                            <a:srgbClr val="000000"/>
                          </a:solidFill>
                          <a:effectLst/>
                        </a:rPr>
                        <a:t>1.0.0</a:t>
                      </a:r>
                      <a:endParaRPr lang="en-US" altLang="ja-JP"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kumimoji="1" lang="ja-JP" altLang="en-US"/>
                    </a:p>
                  </a:txBody>
                  <a:tcPr/>
                </a:tc>
                <a:extLst>
                  <a:ext uri="{0D108BD9-81ED-4DB2-BD59-A6C34878D82A}">
                    <a16:rowId xmlns:a16="http://schemas.microsoft.com/office/drawing/2014/main" val="3802468950"/>
                  </a:ext>
                </a:extLst>
              </a:tr>
              <a:tr h="306395">
                <a:tc>
                  <a:txBody>
                    <a:bodyPr/>
                    <a:lstStyle/>
                    <a:p>
                      <a:pPr algn="l" fontAlgn="ctr"/>
                      <a:r>
                        <a:rPr lang="en-US" sz="1600" b="1" u="none" strike="noStrike" dirty="0">
                          <a:solidFill>
                            <a:srgbClr val="00B050"/>
                          </a:solidFill>
                          <a:effectLst/>
                        </a:rPr>
                        <a:t>H</a:t>
                      </a:r>
                      <a:r>
                        <a:rPr lang="el-GR" sz="1600" b="1" u="none" strike="noStrike" dirty="0">
                          <a:solidFill>
                            <a:srgbClr val="00B050"/>
                          </a:solidFill>
                          <a:effectLst/>
                        </a:rPr>
                        <a:t>Φ（</a:t>
                      </a:r>
                      <a:r>
                        <a:rPr lang="ja-JP" altLang="en-US" sz="1600" b="1" u="none" strike="noStrike" dirty="0">
                          <a:solidFill>
                            <a:srgbClr val="00B050"/>
                          </a:solidFill>
                          <a:effectLst/>
                        </a:rPr>
                        <a:t>物性物理）</a:t>
                      </a:r>
                      <a:endParaRPr lang="ja-JP" altLang="en-US" sz="1600" b="1" i="0" u="none" strike="noStrike" dirty="0">
                        <a:solidFill>
                          <a:srgbClr val="00B05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1600" u="none" strike="noStrike" dirty="0">
                          <a:solidFill>
                            <a:srgbClr val="000000"/>
                          </a:solidFill>
                          <a:effectLst/>
                        </a:rPr>
                        <a:t>3.0.0</a:t>
                      </a:r>
                      <a:endParaRPr lang="en-US" altLang="ja-JP" sz="1600" b="0" i="0" u="none" strike="noStrike" dirty="0">
                        <a:solidFill>
                          <a:srgbClr val="000000"/>
                        </a:solidFill>
                        <a:effectLst/>
                        <a:latin typeface="ヒラギノ角ゴ Pro W6" panose="020B0300000000000000" pitchFamily="34" charset="-128"/>
                        <a:ea typeface="ヒラギノ角ゴ Pro W6" panose="020B0300000000000000" pitchFamily="34" charset="-128"/>
                      </a:endParaRPr>
                    </a:p>
                  </a:txBody>
                  <a:tcPr marL="8723" marR="8723" marT="87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kumimoji="1" lang="ja-JP" altLang="en-US"/>
                    </a:p>
                  </a:txBody>
                  <a:tcPr/>
                </a:tc>
                <a:extLst>
                  <a:ext uri="{0D108BD9-81ED-4DB2-BD59-A6C34878D82A}">
                    <a16:rowId xmlns:a16="http://schemas.microsoft.com/office/drawing/2014/main" val="2210710631"/>
                  </a:ext>
                </a:extLst>
              </a:tr>
            </a:tbl>
          </a:graphicData>
        </a:graphic>
      </p:graphicFrame>
      <p:sp>
        <p:nvSpPr>
          <p:cNvPr id="8" name="タイトル 1">
            <a:extLst>
              <a:ext uri="{FF2B5EF4-FFF2-40B4-BE49-F238E27FC236}">
                <a16:creationId xmlns:a16="http://schemas.microsoft.com/office/drawing/2014/main" id="{F0032E45-8A07-1149-ADE0-5D3F930B1577}"/>
              </a:ext>
            </a:extLst>
          </p:cNvPr>
          <p:cNvSpPr txBox="1">
            <a:spLocks/>
          </p:cNvSpPr>
          <p:nvPr/>
        </p:nvSpPr>
        <p:spPr>
          <a:xfrm>
            <a:off x="0" y="-20788"/>
            <a:ext cx="8686800" cy="78091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kumimoji="1" sz="2800" kern="1200" baseline="0">
                <a:solidFill>
                  <a:schemeClr val="tx1"/>
                </a:solidFill>
                <a:latin typeface="+mn-lt"/>
                <a:ea typeface="+mn-ea"/>
                <a:cs typeface="+mj-cs"/>
              </a:defRPr>
            </a:lvl1pPr>
          </a:lstStyle>
          <a:p>
            <a:r>
              <a:rPr lang="ja-JP" altLang="en-US" b="1">
                <a:solidFill>
                  <a:srgbClr val="1F497D"/>
                </a:solidFill>
              </a:rPr>
              <a:t>プリインストールされているアプリケーション（２）</a:t>
            </a:r>
            <a:endParaRPr lang="ja-JP" altLang="en-US" b="1" dirty="0">
              <a:solidFill>
                <a:srgbClr val="1F497D"/>
              </a:solidFill>
            </a:endParaRPr>
          </a:p>
        </p:txBody>
      </p:sp>
      <p:sp>
        <p:nvSpPr>
          <p:cNvPr id="4" name="テキスト ボックス 3">
            <a:extLst>
              <a:ext uri="{FF2B5EF4-FFF2-40B4-BE49-F238E27FC236}">
                <a16:creationId xmlns:a16="http://schemas.microsoft.com/office/drawing/2014/main" id="{8F68F50D-3313-5E4D-BDE2-7724153BC208}"/>
              </a:ext>
            </a:extLst>
          </p:cNvPr>
          <p:cNvSpPr txBox="1"/>
          <p:nvPr/>
        </p:nvSpPr>
        <p:spPr>
          <a:xfrm>
            <a:off x="753481" y="4034728"/>
            <a:ext cx="3098793" cy="338554"/>
          </a:xfrm>
          <a:prstGeom prst="rect">
            <a:avLst/>
          </a:prstGeom>
          <a:noFill/>
        </p:spPr>
        <p:txBody>
          <a:bodyPr wrap="square" rtlCol="0">
            <a:spAutoFit/>
          </a:bodyPr>
          <a:lstStyle/>
          <a:p>
            <a:r>
              <a:rPr kumimoji="1" lang="ja-JP" altLang="en-US" sz="1600">
                <a:solidFill>
                  <a:srgbClr val="00B050"/>
                </a:solidFill>
              </a:rPr>
              <a:t>材料・バイオ系の国プロアプリ</a:t>
            </a:r>
          </a:p>
        </p:txBody>
      </p:sp>
      <p:sp>
        <p:nvSpPr>
          <p:cNvPr id="9" name="テキスト ボックス 8">
            <a:extLst>
              <a:ext uri="{FF2B5EF4-FFF2-40B4-BE49-F238E27FC236}">
                <a16:creationId xmlns:a16="http://schemas.microsoft.com/office/drawing/2014/main" id="{13EEBC12-E33A-AB49-886F-80F55B1E5063}"/>
              </a:ext>
            </a:extLst>
          </p:cNvPr>
          <p:cNvSpPr txBox="1"/>
          <p:nvPr/>
        </p:nvSpPr>
        <p:spPr>
          <a:xfrm>
            <a:off x="753481" y="1248991"/>
            <a:ext cx="4901184" cy="338554"/>
          </a:xfrm>
          <a:prstGeom prst="rect">
            <a:avLst/>
          </a:prstGeom>
          <a:noFill/>
        </p:spPr>
        <p:txBody>
          <a:bodyPr wrap="square" rtlCol="0">
            <a:spAutoFit/>
          </a:bodyPr>
          <a:lstStyle/>
          <a:p>
            <a:r>
              <a:rPr lang="en-US" altLang="ja-JP" sz="1600" b="1" dirty="0"/>
              <a:t>RIST</a:t>
            </a:r>
            <a:r>
              <a:rPr lang="ja-JP" altLang="en-US" sz="1600" b="1"/>
              <a:t>が利用支援の一環として整備したアプリケーション</a:t>
            </a:r>
            <a:endParaRPr kumimoji="1" lang="ja-JP" altLang="en-US" sz="1600" b="1"/>
          </a:p>
        </p:txBody>
      </p:sp>
      <p:sp>
        <p:nvSpPr>
          <p:cNvPr id="2" name="スライド番号プレースホルダー 1">
            <a:extLst>
              <a:ext uri="{FF2B5EF4-FFF2-40B4-BE49-F238E27FC236}">
                <a16:creationId xmlns:a16="http://schemas.microsoft.com/office/drawing/2014/main" id="{2440E38E-95F0-4342-838A-21105FDD151C}"/>
              </a:ext>
            </a:extLst>
          </p:cNvPr>
          <p:cNvSpPr>
            <a:spLocks noGrp="1"/>
          </p:cNvSpPr>
          <p:nvPr>
            <p:ph type="sldNum" sz="quarter" idx="11"/>
          </p:nvPr>
        </p:nvSpPr>
        <p:spPr/>
        <p:txBody>
          <a:bodyPr/>
          <a:lstStyle/>
          <a:p>
            <a:pPr>
              <a:defRPr/>
            </a:pPr>
            <a:fld id="{EE44AF33-6BC6-49D9-ABAC-0257D4614E15}" type="slidenum">
              <a:rPr lang="en-US" smtClean="0">
                <a:solidFill>
                  <a:prstClr val="black"/>
                </a:solidFill>
              </a:rPr>
              <a:pPr>
                <a:defRPr/>
              </a:pPr>
              <a:t>73</a:t>
            </a:fld>
            <a:endParaRPr lang="en-US" dirty="0">
              <a:solidFill>
                <a:prstClr val="black"/>
              </a:solidFill>
            </a:endParaRPr>
          </a:p>
        </p:txBody>
      </p:sp>
      <p:sp>
        <p:nvSpPr>
          <p:cNvPr id="10" name="テキスト ボックス 9">
            <a:extLst>
              <a:ext uri="{FF2B5EF4-FFF2-40B4-BE49-F238E27FC236}">
                <a16:creationId xmlns:a16="http://schemas.microsoft.com/office/drawing/2014/main" id="{53A9B6EA-57AA-F648-9375-451036E7FFF5}"/>
              </a:ext>
            </a:extLst>
          </p:cNvPr>
          <p:cNvSpPr txBox="1"/>
          <p:nvPr/>
        </p:nvSpPr>
        <p:spPr>
          <a:xfrm>
            <a:off x="74070" y="4516747"/>
            <a:ext cx="8995861" cy="1754326"/>
          </a:xfrm>
          <a:prstGeom prst="rect">
            <a:avLst/>
          </a:prstGeom>
          <a:noFill/>
          <a:ln w="12700">
            <a:solidFill>
              <a:srgbClr val="FF0000"/>
            </a:solidFill>
          </a:ln>
        </p:spPr>
        <p:txBody>
          <a:bodyPr wrap="square" rtlCol="0">
            <a:spAutoFit/>
          </a:bodyPr>
          <a:lstStyle/>
          <a:p>
            <a:r>
              <a:rPr lang="ja-JP" altLang="en-US"/>
              <a:t>各</a:t>
            </a:r>
            <a:r>
              <a:rPr lang="en-US" altLang="ja-JP" dirty="0"/>
              <a:t>HPCI</a:t>
            </a:r>
            <a:r>
              <a:rPr lang="ja-JP" altLang="en-US"/>
              <a:t>資源提供機関が、</a:t>
            </a:r>
            <a:r>
              <a:rPr lang="en-US" altLang="ja-JP" dirty="0"/>
              <a:t>HPCI</a:t>
            </a:r>
            <a:r>
              <a:rPr lang="ja-JP" altLang="en-US"/>
              <a:t>共用計算資源にインストールしたアプリケーションソフトウェアは、</a:t>
            </a:r>
            <a:r>
              <a:rPr lang="en-US" altLang="ja-JP" dirty="0"/>
              <a:t>HPCI</a:t>
            </a:r>
            <a:r>
              <a:rPr lang="ja-JP" altLang="en-US"/>
              <a:t>ポータルサイトの</a:t>
            </a:r>
            <a:br>
              <a:rPr lang="en-US" altLang="ja-JP" dirty="0"/>
            </a:br>
            <a:r>
              <a:rPr lang="ja-JP" altLang="en-US" u="sng">
                <a:hlinkClick r:id="rId4"/>
              </a:rPr>
              <a:t>ソフトウェア検索システム</a:t>
            </a:r>
            <a:r>
              <a:rPr lang="ja-JP" altLang="en-US" u="sng"/>
              <a:t>（</a:t>
            </a:r>
            <a:r>
              <a:rPr lang="en-US" altLang="ja-JP" dirty="0">
                <a:hlinkClick r:id="rId5"/>
              </a:rPr>
              <a:t> http://www.hpci-office.jp/pages/project_categories_hardware </a:t>
            </a:r>
            <a:r>
              <a:rPr lang="ja-JP" altLang="en-US" u="sng"/>
              <a:t>）</a:t>
            </a:r>
            <a:br>
              <a:rPr lang="en-US" altLang="ja-JP" u="sng" dirty="0"/>
            </a:br>
            <a:r>
              <a:rPr lang="ja-JP" altLang="en-US"/>
              <a:t>や</a:t>
            </a:r>
            <a:br>
              <a:rPr lang="en-US" altLang="ja-JP" dirty="0"/>
            </a:br>
            <a:r>
              <a:rPr lang="ja-JP" altLang="en-US" u="sng">
                <a:hlinkClick r:id="rId6"/>
              </a:rPr>
              <a:t>資源一覧</a:t>
            </a:r>
            <a:r>
              <a:rPr lang="ja-JP" altLang="en-US" u="sng"/>
              <a:t>（</a:t>
            </a:r>
            <a:r>
              <a:rPr lang="en-US" altLang="ja-JP" dirty="0">
                <a:hlinkClick r:id="rId7"/>
              </a:rPr>
              <a:t> http://www.hpci-office.jp/pages/h31_boshu_hpci_resource </a:t>
            </a:r>
            <a:r>
              <a:rPr lang="ja-JP" altLang="en-US" u="sng"/>
              <a:t>）</a:t>
            </a:r>
            <a:br>
              <a:rPr lang="en-US" altLang="ja-JP" u="sng" dirty="0"/>
            </a:br>
            <a:r>
              <a:rPr lang="ja-JP" altLang="en-US"/>
              <a:t>から確認できます。</a:t>
            </a:r>
            <a:endParaRPr kumimoji="1" lang="ja-JP" altLang="en-US"/>
          </a:p>
        </p:txBody>
      </p:sp>
    </p:spTree>
    <p:extLst>
      <p:ext uri="{BB962C8B-B14F-4D97-AF65-F5344CB8AC3E}">
        <p14:creationId xmlns:p14="http://schemas.microsoft.com/office/powerpoint/2010/main" val="417320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11">
            <a:extLst>
              <a:ext uri="{FF2B5EF4-FFF2-40B4-BE49-F238E27FC236}">
                <a16:creationId xmlns:a16="http://schemas.microsoft.com/office/drawing/2014/main" id="{9A9151FF-C42E-B443-9241-B06302739E81}"/>
              </a:ext>
            </a:extLst>
          </p:cNvPr>
          <p:cNvGraphicFramePr>
            <a:graphicFrameLocks noGrp="1"/>
          </p:cNvGraphicFramePr>
          <p:nvPr>
            <p:extLst>
              <p:ext uri="{D42A27DB-BD31-4B8C-83A1-F6EECF244321}">
                <p14:modId xmlns:p14="http://schemas.microsoft.com/office/powerpoint/2010/main" val="500028192"/>
              </p:ext>
            </p:extLst>
          </p:nvPr>
        </p:nvGraphicFramePr>
        <p:xfrm>
          <a:off x="230375" y="1550920"/>
          <a:ext cx="8786811" cy="5178645"/>
        </p:xfrm>
        <a:graphic>
          <a:graphicData uri="http://schemas.openxmlformats.org/drawingml/2006/table">
            <a:tbl>
              <a:tblPr/>
              <a:tblGrid>
                <a:gridCol w="2400236">
                  <a:extLst>
                    <a:ext uri="{9D8B030D-6E8A-4147-A177-3AD203B41FA5}">
                      <a16:colId xmlns:a16="http://schemas.microsoft.com/office/drawing/2014/main" val="3913156541"/>
                    </a:ext>
                  </a:extLst>
                </a:gridCol>
                <a:gridCol w="882249">
                  <a:extLst>
                    <a:ext uri="{9D8B030D-6E8A-4147-A177-3AD203B41FA5}">
                      <a16:colId xmlns:a16="http://schemas.microsoft.com/office/drawing/2014/main" val="2205520851"/>
                    </a:ext>
                  </a:extLst>
                </a:gridCol>
                <a:gridCol w="999017">
                  <a:extLst>
                    <a:ext uri="{9D8B030D-6E8A-4147-A177-3AD203B41FA5}">
                      <a16:colId xmlns:a16="http://schemas.microsoft.com/office/drawing/2014/main" val="4078869426"/>
                    </a:ext>
                  </a:extLst>
                </a:gridCol>
                <a:gridCol w="1007126">
                  <a:extLst>
                    <a:ext uri="{9D8B030D-6E8A-4147-A177-3AD203B41FA5}">
                      <a16:colId xmlns:a16="http://schemas.microsoft.com/office/drawing/2014/main" val="3608022025"/>
                    </a:ext>
                  </a:extLst>
                </a:gridCol>
                <a:gridCol w="1007126">
                  <a:extLst>
                    <a:ext uri="{9D8B030D-6E8A-4147-A177-3AD203B41FA5}">
                      <a16:colId xmlns:a16="http://schemas.microsoft.com/office/drawing/2014/main" val="3101341040"/>
                    </a:ext>
                  </a:extLst>
                </a:gridCol>
                <a:gridCol w="2491057">
                  <a:extLst>
                    <a:ext uri="{9D8B030D-6E8A-4147-A177-3AD203B41FA5}">
                      <a16:colId xmlns:a16="http://schemas.microsoft.com/office/drawing/2014/main" val="433291192"/>
                    </a:ext>
                  </a:extLst>
                </a:gridCol>
              </a:tblGrid>
              <a:tr h="447777">
                <a:tc>
                  <a:txBody>
                    <a:bodyPr/>
                    <a:lstStyle/>
                    <a:p>
                      <a:pPr algn="l" rtl="0" fontAlgn="ctr"/>
                      <a:r>
                        <a:rPr lang="ja-JP" altLang="en-US" sz="1400" b="0" i="0" u="none" strike="noStrike">
                          <a:solidFill>
                            <a:srgbClr val="000000"/>
                          </a:solidFill>
                          <a:effectLst/>
                          <a:latin typeface="+mn-lt"/>
                          <a:ea typeface="+mn-ea"/>
                        </a:rPr>
                        <a:t>アプリケーション名（分類）</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gridSpan="4">
                  <a:txBody>
                    <a:bodyPr/>
                    <a:lstStyle/>
                    <a:p>
                      <a:pPr algn="ctr" rtl="0" fontAlgn="ctr"/>
                      <a:r>
                        <a:rPr lang="ja-JP" altLang="en-US" sz="1400" b="0" i="0" u="none" strike="noStrike">
                          <a:solidFill>
                            <a:srgbClr val="000000"/>
                          </a:solidFill>
                          <a:effectLst/>
                          <a:latin typeface="+mn-lt"/>
                          <a:ea typeface="+mn-ea"/>
                        </a:rPr>
                        <a:t>バージョン</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1400" b="0" i="0" u="none" strike="noStrike">
                          <a:solidFill>
                            <a:srgbClr val="000000"/>
                          </a:solidFill>
                          <a:effectLst/>
                          <a:latin typeface="+mn-lt"/>
                          <a:ea typeface="+mn-ea"/>
                        </a:rPr>
                        <a:t>インストールマシン名</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42544971"/>
                  </a:ext>
                </a:extLst>
              </a:tr>
              <a:tr h="305008">
                <a:tc>
                  <a:txBody>
                    <a:bodyPr/>
                    <a:lstStyle/>
                    <a:p>
                      <a:pPr algn="l" rtl="0" fontAlgn="ctr"/>
                      <a:r>
                        <a:rPr lang="en-US" sz="1400" b="0" i="0" u="none" strike="noStrike" dirty="0" err="1">
                          <a:solidFill>
                            <a:schemeClr val="tx1"/>
                          </a:solidFill>
                          <a:effectLst/>
                          <a:latin typeface="+mn-lt"/>
                          <a:ea typeface="+mn-ea"/>
                        </a:rPr>
                        <a:t>OpenFOAM（CAE</a:t>
                      </a:r>
                      <a:r>
                        <a:rPr lang="en-US" sz="1400" b="0" i="0" u="none" strike="noStrike" dirty="0">
                          <a:solidFill>
                            <a:schemeClr val="tx1"/>
                          </a:solidFill>
                          <a:effectLst/>
                          <a:latin typeface="+mn-lt"/>
                          <a:ea typeface="+mn-ea"/>
                        </a:rPr>
                        <a:t>）</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chemeClr val="tx1"/>
                          </a:solidFill>
                          <a:effectLst/>
                          <a:latin typeface="+mn-lt"/>
                          <a:ea typeface="+mn-ea"/>
                        </a:rPr>
                        <a:t>v1712</a:t>
                      </a:r>
                    </a:p>
                  </a:txBody>
                  <a:tcPr marL="4867" marR="4867" marT="486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chemeClr val="tx1"/>
                          </a:solidFill>
                          <a:effectLst/>
                          <a:latin typeface="+mn-lt"/>
                          <a:ea typeface="+mn-ea"/>
                        </a:rPr>
                        <a:t>v1806</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altLang="ja-JP" sz="1400" b="0" i="0" u="none" strike="noStrike" dirty="0">
                          <a:solidFill>
                            <a:schemeClr val="tx1"/>
                          </a:solidFill>
                          <a:effectLst/>
                          <a:latin typeface="+mn-lt"/>
                          <a:ea typeface="+mn-ea"/>
                        </a:rPr>
                        <a:t>5.0 </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altLang="ja-JP" sz="1400" b="0" i="0" u="none" strike="noStrike">
                          <a:solidFill>
                            <a:schemeClr val="tx1"/>
                          </a:solidFill>
                          <a:effectLst/>
                          <a:latin typeface="+mn-lt"/>
                          <a:ea typeface="+mn-ea"/>
                        </a:rPr>
                        <a:t>6.0 </a:t>
                      </a:r>
                    </a:p>
                  </a:txBody>
                  <a:tcPr marL="4867" marR="4867" marT="486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fontAlgn="ctr"/>
                      <a:r>
                        <a:rPr lang="ja-JP" altLang="en-US" sz="1400" b="0" i="0" u="none" strike="noStrike">
                          <a:solidFill>
                            <a:schemeClr val="tx1"/>
                          </a:solidFill>
                          <a:effectLst/>
                          <a:latin typeface="+mn-lt"/>
                          <a:ea typeface="+mn-ea"/>
                        </a:rPr>
                        <a:t>名大（</a:t>
                      </a:r>
                      <a:r>
                        <a:rPr lang="en-US" sz="1400" b="0" i="0" u="none" strike="noStrike">
                          <a:solidFill>
                            <a:schemeClr val="tx1"/>
                          </a:solidFill>
                          <a:effectLst/>
                          <a:latin typeface="+mn-lt"/>
                          <a:ea typeface="+mn-ea"/>
                        </a:rPr>
                        <a:t>FX100）</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129004"/>
                  </a:ext>
                </a:extLst>
              </a:tr>
              <a:tr h="305008">
                <a:tc>
                  <a:txBody>
                    <a:bodyPr/>
                    <a:lstStyle/>
                    <a:p>
                      <a:pPr algn="l" rtl="0" fontAlgn="ctr"/>
                      <a:r>
                        <a:rPr lang="en-US" sz="1400" b="1" i="0" u="none" strike="noStrike" dirty="0">
                          <a:solidFill>
                            <a:srgbClr val="00B050"/>
                          </a:solidFill>
                          <a:effectLst/>
                          <a:latin typeface="+mn-lt"/>
                          <a:ea typeface="+mn-ea"/>
                        </a:rPr>
                        <a:t>LAMMPS（</a:t>
                      </a:r>
                      <a:r>
                        <a:rPr lang="ja-JP" altLang="en-US" sz="1400" b="1" i="0" u="none" strike="noStrike">
                          <a:solidFill>
                            <a:srgbClr val="00B050"/>
                          </a:solidFill>
                          <a:effectLst/>
                          <a:latin typeface="+mn-lt"/>
                          <a:ea typeface="+mn-ea"/>
                        </a:rPr>
                        <a:t>古典</a:t>
                      </a:r>
                      <a:r>
                        <a:rPr lang="en-US" sz="1400" b="1" i="0" u="none" strike="noStrike" dirty="0">
                          <a:solidFill>
                            <a:srgbClr val="00B050"/>
                          </a:solidFill>
                          <a:effectLst/>
                          <a:latin typeface="+mn-lt"/>
                          <a:ea typeface="+mn-ea"/>
                        </a:rPr>
                        <a:t>MD）</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rtl="0" fontAlgn="ctr"/>
                      <a:r>
                        <a:rPr lang="en-US" sz="1400" b="0" i="0" u="none" strike="noStrike" dirty="0">
                          <a:solidFill>
                            <a:schemeClr val="tx1"/>
                          </a:solidFill>
                          <a:effectLst/>
                          <a:latin typeface="+mn-lt"/>
                          <a:ea typeface="+mn-ea"/>
                        </a:rPr>
                        <a:t>22-Aug-18</a:t>
                      </a:r>
                    </a:p>
                  </a:txBody>
                  <a:tcPr marL="4867" marR="4867" marT="486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gridSpan="2">
                  <a:txBody>
                    <a:bodyPr/>
                    <a:lstStyle/>
                    <a:p>
                      <a:pPr algn="ctr" rtl="0" fontAlgn="ctr"/>
                      <a:r>
                        <a:rPr lang="en-US" sz="1400" b="0" i="0" u="none" strike="noStrike">
                          <a:solidFill>
                            <a:schemeClr val="tx1"/>
                          </a:solidFill>
                          <a:effectLst/>
                          <a:latin typeface="+mn-lt"/>
                          <a:ea typeface="+mn-ea"/>
                        </a:rPr>
                        <a:t>12-Dec-18</a:t>
                      </a:r>
                    </a:p>
                  </a:txBody>
                  <a:tcPr marL="4867" marR="4867" marT="486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8979662"/>
                  </a:ext>
                </a:extLst>
              </a:tr>
              <a:tr h="305008">
                <a:tc>
                  <a:txBody>
                    <a:bodyPr/>
                    <a:lstStyle/>
                    <a:p>
                      <a:pPr algn="l" rtl="0" fontAlgn="ctr"/>
                      <a:r>
                        <a:rPr lang="en-US" sz="1400" b="1" i="0" u="none" strike="noStrike" dirty="0">
                          <a:solidFill>
                            <a:srgbClr val="00B050"/>
                          </a:solidFill>
                          <a:effectLst/>
                          <a:latin typeface="+mn-lt"/>
                          <a:ea typeface="+mn-ea"/>
                        </a:rPr>
                        <a:t>GROMACS（</a:t>
                      </a:r>
                      <a:r>
                        <a:rPr lang="ja-JP" altLang="en-US" sz="1400" b="1" i="0" u="none" strike="noStrike">
                          <a:solidFill>
                            <a:srgbClr val="00B050"/>
                          </a:solidFill>
                          <a:effectLst/>
                          <a:latin typeface="+mn-lt"/>
                          <a:ea typeface="+mn-ea"/>
                        </a:rPr>
                        <a:t>古典</a:t>
                      </a:r>
                      <a:r>
                        <a:rPr lang="en-US" sz="1400" b="1" i="0" u="none" strike="noStrike" dirty="0">
                          <a:solidFill>
                            <a:srgbClr val="00B050"/>
                          </a:solidFill>
                          <a:effectLst/>
                          <a:latin typeface="+mn-lt"/>
                          <a:ea typeface="+mn-ea"/>
                        </a:rPr>
                        <a:t>MD）</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altLang="ja-JP" sz="1400" b="0" i="0" u="none" strike="noStrike">
                          <a:solidFill>
                            <a:schemeClr val="tx1"/>
                          </a:solidFill>
                          <a:effectLst/>
                          <a:latin typeface="+mn-lt"/>
                          <a:ea typeface="+mn-ea"/>
                        </a:rPr>
                        <a:t>2018.2</a:t>
                      </a:r>
                    </a:p>
                  </a:txBody>
                  <a:tcPr marL="4867" marR="4867" marT="486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altLang="ja-JP" sz="1400" b="0" i="0" u="none" strike="noStrike">
                          <a:solidFill>
                            <a:schemeClr val="tx1"/>
                          </a:solidFill>
                          <a:effectLst/>
                          <a:latin typeface="+mn-lt"/>
                          <a:ea typeface="+mn-ea"/>
                        </a:rPr>
                        <a:t>2018.3</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altLang="ja-JP" sz="1400" b="0" i="0" u="none" strike="noStrike">
                          <a:solidFill>
                            <a:schemeClr val="tx1"/>
                          </a:solidFill>
                          <a:effectLst/>
                          <a:latin typeface="+mn-lt"/>
                          <a:ea typeface="+mn-ea"/>
                        </a:rPr>
                        <a:t>2018.4</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altLang="ja-JP" sz="1400" b="0" i="0" u="none" strike="noStrike">
                          <a:solidFill>
                            <a:schemeClr val="tx1"/>
                          </a:solidFill>
                          <a:effectLst/>
                          <a:latin typeface="+mn-lt"/>
                          <a:ea typeface="+mn-ea"/>
                        </a:rPr>
                        <a:t>2019</a:t>
                      </a:r>
                    </a:p>
                  </a:txBody>
                  <a:tcPr marL="4867" marR="4867" marT="486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2490997049"/>
                  </a:ext>
                </a:extLst>
              </a:tr>
              <a:tr h="460756">
                <a:tc>
                  <a:txBody>
                    <a:bodyPr/>
                    <a:lstStyle/>
                    <a:p>
                      <a:pPr algn="l" rtl="0" fontAlgn="ctr"/>
                      <a:r>
                        <a:rPr lang="en-US" sz="1400" b="1" i="0" u="none" strike="noStrike" dirty="0">
                          <a:solidFill>
                            <a:srgbClr val="FF0000"/>
                          </a:solidFill>
                          <a:effectLst/>
                          <a:latin typeface="+mn-lt"/>
                          <a:ea typeface="+mn-ea"/>
                        </a:rPr>
                        <a:t>Quantum ESPRESSO</a:t>
                      </a:r>
                      <a:br>
                        <a:rPr lang="en-US" sz="1400" b="1" i="0" u="none" strike="noStrike" dirty="0">
                          <a:solidFill>
                            <a:srgbClr val="FF0000"/>
                          </a:solidFill>
                          <a:effectLst/>
                          <a:latin typeface="+mn-lt"/>
                          <a:ea typeface="+mn-ea"/>
                        </a:rPr>
                      </a:br>
                      <a:r>
                        <a:rPr lang="en-US" sz="1400" b="1" i="0" u="none" strike="noStrike" dirty="0">
                          <a:solidFill>
                            <a:srgbClr val="FF0000"/>
                          </a:solidFill>
                          <a:effectLst/>
                          <a:latin typeface="+mn-lt"/>
                          <a:ea typeface="+mn-ea"/>
                        </a:rPr>
                        <a:t>（</a:t>
                      </a:r>
                      <a:r>
                        <a:rPr lang="ja-JP" altLang="en-US" sz="1400" b="1" i="0" u="none" strike="noStrike">
                          <a:solidFill>
                            <a:srgbClr val="FF0000"/>
                          </a:solidFill>
                          <a:effectLst/>
                          <a:latin typeface="+mn-lt"/>
                          <a:ea typeface="+mn-ea"/>
                        </a:rPr>
                        <a:t>第一原理計算）</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1" i="0" u="none" strike="noStrike" dirty="0">
                          <a:solidFill>
                            <a:srgbClr val="FF0000"/>
                          </a:solidFill>
                          <a:effectLst/>
                          <a:latin typeface="+mn-lt"/>
                          <a:ea typeface="+mn-ea"/>
                        </a:rPr>
                        <a:t>6.3</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718635269"/>
                  </a:ext>
                </a:extLst>
              </a:tr>
              <a:tr h="305008">
                <a:tc>
                  <a:txBody>
                    <a:bodyPr/>
                    <a:lstStyle/>
                    <a:p>
                      <a:pPr algn="l" rtl="0" fontAlgn="ctr"/>
                      <a:r>
                        <a:rPr lang="en-US" sz="1400" b="1" i="0" u="none" strike="noStrike" dirty="0">
                          <a:solidFill>
                            <a:srgbClr val="00B050"/>
                          </a:solidFill>
                          <a:effectLst/>
                          <a:latin typeface="+mn-lt"/>
                          <a:ea typeface="+mn-ea"/>
                        </a:rPr>
                        <a:t>MODYLAS（</a:t>
                      </a:r>
                      <a:r>
                        <a:rPr lang="ja-JP" altLang="en-US" sz="1400" b="1" i="0" u="none" strike="noStrike">
                          <a:solidFill>
                            <a:srgbClr val="00B050"/>
                          </a:solidFill>
                          <a:effectLst/>
                          <a:latin typeface="+mn-lt"/>
                          <a:ea typeface="+mn-ea"/>
                        </a:rPr>
                        <a:t>古典</a:t>
                      </a:r>
                      <a:r>
                        <a:rPr lang="en-US" sz="1400" b="1" i="0" u="none" strike="noStrike" dirty="0">
                          <a:solidFill>
                            <a:srgbClr val="00B050"/>
                          </a:solidFill>
                          <a:effectLst/>
                          <a:latin typeface="+mn-lt"/>
                          <a:ea typeface="+mn-ea"/>
                        </a:rPr>
                        <a:t>MD）</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0" i="0" u="none" strike="noStrike" dirty="0">
                          <a:solidFill>
                            <a:schemeClr val="tx1"/>
                          </a:solidFill>
                          <a:effectLst/>
                          <a:latin typeface="+mn-lt"/>
                          <a:ea typeface="+mn-ea"/>
                        </a:rPr>
                        <a:t>1.0.4</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6">
                  <a:txBody>
                    <a:bodyPr/>
                    <a:lstStyle/>
                    <a:p>
                      <a:pPr algn="l" rtl="0" fontAlgn="ctr"/>
                      <a:r>
                        <a:rPr lang="ja-JP" altLang="en-US" sz="1400" b="0" i="0" u="none" strike="noStrike">
                          <a:solidFill>
                            <a:schemeClr val="tx1"/>
                          </a:solidFill>
                          <a:effectLst/>
                          <a:latin typeface="+mn-lt"/>
                          <a:ea typeface="+mn-ea"/>
                        </a:rPr>
                        <a:t>東北大（</a:t>
                      </a:r>
                      <a:r>
                        <a:rPr lang="en-US" sz="1400" b="0" i="0" u="none" strike="noStrike">
                          <a:solidFill>
                            <a:schemeClr val="tx1"/>
                          </a:solidFill>
                          <a:effectLst/>
                          <a:latin typeface="+mn-lt"/>
                          <a:ea typeface="+mn-ea"/>
                        </a:rPr>
                        <a:t>LX 406Re-2）</a:t>
                      </a:r>
                      <a:br>
                        <a:rPr lang="en-US" sz="1400" b="0" i="0" u="none" strike="noStrike">
                          <a:solidFill>
                            <a:schemeClr val="tx1"/>
                          </a:solidFill>
                          <a:effectLst/>
                          <a:latin typeface="+mn-lt"/>
                          <a:ea typeface="+mn-ea"/>
                        </a:rPr>
                      </a:br>
                      <a:r>
                        <a:rPr lang="en-US" sz="1400" b="0" i="0" u="none" strike="noStrike">
                          <a:solidFill>
                            <a:schemeClr val="tx1"/>
                          </a:solidFill>
                          <a:effectLst/>
                          <a:latin typeface="+mn-lt"/>
                          <a:ea typeface="+mn-ea"/>
                        </a:rPr>
                        <a:t>JCAHPC（Oakforest-PACS）</a:t>
                      </a:r>
                      <a:br>
                        <a:rPr lang="en-US" sz="1400" b="0" i="0" u="none" strike="noStrike">
                          <a:solidFill>
                            <a:schemeClr val="tx1"/>
                          </a:solidFill>
                          <a:effectLst/>
                          <a:latin typeface="+mn-lt"/>
                          <a:ea typeface="+mn-ea"/>
                        </a:rPr>
                      </a:br>
                      <a:r>
                        <a:rPr lang="ja-JP" altLang="en-US" sz="1400" b="0" i="0" u="none" strike="noStrike">
                          <a:solidFill>
                            <a:schemeClr val="tx1"/>
                          </a:solidFill>
                          <a:effectLst/>
                          <a:latin typeface="+mn-lt"/>
                          <a:ea typeface="+mn-ea"/>
                        </a:rPr>
                        <a:t>東大（</a:t>
                      </a:r>
                      <a:r>
                        <a:rPr lang="en-US" sz="1400" b="0" i="0" u="none" strike="noStrike">
                          <a:solidFill>
                            <a:schemeClr val="tx1"/>
                          </a:solidFill>
                          <a:effectLst/>
                          <a:latin typeface="+mn-lt"/>
                          <a:ea typeface="+mn-ea"/>
                        </a:rPr>
                        <a:t>Reedbush-U）</a:t>
                      </a:r>
                      <a:br>
                        <a:rPr lang="en-US" sz="1400" b="0" i="0" u="none" strike="noStrike">
                          <a:solidFill>
                            <a:schemeClr val="tx1"/>
                          </a:solidFill>
                          <a:effectLst/>
                          <a:latin typeface="+mn-lt"/>
                          <a:ea typeface="+mn-ea"/>
                        </a:rPr>
                      </a:br>
                      <a:r>
                        <a:rPr lang="ja-JP" altLang="en-US" sz="1400" b="0" i="0" u="none" strike="noStrike">
                          <a:solidFill>
                            <a:schemeClr val="tx1"/>
                          </a:solidFill>
                          <a:effectLst/>
                          <a:latin typeface="+mn-lt"/>
                          <a:ea typeface="+mn-ea"/>
                        </a:rPr>
                        <a:t>京大（</a:t>
                      </a:r>
                      <a:r>
                        <a:rPr lang="en-US" sz="1400" b="0" i="0" u="none" strike="noStrike">
                          <a:solidFill>
                            <a:schemeClr val="tx1"/>
                          </a:solidFill>
                          <a:effectLst/>
                          <a:latin typeface="+mn-lt"/>
                          <a:ea typeface="+mn-ea"/>
                        </a:rPr>
                        <a:t>XC40）</a:t>
                      </a:r>
                      <a:br>
                        <a:rPr lang="en-US" sz="1400" b="0" i="0" u="none" strike="noStrike">
                          <a:solidFill>
                            <a:schemeClr val="tx1"/>
                          </a:solidFill>
                          <a:effectLst/>
                          <a:latin typeface="+mn-lt"/>
                          <a:ea typeface="+mn-ea"/>
                        </a:rPr>
                      </a:br>
                      <a:r>
                        <a:rPr lang="ja-JP" altLang="en-US" sz="1400" b="0" i="0" u="none" strike="noStrike">
                          <a:solidFill>
                            <a:schemeClr val="tx1"/>
                          </a:solidFill>
                          <a:effectLst/>
                          <a:latin typeface="+mn-lt"/>
                          <a:ea typeface="+mn-ea"/>
                        </a:rPr>
                        <a:t>阪大（</a:t>
                      </a:r>
                      <a:r>
                        <a:rPr lang="en-US" sz="1400" b="0" i="0" u="none" strike="noStrike">
                          <a:solidFill>
                            <a:schemeClr val="tx1"/>
                          </a:solidFill>
                          <a:effectLst/>
                          <a:latin typeface="+mn-lt"/>
                          <a:ea typeface="+mn-ea"/>
                        </a:rPr>
                        <a:t>OCTOPUS）  </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2566168"/>
                  </a:ext>
                </a:extLst>
              </a:tr>
              <a:tr h="305008">
                <a:tc>
                  <a:txBody>
                    <a:bodyPr/>
                    <a:lstStyle/>
                    <a:p>
                      <a:pPr algn="l" rtl="0" fontAlgn="ctr"/>
                      <a:r>
                        <a:rPr lang="en-US" sz="1400" b="1" i="0" u="none" strike="noStrike">
                          <a:solidFill>
                            <a:srgbClr val="00B050"/>
                          </a:solidFill>
                          <a:effectLst/>
                          <a:latin typeface="+mn-lt"/>
                          <a:ea typeface="+mn-ea"/>
                        </a:rPr>
                        <a:t>NTChem（</a:t>
                      </a:r>
                      <a:r>
                        <a:rPr lang="ja-JP" altLang="en-US" sz="1400" b="1" i="0" u="none" strike="noStrike">
                          <a:solidFill>
                            <a:srgbClr val="00B050"/>
                          </a:solidFill>
                          <a:effectLst/>
                          <a:latin typeface="+mn-lt"/>
                          <a:ea typeface="+mn-ea"/>
                        </a:rPr>
                        <a:t>量子化学）</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0" i="0" u="none" strike="noStrike" dirty="0">
                          <a:solidFill>
                            <a:schemeClr val="tx1"/>
                          </a:solidFill>
                          <a:effectLst/>
                          <a:latin typeface="+mn-lt"/>
                          <a:ea typeface="+mn-ea"/>
                        </a:rPr>
                        <a:t>2013-10.1</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613393909"/>
                  </a:ext>
                </a:extLst>
              </a:tr>
              <a:tr h="305008">
                <a:tc>
                  <a:txBody>
                    <a:bodyPr/>
                    <a:lstStyle/>
                    <a:p>
                      <a:pPr algn="l" rtl="0" fontAlgn="ctr"/>
                      <a:r>
                        <a:rPr lang="en-US" sz="1400" b="1" i="0" u="none" strike="noStrike">
                          <a:solidFill>
                            <a:srgbClr val="00B050"/>
                          </a:solidFill>
                          <a:effectLst/>
                          <a:latin typeface="+mn-lt"/>
                          <a:ea typeface="+mn-ea"/>
                        </a:rPr>
                        <a:t>SMASH（</a:t>
                      </a:r>
                      <a:r>
                        <a:rPr lang="ja-JP" altLang="en-US" sz="1400" b="1" i="0" u="none" strike="noStrike">
                          <a:solidFill>
                            <a:srgbClr val="00B050"/>
                          </a:solidFill>
                          <a:effectLst/>
                          <a:latin typeface="+mn-lt"/>
                          <a:ea typeface="+mn-ea"/>
                        </a:rPr>
                        <a:t>量子化学）</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0" i="0" u="none" strike="noStrike" dirty="0">
                          <a:solidFill>
                            <a:schemeClr val="tx1"/>
                          </a:solidFill>
                          <a:effectLst/>
                          <a:latin typeface="+mn-lt"/>
                          <a:ea typeface="+mn-ea"/>
                        </a:rPr>
                        <a:t>2.2.0</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20761949"/>
                  </a:ext>
                </a:extLst>
              </a:tr>
              <a:tr h="305008">
                <a:tc>
                  <a:txBody>
                    <a:bodyPr/>
                    <a:lstStyle/>
                    <a:p>
                      <a:pPr algn="l" rtl="0" fontAlgn="ctr"/>
                      <a:r>
                        <a:rPr lang="en-US" sz="1400" b="1" i="0" u="none" strike="noStrike">
                          <a:solidFill>
                            <a:srgbClr val="00B050"/>
                          </a:solidFill>
                          <a:effectLst/>
                          <a:latin typeface="+mn-lt"/>
                          <a:ea typeface="+mn-ea"/>
                        </a:rPr>
                        <a:t>OpenMX（</a:t>
                      </a:r>
                      <a:r>
                        <a:rPr lang="ja-JP" altLang="en-US" sz="1400" b="1" i="0" u="none" strike="noStrike">
                          <a:solidFill>
                            <a:srgbClr val="00B050"/>
                          </a:solidFill>
                          <a:effectLst/>
                          <a:latin typeface="+mn-lt"/>
                          <a:ea typeface="+mn-ea"/>
                        </a:rPr>
                        <a:t>第一原理計算）</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0" i="0" u="none" strike="noStrike" dirty="0">
                          <a:solidFill>
                            <a:schemeClr val="tx1"/>
                          </a:solidFill>
                          <a:effectLst/>
                          <a:latin typeface="+mn-lt"/>
                          <a:ea typeface="+mn-ea"/>
                        </a:rPr>
                        <a:t>3.8.5</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188261755"/>
                  </a:ext>
                </a:extLst>
              </a:tr>
              <a:tr h="305008">
                <a:tc>
                  <a:txBody>
                    <a:bodyPr/>
                    <a:lstStyle/>
                    <a:p>
                      <a:pPr algn="l" rtl="0" fontAlgn="ctr"/>
                      <a:r>
                        <a:rPr lang="en-US" sz="1400" b="1" i="0" u="none" strike="noStrike">
                          <a:solidFill>
                            <a:srgbClr val="00B050"/>
                          </a:solidFill>
                          <a:effectLst/>
                          <a:latin typeface="+mn-lt"/>
                          <a:ea typeface="+mn-ea"/>
                        </a:rPr>
                        <a:t>SALMON（</a:t>
                      </a:r>
                      <a:r>
                        <a:rPr lang="ja-JP" altLang="en-US" sz="1400" b="1" i="0" u="none" strike="noStrike">
                          <a:solidFill>
                            <a:srgbClr val="00B050"/>
                          </a:solidFill>
                          <a:effectLst/>
                          <a:latin typeface="+mn-lt"/>
                          <a:ea typeface="+mn-ea"/>
                        </a:rPr>
                        <a:t>第一原理計算）</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0" i="0" u="none" strike="noStrike" dirty="0">
                          <a:solidFill>
                            <a:schemeClr val="tx1"/>
                          </a:solidFill>
                          <a:effectLst/>
                          <a:latin typeface="+mn-lt"/>
                          <a:ea typeface="+mn-ea"/>
                        </a:rPr>
                        <a:t>1.2.0</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460035399"/>
                  </a:ext>
                </a:extLst>
              </a:tr>
              <a:tr h="305008">
                <a:tc>
                  <a:txBody>
                    <a:bodyPr/>
                    <a:lstStyle/>
                    <a:p>
                      <a:pPr algn="l" rtl="0" fontAlgn="ctr"/>
                      <a:r>
                        <a:rPr lang="en-US" sz="1400" b="1" i="0" u="none" strike="noStrike">
                          <a:solidFill>
                            <a:srgbClr val="00B050"/>
                          </a:solidFill>
                          <a:effectLst/>
                          <a:latin typeface="+mn-lt"/>
                          <a:ea typeface="+mn-ea"/>
                        </a:rPr>
                        <a:t>H</a:t>
                      </a:r>
                      <a:r>
                        <a:rPr lang="el-GR" sz="1400" b="1" i="0" u="none" strike="noStrike">
                          <a:solidFill>
                            <a:srgbClr val="00B050"/>
                          </a:solidFill>
                          <a:effectLst/>
                          <a:latin typeface="+mn-lt"/>
                          <a:ea typeface="+mn-ea"/>
                        </a:rPr>
                        <a:t>Φ（</a:t>
                      </a:r>
                      <a:r>
                        <a:rPr lang="ja-JP" altLang="en-US" sz="1400" b="1" i="0" u="none" strike="noStrike">
                          <a:solidFill>
                            <a:srgbClr val="00B050"/>
                          </a:solidFill>
                          <a:effectLst/>
                          <a:latin typeface="+mn-lt"/>
                          <a:ea typeface="+mn-ea"/>
                        </a:rPr>
                        <a:t>物性物理）</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rtl="0" fontAlgn="ctr"/>
                      <a:r>
                        <a:rPr lang="en-US" altLang="ja-JP" sz="1400" b="0" i="0" u="none" strike="noStrike" dirty="0">
                          <a:solidFill>
                            <a:schemeClr val="tx1"/>
                          </a:solidFill>
                          <a:effectLst/>
                          <a:latin typeface="+mn-lt"/>
                          <a:ea typeface="+mn-ea"/>
                        </a:rPr>
                        <a:t>3.1.2</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971085887"/>
                  </a:ext>
                </a:extLst>
              </a:tr>
              <a:tr h="305008">
                <a:tc>
                  <a:txBody>
                    <a:bodyPr/>
                    <a:lstStyle/>
                    <a:p>
                      <a:pPr algn="l" rtl="0" fontAlgn="ctr"/>
                      <a:r>
                        <a:rPr lang="en-US" sz="1400" b="1" i="0" u="none" strike="noStrike">
                          <a:solidFill>
                            <a:srgbClr val="00B050"/>
                          </a:solidFill>
                          <a:effectLst/>
                          <a:latin typeface="+mn-lt"/>
                          <a:ea typeface="+mn-ea"/>
                        </a:rPr>
                        <a:t>ABINIT-MP（</a:t>
                      </a:r>
                      <a:r>
                        <a:rPr lang="ja-JP" altLang="en-US" sz="1400" b="1" i="0" u="none" strike="noStrike">
                          <a:solidFill>
                            <a:srgbClr val="00B050"/>
                          </a:solidFill>
                          <a:effectLst/>
                          <a:latin typeface="+mn-lt"/>
                          <a:ea typeface="+mn-ea"/>
                        </a:rPr>
                        <a:t>量子化学）</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US" sz="1400" b="0" i="0" u="none" strike="noStrike">
                          <a:solidFill>
                            <a:schemeClr val="tx1"/>
                          </a:solidFill>
                          <a:effectLst/>
                          <a:latin typeface="+mn-lt"/>
                          <a:ea typeface="+mn-ea"/>
                        </a:rPr>
                        <a:t>Open Ver.1 Rev.10</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5">
                  <a:txBody>
                    <a:bodyPr/>
                    <a:lstStyle/>
                    <a:p>
                      <a:pPr algn="l" rtl="0" fontAlgn="ctr"/>
                      <a:r>
                        <a:rPr lang="ja-JP" altLang="en-US" sz="1400" b="0" i="0" u="none" strike="noStrike">
                          <a:solidFill>
                            <a:schemeClr val="tx1"/>
                          </a:solidFill>
                          <a:effectLst/>
                          <a:latin typeface="+mn-lt"/>
                          <a:ea typeface="+mn-ea"/>
                        </a:rPr>
                        <a:t>名大（</a:t>
                      </a:r>
                      <a:r>
                        <a:rPr lang="en-US" sz="1400" b="0" i="0" u="none" strike="noStrike" dirty="0">
                          <a:solidFill>
                            <a:schemeClr val="tx1"/>
                          </a:solidFill>
                          <a:effectLst/>
                          <a:latin typeface="+mn-lt"/>
                          <a:ea typeface="+mn-ea"/>
                        </a:rPr>
                        <a:t>CX400）</a:t>
                      </a:r>
                      <a:br>
                        <a:rPr lang="en-US" sz="1400" b="0" i="0" u="none" strike="noStrike" dirty="0">
                          <a:solidFill>
                            <a:schemeClr val="tx1"/>
                          </a:solidFill>
                          <a:effectLst/>
                          <a:latin typeface="+mn-lt"/>
                          <a:ea typeface="+mn-ea"/>
                        </a:rPr>
                      </a:br>
                      <a:r>
                        <a:rPr lang="ja-JP" altLang="en-US" sz="1400" b="0" i="0" u="none" strike="noStrike">
                          <a:solidFill>
                            <a:schemeClr val="tx1"/>
                          </a:solidFill>
                          <a:effectLst/>
                          <a:latin typeface="+mn-lt"/>
                          <a:ea typeface="+mn-ea"/>
                        </a:rPr>
                        <a:t>九大（</a:t>
                      </a:r>
                      <a:r>
                        <a:rPr lang="en-US" sz="1400" b="0" i="0" u="none" strike="noStrike" dirty="0">
                          <a:solidFill>
                            <a:schemeClr val="tx1"/>
                          </a:solidFill>
                          <a:effectLst/>
                          <a:latin typeface="+mn-lt"/>
                          <a:ea typeface="+mn-ea"/>
                        </a:rPr>
                        <a:t>ITO-A,ITO-B）</a:t>
                      </a:r>
                      <a:br>
                        <a:rPr lang="en-US" sz="1400" b="0" i="0" u="none" strike="noStrike" dirty="0">
                          <a:solidFill>
                            <a:schemeClr val="tx1"/>
                          </a:solidFill>
                          <a:effectLst/>
                          <a:latin typeface="+mn-lt"/>
                          <a:ea typeface="+mn-ea"/>
                        </a:rPr>
                      </a:br>
                      <a:r>
                        <a:rPr lang="ja-JP" altLang="en-US" sz="1400" b="0" i="0" u="none" strike="noStrike">
                          <a:solidFill>
                            <a:schemeClr val="tx1"/>
                          </a:solidFill>
                          <a:effectLst/>
                          <a:latin typeface="+mn-lt"/>
                          <a:ea typeface="+mn-ea"/>
                        </a:rPr>
                        <a:t>東工大（</a:t>
                      </a:r>
                      <a:r>
                        <a:rPr lang="en-US" sz="1400" b="0" i="0" u="none" strike="noStrike" dirty="0">
                          <a:solidFill>
                            <a:schemeClr val="tx1"/>
                          </a:solidFill>
                          <a:effectLst/>
                          <a:latin typeface="+mn-lt"/>
                          <a:ea typeface="+mn-ea"/>
                        </a:rPr>
                        <a:t>TSUBAME3.0）</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6670203"/>
                  </a:ext>
                </a:extLst>
              </a:tr>
              <a:tr h="305008">
                <a:tc>
                  <a:txBody>
                    <a:bodyPr/>
                    <a:lstStyle/>
                    <a:p>
                      <a:pPr algn="l" rtl="0" fontAlgn="ctr"/>
                      <a:r>
                        <a:rPr lang="en-US" sz="1400" b="1" i="0" u="none" strike="noStrike">
                          <a:solidFill>
                            <a:srgbClr val="00B050"/>
                          </a:solidFill>
                          <a:effectLst/>
                          <a:latin typeface="+mn-lt"/>
                          <a:ea typeface="+mn-ea"/>
                        </a:rPr>
                        <a:t>PHASE/0（</a:t>
                      </a:r>
                      <a:r>
                        <a:rPr lang="ja-JP" altLang="en-US" sz="1400" b="1" i="0" u="none" strike="noStrike">
                          <a:solidFill>
                            <a:srgbClr val="00B050"/>
                          </a:solidFill>
                          <a:effectLst/>
                          <a:latin typeface="+mn-lt"/>
                          <a:ea typeface="+mn-ea"/>
                        </a:rPr>
                        <a:t>第一原理計算）</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US" altLang="ja-JP" sz="1400" b="0" i="0" u="none" strike="noStrike" dirty="0">
                          <a:solidFill>
                            <a:schemeClr val="tx1"/>
                          </a:solidFill>
                          <a:effectLst/>
                          <a:latin typeface="+mn-lt"/>
                          <a:ea typeface="+mn-ea"/>
                        </a:rPr>
                        <a:t>2018.01.01</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554654656"/>
                  </a:ext>
                </a:extLst>
              </a:tr>
              <a:tr h="305008">
                <a:tc>
                  <a:txBody>
                    <a:bodyPr/>
                    <a:lstStyle/>
                    <a:p>
                      <a:pPr algn="l" rtl="0" fontAlgn="ctr"/>
                      <a:r>
                        <a:rPr lang="en-US" sz="1400" b="1" i="0" u="none" strike="noStrike" dirty="0">
                          <a:solidFill>
                            <a:srgbClr val="00B050"/>
                          </a:solidFill>
                          <a:effectLst/>
                          <a:latin typeface="+mn-lt"/>
                          <a:ea typeface="+mn-ea"/>
                        </a:rPr>
                        <a:t>GENESIS（</a:t>
                      </a:r>
                      <a:r>
                        <a:rPr lang="ja-JP" altLang="en-US" sz="1400" b="1" i="0" u="none" strike="noStrike">
                          <a:solidFill>
                            <a:srgbClr val="00B050"/>
                          </a:solidFill>
                          <a:effectLst/>
                          <a:latin typeface="+mn-lt"/>
                          <a:ea typeface="+mn-ea"/>
                        </a:rPr>
                        <a:t>古典</a:t>
                      </a:r>
                      <a:r>
                        <a:rPr lang="en-US" sz="1400" b="1" i="0" u="none" strike="noStrike" dirty="0">
                          <a:solidFill>
                            <a:srgbClr val="00B050"/>
                          </a:solidFill>
                          <a:effectLst/>
                          <a:latin typeface="+mn-lt"/>
                          <a:ea typeface="+mn-ea"/>
                        </a:rPr>
                        <a:t>MD）</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US" altLang="ja-JP" sz="1400" b="0" i="0" u="none" strike="noStrike" dirty="0">
                          <a:solidFill>
                            <a:schemeClr val="tx1"/>
                          </a:solidFill>
                          <a:effectLst/>
                          <a:latin typeface="+mn-lt"/>
                          <a:ea typeface="+mn-ea"/>
                        </a:rPr>
                        <a:t>1.3.0</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186623438"/>
                  </a:ext>
                </a:extLst>
              </a:tr>
              <a:tr h="305008">
                <a:tc>
                  <a:txBody>
                    <a:bodyPr/>
                    <a:lstStyle/>
                    <a:p>
                      <a:pPr algn="l" rtl="0" fontAlgn="ctr"/>
                      <a:r>
                        <a:rPr lang="en-US" sz="1400" b="0" i="0" u="none" strike="noStrike">
                          <a:solidFill>
                            <a:schemeClr val="tx1"/>
                          </a:solidFill>
                          <a:effectLst/>
                          <a:latin typeface="+mn-lt"/>
                          <a:ea typeface="+mn-ea"/>
                        </a:rPr>
                        <a:t>FrontFlow/blue（CAE）</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US" altLang="ja-JP" sz="1400" b="0" i="0" u="none" strike="noStrike" dirty="0">
                          <a:solidFill>
                            <a:schemeClr val="tx1"/>
                          </a:solidFill>
                          <a:effectLst/>
                          <a:latin typeface="+mn-lt"/>
                          <a:ea typeface="+mn-ea"/>
                        </a:rPr>
                        <a:t>8.1</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903789193"/>
                  </a:ext>
                </a:extLst>
              </a:tr>
              <a:tr h="305008">
                <a:tc>
                  <a:txBody>
                    <a:bodyPr/>
                    <a:lstStyle/>
                    <a:p>
                      <a:pPr algn="l" rtl="0" fontAlgn="ctr"/>
                      <a:r>
                        <a:rPr lang="en-US" sz="1400" b="0" i="0" u="none" strike="noStrike">
                          <a:solidFill>
                            <a:schemeClr val="tx1"/>
                          </a:solidFill>
                          <a:effectLst/>
                          <a:latin typeface="+mn-lt"/>
                          <a:ea typeface="+mn-ea"/>
                        </a:rPr>
                        <a:t>FrontISTR（CAE）</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US" sz="1400" b="0" i="0" u="none" strike="noStrike" dirty="0">
                          <a:solidFill>
                            <a:schemeClr val="tx1"/>
                          </a:solidFill>
                          <a:effectLst/>
                          <a:latin typeface="+mn-lt"/>
                          <a:ea typeface="+mn-ea"/>
                        </a:rPr>
                        <a:t>5.0a</a:t>
                      </a:r>
                    </a:p>
                  </a:txBody>
                  <a:tcPr marL="4867" marR="4867" marT="486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602864599"/>
                  </a:ext>
                </a:extLst>
              </a:tr>
            </a:tbl>
          </a:graphicData>
        </a:graphic>
      </p:graphicFrame>
      <p:sp>
        <p:nvSpPr>
          <p:cNvPr id="7" name="Rectangle 3"/>
          <p:cNvSpPr txBox="1">
            <a:spLocks noChangeArrowheads="1"/>
          </p:cNvSpPr>
          <p:nvPr/>
        </p:nvSpPr>
        <p:spPr bwMode="gray">
          <a:xfrm>
            <a:off x="486031" y="738380"/>
            <a:ext cx="6127041" cy="1544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90513" indent="-290513" algn="l" defTabSz="457200" rtl="0" eaLnBrk="0" fontAlgn="base" hangingPunct="0">
              <a:lnSpc>
                <a:spcPct val="95000"/>
              </a:lnSpc>
              <a:spcBef>
                <a:spcPct val="20000"/>
              </a:spcBef>
              <a:spcAft>
                <a:spcPct val="10000"/>
              </a:spcAft>
              <a:buClr>
                <a:schemeClr val="accent6">
                  <a:lumMod val="50000"/>
                </a:schemeClr>
              </a:buClr>
              <a:buSzPct val="90000"/>
              <a:buFont typeface="Wingdings" pitchFamily="2" charset="2"/>
              <a:buChar char="n"/>
              <a:defRPr kumimoji="1" sz="2400" baseline="0">
                <a:solidFill>
                  <a:srgbClr val="000000"/>
                </a:solidFill>
                <a:latin typeface="+mj-lt"/>
                <a:ea typeface="Arial Unicode MS" pitchFamily="50" charset="-128"/>
                <a:cs typeface="Calibri" pitchFamily="34" charset="0"/>
              </a:defRPr>
            </a:lvl1pPr>
            <a:lvl2pPr marL="581025" indent="-242888" algn="l" defTabSz="457200" rtl="0" eaLnBrk="0" fontAlgn="base" hangingPunct="0">
              <a:lnSpc>
                <a:spcPct val="95000"/>
              </a:lnSpc>
              <a:spcBef>
                <a:spcPct val="20000"/>
              </a:spcBef>
              <a:spcAft>
                <a:spcPct val="10000"/>
              </a:spcAft>
              <a:buClr>
                <a:srgbClr val="87867E"/>
              </a:buClr>
              <a:buSzPct val="90000"/>
              <a:buFont typeface="Wingdings" pitchFamily="2" charset="2"/>
              <a:buChar char="u"/>
              <a:defRPr kumimoji="1" sz="2000" baseline="0">
                <a:solidFill>
                  <a:srgbClr val="000000"/>
                </a:solidFill>
                <a:latin typeface="+mj-lt"/>
                <a:ea typeface="Arial Unicode MS" pitchFamily="50" charset="-128"/>
                <a:cs typeface="Calibri" pitchFamily="34" charset="0"/>
              </a:defRPr>
            </a:lvl2pPr>
            <a:lvl3pPr marL="890588" indent="-233363" algn="l" defTabSz="457200" rtl="0" eaLnBrk="0" fontAlgn="base" hangingPunct="0">
              <a:lnSpc>
                <a:spcPct val="95000"/>
              </a:lnSpc>
              <a:spcBef>
                <a:spcPct val="20000"/>
              </a:spcBef>
              <a:spcAft>
                <a:spcPct val="10000"/>
              </a:spcAft>
              <a:buClr>
                <a:srgbClr val="61898A"/>
              </a:buClr>
              <a:buSzPct val="90000"/>
              <a:buFont typeface="Wingdings" pitchFamily="2" charset="2"/>
              <a:buChar char="l"/>
              <a:defRPr kumimoji="1" sz="1800" baseline="0">
                <a:solidFill>
                  <a:srgbClr val="000000"/>
                </a:solidFill>
                <a:latin typeface="+mj-lt"/>
                <a:ea typeface="Arial Unicode MS" pitchFamily="50" charset="-128"/>
                <a:cs typeface="Calibri" pitchFamily="34" charset="0"/>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baseline="0">
                <a:solidFill>
                  <a:srgbClr val="000000"/>
                </a:solidFill>
                <a:latin typeface="+mj-lt"/>
                <a:ea typeface="Arial Unicode MS" pitchFamily="50" charset="-128"/>
                <a:cs typeface="Calibri" pitchFamily="34" charset="0"/>
              </a:defRPr>
            </a:lvl4pPr>
            <a:lvl5pPr marL="2305050" indent="365125" algn="l" defTabSz="457200" rtl="0" eaLnBrk="0" fontAlgn="base" hangingPunct="0">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3"/>
              </a:buBlip>
              <a:defRPr kumimoji="1" sz="2000">
                <a:solidFill>
                  <a:srgbClr val="000000"/>
                </a:solidFill>
                <a:latin typeface="+mn-lt"/>
                <a:ea typeface="+mn-ea"/>
                <a:cs typeface="+mn-cs"/>
              </a:defRPr>
            </a:lvl9pPr>
          </a:lstStyle>
          <a:p>
            <a:pPr eaLnBrk="1" hangingPunct="1">
              <a:lnSpc>
                <a:spcPct val="100000"/>
              </a:lnSpc>
              <a:spcBef>
                <a:spcPts val="0"/>
              </a:spcBef>
              <a:spcAft>
                <a:spcPts val="600"/>
              </a:spcAft>
            </a:pPr>
            <a:r>
              <a:rPr lang="ja-JP" altLang="en-US" sz="1800">
                <a:solidFill>
                  <a:schemeClr val="accent6"/>
                </a:solidFill>
                <a:latin typeface="+mj-ea"/>
                <a:ea typeface="+mj-ea"/>
              </a:rPr>
              <a:t>インストール作業中</a:t>
            </a:r>
            <a:r>
              <a:rPr lang="ja-JP" altLang="en-US" sz="1800">
                <a:latin typeface="+mj-ea"/>
                <a:ea typeface="+mj-ea"/>
              </a:rPr>
              <a:t>（アプリソフトとそのインストール先）</a:t>
            </a:r>
            <a:endParaRPr lang="ja-JP" altLang="ja-JP" sz="1800" dirty="0">
              <a:latin typeface="+mj-ea"/>
              <a:ea typeface="+mj-ea"/>
            </a:endParaRPr>
          </a:p>
          <a:p>
            <a:pPr eaLnBrk="1" hangingPunct="1">
              <a:lnSpc>
                <a:spcPct val="100000"/>
              </a:lnSpc>
              <a:spcBef>
                <a:spcPts val="0"/>
              </a:spcBef>
              <a:spcAft>
                <a:spcPts val="600"/>
              </a:spcAft>
            </a:pPr>
            <a:endParaRPr lang="en-US" altLang="ja-JP" sz="1600" dirty="0">
              <a:latin typeface="+mn-ea"/>
              <a:ea typeface="+mn-ea"/>
              <a:cs typeface="Meiryo UI" panose="020B0604030504040204" pitchFamily="50" charset="-128"/>
            </a:endParaRPr>
          </a:p>
        </p:txBody>
      </p:sp>
      <p:sp>
        <p:nvSpPr>
          <p:cNvPr id="9" name="タイトル 1">
            <a:extLst>
              <a:ext uri="{FF2B5EF4-FFF2-40B4-BE49-F238E27FC236}">
                <a16:creationId xmlns:a16="http://schemas.microsoft.com/office/drawing/2014/main" id="{2041C2DE-282B-4A42-AB06-631DB8DD2431}"/>
              </a:ext>
            </a:extLst>
          </p:cNvPr>
          <p:cNvSpPr txBox="1">
            <a:spLocks/>
          </p:cNvSpPr>
          <p:nvPr/>
        </p:nvSpPr>
        <p:spPr>
          <a:xfrm>
            <a:off x="0" y="-20788"/>
            <a:ext cx="8686800" cy="78091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kumimoji="1" sz="2800" kern="1200" baseline="0">
                <a:solidFill>
                  <a:schemeClr val="tx1"/>
                </a:solidFill>
                <a:latin typeface="+mn-lt"/>
                <a:ea typeface="+mn-ea"/>
                <a:cs typeface="+mj-cs"/>
              </a:defRPr>
            </a:lvl1pPr>
          </a:lstStyle>
          <a:p>
            <a:r>
              <a:rPr lang="ja-JP" altLang="en-US" b="1">
                <a:solidFill>
                  <a:srgbClr val="1F497D"/>
                </a:solidFill>
              </a:rPr>
              <a:t>プリインストールされているアプリケーション（３）</a:t>
            </a:r>
            <a:endParaRPr lang="ja-JP" altLang="en-US" b="1" dirty="0">
              <a:solidFill>
                <a:srgbClr val="1F497D"/>
              </a:solidFill>
            </a:endParaRPr>
          </a:p>
        </p:txBody>
      </p:sp>
      <p:sp>
        <p:nvSpPr>
          <p:cNvPr id="10" name="テキスト ボックス 9">
            <a:extLst>
              <a:ext uri="{FF2B5EF4-FFF2-40B4-BE49-F238E27FC236}">
                <a16:creationId xmlns:a16="http://schemas.microsoft.com/office/drawing/2014/main" id="{161299D4-93CB-DC43-AFB1-0D34BF57E5B2}"/>
              </a:ext>
            </a:extLst>
          </p:cNvPr>
          <p:cNvSpPr txBox="1"/>
          <p:nvPr/>
        </p:nvSpPr>
        <p:spPr>
          <a:xfrm>
            <a:off x="6375440" y="1098886"/>
            <a:ext cx="2745313" cy="338554"/>
          </a:xfrm>
          <a:prstGeom prst="rect">
            <a:avLst/>
          </a:prstGeom>
          <a:noFill/>
        </p:spPr>
        <p:txBody>
          <a:bodyPr wrap="square" rtlCol="0">
            <a:spAutoFit/>
          </a:bodyPr>
          <a:lstStyle/>
          <a:p>
            <a:r>
              <a:rPr kumimoji="1" lang="ja-JP" altLang="en-US" sz="1600">
                <a:solidFill>
                  <a:srgbClr val="00B050"/>
                </a:solidFill>
              </a:rPr>
              <a:t>材料・バイオ系の国プロアプリ</a:t>
            </a:r>
          </a:p>
        </p:txBody>
      </p:sp>
      <p:sp>
        <p:nvSpPr>
          <p:cNvPr id="11" name="テキスト ボックス 10">
            <a:extLst>
              <a:ext uri="{FF2B5EF4-FFF2-40B4-BE49-F238E27FC236}">
                <a16:creationId xmlns:a16="http://schemas.microsoft.com/office/drawing/2014/main" id="{406567EB-8A7D-874F-B1A7-70C2059C330C}"/>
              </a:ext>
            </a:extLst>
          </p:cNvPr>
          <p:cNvSpPr txBox="1"/>
          <p:nvPr/>
        </p:nvSpPr>
        <p:spPr>
          <a:xfrm>
            <a:off x="405774" y="1098886"/>
            <a:ext cx="5583545" cy="338554"/>
          </a:xfrm>
          <a:prstGeom prst="rect">
            <a:avLst/>
          </a:prstGeom>
          <a:noFill/>
        </p:spPr>
        <p:txBody>
          <a:bodyPr wrap="square" rtlCol="0">
            <a:spAutoFit/>
          </a:bodyPr>
          <a:lstStyle/>
          <a:p>
            <a:r>
              <a:rPr lang="en-US" altLang="ja-JP" sz="1600" b="1" dirty="0"/>
              <a:t>RIST</a:t>
            </a:r>
            <a:r>
              <a:rPr lang="ja-JP" altLang="en-US" sz="1600" b="1"/>
              <a:t>が利用支援の一環として整備しているアプリケーション</a:t>
            </a:r>
            <a:endParaRPr kumimoji="1" lang="ja-JP" altLang="en-US" sz="1600" b="1"/>
          </a:p>
        </p:txBody>
      </p:sp>
      <p:sp>
        <p:nvSpPr>
          <p:cNvPr id="2" name="スライド番号プレースホルダー 1">
            <a:extLst>
              <a:ext uri="{FF2B5EF4-FFF2-40B4-BE49-F238E27FC236}">
                <a16:creationId xmlns:a16="http://schemas.microsoft.com/office/drawing/2014/main" id="{46931121-B5B9-6F40-AB44-3DF24FEC89EF}"/>
              </a:ext>
            </a:extLst>
          </p:cNvPr>
          <p:cNvSpPr>
            <a:spLocks noGrp="1"/>
          </p:cNvSpPr>
          <p:nvPr>
            <p:ph type="sldNum" sz="quarter" idx="11"/>
          </p:nvPr>
        </p:nvSpPr>
        <p:spPr/>
        <p:txBody>
          <a:bodyPr/>
          <a:lstStyle/>
          <a:p>
            <a:pPr>
              <a:defRPr/>
            </a:pPr>
            <a:fld id="{EE44AF33-6BC6-49D9-ABAC-0257D4614E15}" type="slidenum">
              <a:rPr lang="en-US" smtClean="0">
                <a:solidFill>
                  <a:prstClr val="black"/>
                </a:solidFill>
              </a:rPr>
              <a:pPr>
                <a:defRPr/>
              </a:pPr>
              <a:t>74</a:t>
            </a:fld>
            <a:endParaRPr lang="en-US" dirty="0">
              <a:solidFill>
                <a:prstClr val="black"/>
              </a:solidFill>
            </a:endParaRPr>
          </a:p>
        </p:txBody>
      </p:sp>
    </p:spTree>
    <p:extLst>
      <p:ext uri="{BB962C8B-B14F-4D97-AF65-F5344CB8AC3E}">
        <p14:creationId xmlns:p14="http://schemas.microsoft.com/office/powerpoint/2010/main" val="96028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A61BCF5-068C-4B65-B26C-8C1B558E7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5" y="1590136"/>
            <a:ext cx="5612702" cy="4723733"/>
          </a:xfrm>
          <a:prstGeom prst="rect">
            <a:avLst/>
          </a:prstGeom>
        </p:spPr>
      </p:pic>
      <p:pic>
        <p:nvPicPr>
          <p:cNvPr id="8" name="図 7">
            <a:extLst>
              <a:ext uri="{FF2B5EF4-FFF2-40B4-BE49-F238E27FC236}">
                <a16:creationId xmlns:a16="http://schemas.microsoft.com/office/drawing/2014/main" id="{013429B8-607F-5D40-A909-79408B3E4968}"/>
              </a:ext>
            </a:extLst>
          </p:cNvPr>
          <p:cNvPicPr>
            <a:picLocks noChangeAspect="1"/>
          </p:cNvPicPr>
          <p:nvPr/>
        </p:nvPicPr>
        <p:blipFill>
          <a:blip r:embed="rId4"/>
          <a:stretch>
            <a:fillRect/>
          </a:stretch>
        </p:blipFill>
        <p:spPr>
          <a:xfrm>
            <a:off x="5398947" y="4602093"/>
            <a:ext cx="3698113" cy="1804416"/>
          </a:xfrm>
          <a:prstGeom prst="rect">
            <a:avLst/>
          </a:prstGeom>
        </p:spPr>
      </p:pic>
      <p:sp>
        <p:nvSpPr>
          <p:cNvPr id="5" name="テキスト ボックス 4">
            <a:extLst>
              <a:ext uri="{FF2B5EF4-FFF2-40B4-BE49-F238E27FC236}">
                <a16:creationId xmlns:a16="http://schemas.microsoft.com/office/drawing/2014/main" id="{CD6791B6-1DC7-4CDB-AD88-EDB46DD80F60}"/>
              </a:ext>
            </a:extLst>
          </p:cNvPr>
          <p:cNvSpPr txBox="1"/>
          <p:nvPr/>
        </p:nvSpPr>
        <p:spPr>
          <a:xfrm>
            <a:off x="39135" y="1156084"/>
            <a:ext cx="4327054" cy="338554"/>
          </a:xfrm>
          <a:prstGeom prst="rect">
            <a:avLst/>
          </a:prstGeom>
          <a:noFill/>
        </p:spPr>
        <p:txBody>
          <a:bodyPr wrap="square" rtlCol="0">
            <a:spAutoFit/>
          </a:bodyPr>
          <a:lstStyle/>
          <a:p>
            <a:r>
              <a:rPr lang="en-US" altLang="ja-JP" sz="1600" dirty="0">
                <a:solidFill>
                  <a:srgbClr val="0070C0"/>
                </a:solidFill>
              </a:rPr>
              <a:t>http://www.hpci-office.jp/pages/appli_software</a:t>
            </a:r>
            <a:endParaRPr kumimoji="1" lang="ja-JP" altLang="en-US" sz="1600" dirty="0">
              <a:solidFill>
                <a:srgbClr val="0070C0"/>
              </a:solidFill>
            </a:endParaRPr>
          </a:p>
        </p:txBody>
      </p:sp>
      <p:sp>
        <p:nvSpPr>
          <p:cNvPr id="2" name="正方形/長方形 1">
            <a:extLst>
              <a:ext uri="{FF2B5EF4-FFF2-40B4-BE49-F238E27FC236}">
                <a16:creationId xmlns:a16="http://schemas.microsoft.com/office/drawing/2014/main" id="{6340C6DF-4429-DA41-A8BC-C7445C0C9DD8}"/>
              </a:ext>
            </a:extLst>
          </p:cNvPr>
          <p:cNvSpPr/>
          <p:nvPr/>
        </p:nvSpPr>
        <p:spPr bwMode="auto">
          <a:xfrm>
            <a:off x="1162304" y="4683966"/>
            <a:ext cx="955745" cy="139959"/>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sp>
        <p:nvSpPr>
          <p:cNvPr id="3" name="右矢印 2">
            <a:extLst>
              <a:ext uri="{FF2B5EF4-FFF2-40B4-BE49-F238E27FC236}">
                <a16:creationId xmlns:a16="http://schemas.microsoft.com/office/drawing/2014/main" id="{E46A31D8-F049-024D-BF58-F546A6499B82}"/>
              </a:ext>
            </a:extLst>
          </p:cNvPr>
          <p:cNvSpPr/>
          <p:nvPr/>
        </p:nvSpPr>
        <p:spPr bwMode="auto">
          <a:xfrm>
            <a:off x="2286651" y="4640693"/>
            <a:ext cx="2933319" cy="226503"/>
          </a:xfrm>
          <a:prstGeom prst="rightArrow">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sp>
        <p:nvSpPr>
          <p:cNvPr id="9" name="テキスト ボックス 8">
            <a:extLst>
              <a:ext uri="{FF2B5EF4-FFF2-40B4-BE49-F238E27FC236}">
                <a16:creationId xmlns:a16="http://schemas.microsoft.com/office/drawing/2014/main" id="{0FF2C610-BE81-EB44-A29F-3A1B1149637C}"/>
              </a:ext>
            </a:extLst>
          </p:cNvPr>
          <p:cNvSpPr txBox="1"/>
          <p:nvPr/>
        </p:nvSpPr>
        <p:spPr>
          <a:xfrm>
            <a:off x="5690321" y="4223409"/>
            <a:ext cx="1996580" cy="369332"/>
          </a:xfrm>
          <a:prstGeom prst="rect">
            <a:avLst/>
          </a:prstGeom>
          <a:noFill/>
        </p:spPr>
        <p:txBody>
          <a:bodyPr wrap="square" rtlCol="0">
            <a:spAutoFit/>
          </a:bodyPr>
          <a:lstStyle/>
          <a:p>
            <a:r>
              <a:rPr lang="ja-JP" altLang="en-US" dirty="0"/>
              <a:t>各アプリのページ</a:t>
            </a:r>
            <a:endParaRPr kumimoji="1" lang="ja-JP" altLang="en-US" dirty="0"/>
          </a:p>
        </p:txBody>
      </p:sp>
      <p:sp>
        <p:nvSpPr>
          <p:cNvPr id="14" name="タイトル 1"/>
          <p:cNvSpPr>
            <a:spLocks noGrp="1"/>
          </p:cNvSpPr>
          <p:nvPr>
            <p:ph type="title"/>
          </p:nvPr>
        </p:nvSpPr>
        <p:spPr>
          <a:xfrm>
            <a:off x="0" y="-20788"/>
            <a:ext cx="8686800" cy="780917"/>
          </a:xfrm>
        </p:spPr>
        <p:txBody>
          <a:bodyPr>
            <a:noAutofit/>
          </a:bodyPr>
          <a:lstStyle/>
          <a:p>
            <a:pPr marL="0" indent="0"/>
            <a:r>
              <a:rPr lang="en-US" altLang="ja-JP" sz="3200" b="1" dirty="0">
                <a:solidFill>
                  <a:srgbClr val="1F497D"/>
                </a:solidFill>
              </a:rPr>
              <a:t>HPCI</a:t>
            </a:r>
            <a:r>
              <a:rPr lang="ja-JP" altLang="en-US" sz="3200" b="1">
                <a:solidFill>
                  <a:srgbClr val="1F497D"/>
                </a:solidFill>
              </a:rPr>
              <a:t>にプリインストール</a:t>
            </a:r>
            <a:r>
              <a:rPr lang="ja-JP" altLang="en-US" sz="3200" b="1" dirty="0">
                <a:solidFill>
                  <a:srgbClr val="1F497D"/>
                </a:solidFill>
              </a:rPr>
              <a:t>されたアプリ情報（１）</a:t>
            </a:r>
          </a:p>
        </p:txBody>
      </p:sp>
      <p:sp>
        <p:nvSpPr>
          <p:cNvPr id="11" name="正方形/長方形 10">
            <a:extLst>
              <a:ext uri="{FF2B5EF4-FFF2-40B4-BE49-F238E27FC236}">
                <a16:creationId xmlns:a16="http://schemas.microsoft.com/office/drawing/2014/main" id="{8755AAEF-2BAD-FF46-B277-7D70114FDD4F}"/>
              </a:ext>
            </a:extLst>
          </p:cNvPr>
          <p:cNvSpPr/>
          <p:nvPr/>
        </p:nvSpPr>
        <p:spPr bwMode="auto">
          <a:xfrm>
            <a:off x="5370753" y="4592741"/>
            <a:ext cx="3726307" cy="1783080"/>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sp>
        <p:nvSpPr>
          <p:cNvPr id="7" name="テキスト ボックス 6">
            <a:extLst>
              <a:ext uri="{FF2B5EF4-FFF2-40B4-BE49-F238E27FC236}">
                <a16:creationId xmlns:a16="http://schemas.microsoft.com/office/drawing/2014/main" id="{1D5966F6-7C31-6046-844E-8CC991CD9462}"/>
              </a:ext>
            </a:extLst>
          </p:cNvPr>
          <p:cNvSpPr txBox="1"/>
          <p:nvPr/>
        </p:nvSpPr>
        <p:spPr>
          <a:xfrm>
            <a:off x="56624" y="728562"/>
            <a:ext cx="2505599" cy="400110"/>
          </a:xfrm>
          <a:prstGeom prst="rect">
            <a:avLst/>
          </a:prstGeom>
          <a:noFill/>
        </p:spPr>
        <p:txBody>
          <a:bodyPr wrap="square" rtlCol="0">
            <a:spAutoFit/>
          </a:bodyPr>
          <a:lstStyle/>
          <a:p>
            <a:r>
              <a:rPr kumimoji="1" lang="en-US" altLang="ja-JP" sz="2000" b="1" dirty="0"/>
              <a:t>HPCI</a:t>
            </a:r>
            <a:r>
              <a:rPr kumimoji="1" lang="ja-JP" altLang="en-US" sz="2000" b="1"/>
              <a:t>ポータルサイト</a:t>
            </a:r>
          </a:p>
        </p:txBody>
      </p:sp>
      <p:sp>
        <p:nvSpPr>
          <p:cNvPr id="13" name="テキスト ボックス 12">
            <a:extLst>
              <a:ext uri="{FF2B5EF4-FFF2-40B4-BE49-F238E27FC236}">
                <a16:creationId xmlns:a16="http://schemas.microsoft.com/office/drawing/2014/main" id="{BB9DBFE3-E989-174D-B055-8141513A21B5}"/>
              </a:ext>
            </a:extLst>
          </p:cNvPr>
          <p:cNvSpPr txBox="1"/>
          <p:nvPr/>
        </p:nvSpPr>
        <p:spPr>
          <a:xfrm>
            <a:off x="5828223" y="1024589"/>
            <a:ext cx="2198417" cy="3385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600" dirty="0"/>
              <a:t>HPCI</a:t>
            </a:r>
            <a:r>
              <a:rPr kumimoji="1" lang="ja-JP" altLang="en-US" sz="1600"/>
              <a:t>　</a:t>
            </a:r>
            <a:r>
              <a:rPr lang="ja-JP" altLang="en-US" sz="1600"/>
              <a:t>プリインストール</a:t>
            </a:r>
            <a:endParaRPr kumimoji="1" lang="ja-JP" altLang="en-US" sz="1600" dirty="0"/>
          </a:p>
        </p:txBody>
      </p:sp>
      <p:sp>
        <p:nvSpPr>
          <p:cNvPr id="16" name="テキスト ボックス 15">
            <a:extLst>
              <a:ext uri="{FF2B5EF4-FFF2-40B4-BE49-F238E27FC236}">
                <a16:creationId xmlns:a16="http://schemas.microsoft.com/office/drawing/2014/main" id="{03A7F04F-D7C8-7741-ABF2-0EFC686C821E}"/>
              </a:ext>
            </a:extLst>
          </p:cNvPr>
          <p:cNvSpPr txBox="1"/>
          <p:nvPr/>
        </p:nvSpPr>
        <p:spPr>
          <a:xfrm>
            <a:off x="8141310" y="1024590"/>
            <a:ext cx="592114"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t>検索</a:t>
            </a:r>
          </a:p>
        </p:txBody>
      </p:sp>
      <p:sp>
        <p:nvSpPr>
          <p:cNvPr id="17" name="角丸四角形 16">
            <a:extLst>
              <a:ext uri="{FF2B5EF4-FFF2-40B4-BE49-F238E27FC236}">
                <a16:creationId xmlns:a16="http://schemas.microsoft.com/office/drawing/2014/main" id="{CA9819D2-0683-C542-B3C7-9D3D0460757D}"/>
              </a:ext>
            </a:extLst>
          </p:cNvPr>
          <p:cNvSpPr/>
          <p:nvPr/>
        </p:nvSpPr>
        <p:spPr>
          <a:xfrm>
            <a:off x="8141310" y="1015798"/>
            <a:ext cx="592114" cy="33855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0EFADCAC-B706-A34D-A426-5F6A579B0214}"/>
              </a:ext>
            </a:extLst>
          </p:cNvPr>
          <p:cNvSpPr/>
          <p:nvPr/>
        </p:nvSpPr>
        <p:spPr>
          <a:xfrm rot="13120776">
            <a:off x="8589818" y="1222730"/>
            <a:ext cx="405662" cy="248787"/>
          </a:xfrm>
          <a:prstGeom prst="rightArrow">
            <a:avLst>
              <a:gd name="adj1" fmla="val 38313"/>
              <a:gd name="adj2" fmla="val 8614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F8E01640-3073-0C45-B24B-61D05DB6E386}"/>
              </a:ext>
            </a:extLst>
          </p:cNvPr>
          <p:cNvSpPr>
            <a:spLocks noGrp="1"/>
          </p:cNvSpPr>
          <p:nvPr>
            <p:ph type="sldNum" sz="quarter" idx="12"/>
          </p:nvPr>
        </p:nvSpPr>
        <p:spPr/>
        <p:txBody>
          <a:bodyPr/>
          <a:lstStyle/>
          <a:p>
            <a:fld id="{B72F81EC-3365-A244-BE16-25FE1979F5BC}" type="slidenum">
              <a:rPr kumimoji="1" lang="ja-JP" altLang="en-US" smtClean="0"/>
              <a:t>75</a:t>
            </a:fld>
            <a:endParaRPr kumimoji="1" lang="ja-JP" altLang="en-US"/>
          </a:p>
        </p:txBody>
      </p:sp>
    </p:spTree>
    <p:extLst>
      <p:ext uri="{BB962C8B-B14F-4D97-AF65-F5344CB8AC3E}">
        <p14:creationId xmlns:p14="http://schemas.microsoft.com/office/powerpoint/2010/main" val="35449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798A39-5478-784E-928C-D17B07A59DA9}"/>
              </a:ext>
            </a:extLst>
          </p:cNvPr>
          <p:cNvPicPr>
            <a:picLocks noChangeAspect="1"/>
          </p:cNvPicPr>
          <p:nvPr/>
        </p:nvPicPr>
        <p:blipFill rotWithShape="1">
          <a:blip r:embed="rId2"/>
          <a:srcRect b="17679"/>
          <a:stretch/>
        </p:blipFill>
        <p:spPr>
          <a:xfrm>
            <a:off x="4087211" y="1990011"/>
            <a:ext cx="4984750" cy="4621002"/>
          </a:xfrm>
          <a:prstGeom prst="rect">
            <a:avLst/>
          </a:prstGeom>
        </p:spPr>
      </p:pic>
      <p:pic>
        <p:nvPicPr>
          <p:cNvPr id="9" name="図 8">
            <a:extLst>
              <a:ext uri="{FF2B5EF4-FFF2-40B4-BE49-F238E27FC236}">
                <a16:creationId xmlns:a16="http://schemas.microsoft.com/office/drawing/2014/main" id="{FCD30607-03FA-DE42-9D0B-FA5D79C2A5F6}"/>
              </a:ext>
            </a:extLst>
          </p:cNvPr>
          <p:cNvPicPr>
            <a:picLocks noChangeAspect="1"/>
          </p:cNvPicPr>
          <p:nvPr/>
        </p:nvPicPr>
        <p:blipFill>
          <a:blip r:embed="rId3"/>
          <a:stretch>
            <a:fillRect/>
          </a:stretch>
        </p:blipFill>
        <p:spPr>
          <a:xfrm>
            <a:off x="52952" y="1025336"/>
            <a:ext cx="3997960" cy="1950720"/>
          </a:xfrm>
          <a:prstGeom prst="rect">
            <a:avLst/>
          </a:prstGeom>
        </p:spPr>
      </p:pic>
      <p:sp>
        <p:nvSpPr>
          <p:cNvPr id="2" name="正方形/長方形 1">
            <a:extLst>
              <a:ext uri="{FF2B5EF4-FFF2-40B4-BE49-F238E27FC236}">
                <a16:creationId xmlns:a16="http://schemas.microsoft.com/office/drawing/2014/main" id="{6340C6DF-4429-DA41-A8BC-C7445C0C9DD8}"/>
              </a:ext>
            </a:extLst>
          </p:cNvPr>
          <p:cNvSpPr/>
          <p:nvPr/>
        </p:nvSpPr>
        <p:spPr bwMode="auto">
          <a:xfrm>
            <a:off x="185475" y="2446217"/>
            <a:ext cx="1060230" cy="184754"/>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sp>
        <p:nvSpPr>
          <p:cNvPr id="3" name="右矢印 2">
            <a:extLst>
              <a:ext uri="{FF2B5EF4-FFF2-40B4-BE49-F238E27FC236}">
                <a16:creationId xmlns:a16="http://schemas.microsoft.com/office/drawing/2014/main" id="{E46A31D8-F049-024D-BF58-F546A6499B82}"/>
              </a:ext>
            </a:extLst>
          </p:cNvPr>
          <p:cNvSpPr/>
          <p:nvPr/>
        </p:nvSpPr>
        <p:spPr bwMode="auto">
          <a:xfrm>
            <a:off x="1450779" y="2417720"/>
            <a:ext cx="2588327" cy="226503"/>
          </a:xfrm>
          <a:prstGeom prst="rightArrow">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sp>
        <p:nvSpPr>
          <p:cNvPr id="11" name="正方形/長方形 10">
            <a:extLst>
              <a:ext uri="{FF2B5EF4-FFF2-40B4-BE49-F238E27FC236}">
                <a16:creationId xmlns:a16="http://schemas.microsoft.com/office/drawing/2014/main" id="{8755AAEF-2BAD-FF46-B277-7D70114FDD4F}"/>
              </a:ext>
            </a:extLst>
          </p:cNvPr>
          <p:cNvSpPr/>
          <p:nvPr/>
        </p:nvSpPr>
        <p:spPr bwMode="auto">
          <a:xfrm>
            <a:off x="4087211" y="1990011"/>
            <a:ext cx="4966588" cy="4636939"/>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sp>
        <p:nvSpPr>
          <p:cNvPr id="19" name="テキスト ボックス 18">
            <a:extLst>
              <a:ext uri="{FF2B5EF4-FFF2-40B4-BE49-F238E27FC236}">
                <a16:creationId xmlns:a16="http://schemas.microsoft.com/office/drawing/2014/main" id="{64C61E65-C40F-9145-BD1C-7462F1DEC0F7}"/>
              </a:ext>
            </a:extLst>
          </p:cNvPr>
          <p:cNvSpPr txBox="1"/>
          <p:nvPr/>
        </p:nvSpPr>
        <p:spPr>
          <a:xfrm>
            <a:off x="4391964" y="1011726"/>
            <a:ext cx="3085075" cy="923330"/>
          </a:xfrm>
          <a:prstGeom prst="rect">
            <a:avLst/>
          </a:prstGeom>
          <a:noFill/>
        </p:spPr>
        <p:txBody>
          <a:bodyPr wrap="square" rtlCol="0">
            <a:spAutoFit/>
          </a:bodyPr>
          <a:lstStyle/>
          <a:p>
            <a:r>
              <a:rPr lang="ja-JP" altLang="en-US" dirty="0"/>
              <a:t>計算機ごとに、サンプルのバッチジョブのスクリプトなど、</a:t>
            </a:r>
            <a:endParaRPr lang="en-US" altLang="ja-JP" dirty="0"/>
          </a:p>
          <a:p>
            <a:r>
              <a:rPr lang="ja-JP" altLang="en-US" dirty="0"/>
              <a:t>利用例を掲載</a:t>
            </a:r>
            <a:endParaRPr lang="en-US" altLang="ja-JP" dirty="0"/>
          </a:p>
        </p:txBody>
      </p:sp>
      <p:sp>
        <p:nvSpPr>
          <p:cNvPr id="14" name="タイトル 1">
            <a:extLst>
              <a:ext uri="{FF2B5EF4-FFF2-40B4-BE49-F238E27FC236}">
                <a16:creationId xmlns:a16="http://schemas.microsoft.com/office/drawing/2014/main" id="{4C9C878E-F4D9-AE4D-ABDA-BA0F6BCB0189}"/>
              </a:ext>
            </a:extLst>
          </p:cNvPr>
          <p:cNvSpPr>
            <a:spLocks noGrp="1"/>
          </p:cNvSpPr>
          <p:nvPr>
            <p:ph type="title"/>
          </p:nvPr>
        </p:nvSpPr>
        <p:spPr>
          <a:xfrm>
            <a:off x="0" y="-20788"/>
            <a:ext cx="8686800" cy="780917"/>
          </a:xfrm>
        </p:spPr>
        <p:txBody>
          <a:bodyPr>
            <a:noAutofit/>
          </a:bodyPr>
          <a:lstStyle/>
          <a:p>
            <a:pPr marL="0" indent="0"/>
            <a:r>
              <a:rPr lang="en-US" altLang="ja-JP" sz="3200" b="1" dirty="0">
                <a:solidFill>
                  <a:srgbClr val="1F497D"/>
                </a:solidFill>
              </a:rPr>
              <a:t>HPCI</a:t>
            </a:r>
            <a:r>
              <a:rPr lang="ja-JP" altLang="en-US" sz="3200" b="1">
                <a:solidFill>
                  <a:srgbClr val="1F497D"/>
                </a:solidFill>
              </a:rPr>
              <a:t>にプリインストール</a:t>
            </a:r>
            <a:r>
              <a:rPr lang="ja-JP" altLang="en-US" sz="3200" b="1" dirty="0">
                <a:solidFill>
                  <a:srgbClr val="1F497D"/>
                </a:solidFill>
              </a:rPr>
              <a:t>されたアプリ</a:t>
            </a:r>
            <a:r>
              <a:rPr lang="ja-JP" altLang="en-US" sz="3200" b="1">
                <a:solidFill>
                  <a:srgbClr val="1F497D"/>
                </a:solidFill>
              </a:rPr>
              <a:t>情報（２）</a:t>
            </a:r>
            <a:endParaRPr lang="ja-JP" altLang="en-US" sz="3200" b="1" dirty="0">
              <a:solidFill>
                <a:srgbClr val="1F497D"/>
              </a:solidFill>
            </a:endParaRPr>
          </a:p>
        </p:txBody>
      </p:sp>
      <p:sp>
        <p:nvSpPr>
          <p:cNvPr id="4" name="スライド番号プレースホルダー 3">
            <a:extLst>
              <a:ext uri="{FF2B5EF4-FFF2-40B4-BE49-F238E27FC236}">
                <a16:creationId xmlns:a16="http://schemas.microsoft.com/office/drawing/2014/main" id="{8DE00879-C483-B845-9A75-D2DCCDB20832}"/>
              </a:ext>
            </a:extLst>
          </p:cNvPr>
          <p:cNvSpPr>
            <a:spLocks noGrp="1"/>
          </p:cNvSpPr>
          <p:nvPr>
            <p:ph type="sldNum" sz="quarter" idx="12"/>
          </p:nvPr>
        </p:nvSpPr>
        <p:spPr/>
        <p:txBody>
          <a:bodyPr/>
          <a:lstStyle/>
          <a:p>
            <a:fld id="{B72F81EC-3365-A244-BE16-25FE1979F5BC}" type="slidenum">
              <a:rPr kumimoji="1" lang="ja-JP" altLang="en-US" smtClean="0"/>
              <a:t>76</a:t>
            </a:fld>
            <a:endParaRPr kumimoji="1" lang="ja-JP" altLang="en-US"/>
          </a:p>
        </p:txBody>
      </p:sp>
    </p:spTree>
    <p:extLst>
      <p:ext uri="{BB962C8B-B14F-4D97-AF65-F5344CB8AC3E}">
        <p14:creationId xmlns:p14="http://schemas.microsoft.com/office/powerpoint/2010/main" val="353813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1960FDA-6670-FB4D-BBC8-486C99F78BE7}"/>
              </a:ext>
            </a:extLst>
          </p:cNvPr>
          <p:cNvPicPr>
            <a:picLocks noChangeAspect="1"/>
          </p:cNvPicPr>
          <p:nvPr/>
        </p:nvPicPr>
        <p:blipFill>
          <a:blip r:embed="rId3"/>
          <a:stretch>
            <a:fillRect/>
          </a:stretch>
        </p:blipFill>
        <p:spPr>
          <a:xfrm>
            <a:off x="3527269" y="4260504"/>
            <a:ext cx="5483225" cy="2305050"/>
          </a:xfrm>
          <a:prstGeom prst="rect">
            <a:avLst/>
          </a:prstGeom>
        </p:spPr>
      </p:pic>
      <p:sp>
        <p:nvSpPr>
          <p:cNvPr id="2" name="テキスト ボックス 1">
            <a:extLst>
              <a:ext uri="{FF2B5EF4-FFF2-40B4-BE49-F238E27FC236}">
                <a16:creationId xmlns:a16="http://schemas.microsoft.com/office/drawing/2014/main" id="{A17734FD-1F15-2847-9F6A-049F34C0862C}"/>
              </a:ext>
            </a:extLst>
          </p:cNvPr>
          <p:cNvSpPr txBox="1"/>
          <p:nvPr/>
        </p:nvSpPr>
        <p:spPr>
          <a:xfrm>
            <a:off x="212694" y="721989"/>
            <a:ext cx="6602930" cy="1692771"/>
          </a:xfrm>
          <a:prstGeom prst="rect">
            <a:avLst/>
          </a:prstGeom>
          <a:noFill/>
        </p:spPr>
        <p:txBody>
          <a:bodyPr wrap="square" rtlCol="0">
            <a:spAutoFit/>
          </a:bodyPr>
          <a:lstStyle/>
          <a:p>
            <a:r>
              <a:rPr kumimoji="1" lang="ja-JP" altLang="en-US" sz="2400" dirty="0"/>
              <a:t>「京」にプリインストールされた海外の４つの</a:t>
            </a:r>
            <a:r>
              <a:rPr lang="en-US" altLang="ja-JP" sz="2400" dirty="0"/>
              <a:t>OSS</a:t>
            </a:r>
          </a:p>
          <a:p>
            <a:pPr marL="342900" indent="-342900">
              <a:buFont typeface="Arial" panose="020B0604020202020204" pitchFamily="34" charset="0"/>
              <a:buChar char="•"/>
            </a:pPr>
            <a:r>
              <a:rPr kumimoji="1" lang="en-US" altLang="ja-JP" sz="2000" dirty="0" err="1"/>
              <a:t>OpenFOAM</a:t>
            </a:r>
            <a:endParaRPr kumimoji="1" lang="en-US" altLang="ja-JP" sz="2000" dirty="0"/>
          </a:p>
          <a:p>
            <a:pPr marL="342900" indent="-342900">
              <a:buFont typeface="Arial" panose="020B0604020202020204" pitchFamily="34" charset="0"/>
              <a:buChar char="•"/>
            </a:pPr>
            <a:r>
              <a:rPr lang="en-US" altLang="ja-JP" sz="2000" dirty="0"/>
              <a:t>LAMMPS</a:t>
            </a:r>
          </a:p>
          <a:p>
            <a:pPr marL="342900" indent="-342900">
              <a:buFont typeface="Arial" panose="020B0604020202020204" pitchFamily="34" charset="0"/>
              <a:buChar char="•"/>
            </a:pPr>
            <a:r>
              <a:rPr lang="en-US" altLang="ja-JP" sz="2000" b="1" dirty="0">
                <a:solidFill>
                  <a:srgbClr val="FF0000"/>
                </a:solidFill>
              </a:rPr>
              <a:t>Quantum ESPRESSO</a:t>
            </a:r>
            <a:r>
              <a:rPr lang="ja-JP" altLang="en-US" sz="2000" b="1">
                <a:solidFill>
                  <a:srgbClr val="FF0000"/>
                </a:solidFill>
              </a:rPr>
              <a:t>（</a:t>
            </a:r>
            <a:r>
              <a:rPr lang="en-US" altLang="ja-JP" sz="2000" b="1" dirty="0">
                <a:solidFill>
                  <a:srgbClr val="FF0000"/>
                </a:solidFill>
              </a:rPr>
              <a:t>QE</a:t>
            </a:r>
            <a:r>
              <a:rPr lang="ja-JP" altLang="en-US" sz="2000" b="1">
                <a:solidFill>
                  <a:srgbClr val="FF0000"/>
                </a:solidFill>
              </a:rPr>
              <a:t>）</a:t>
            </a:r>
            <a:endParaRPr lang="en-US" altLang="ja-JP" sz="2000" b="1" dirty="0">
              <a:solidFill>
                <a:srgbClr val="FF0000"/>
              </a:solidFill>
            </a:endParaRPr>
          </a:p>
          <a:p>
            <a:pPr marL="342900" indent="-342900">
              <a:buFont typeface="Arial" panose="020B0604020202020204" pitchFamily="34" charset="0"/>
              <a:buChar char="•"/>
            </a:pPr>
            <a:r>
              <a:rPr lang="en-US" altLang="ja-JP" sz="2000" dirty="0"/>
              <a:t>GROMACS</a:t>
            </a:r>
            <a:endParaRPr kumimoji="1" lang="ja-JP" altLang="en-US" sz="2000" dirty="0"/>
          </a:p>
        </p:txBody>
      </p:sp>
      <p:sp>
        <p:nvSpPr>
          <p:cNvPr id="5" name="右矢印 4">
            <a:extLst>
              <a:ext uri="{FF2B5EF4-FFF2-40B4-BE49-F238E27FC236}">
                <a16:creationId xmlns:a16="http://schemas.microsoft.com/office/drawing/2014/main" id="{897FC5C5-2D98-DA44-A1C6-F66FBD067876}"/>
              </a:ext>
            </a:extLst>
          </p:cNvPr>
          <p:cNvSpPr/>
          <p:nvPr/>
        </p:nvSpPr>
        <p:spPr>
          <a:xfrm>
            <a:off x="510147" y="2873532"/>
            <a:ext cx="423512" cy="2406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670C447-8F1D-8B41-820C-5DFC159355BA}"/>
              </a:ext>
            </a:extLst>
          </p:cNvPr>
          <p:cNvSpPr txBox="1"/>
          <p:nvPr/>
        </p:nvSpPr>
        <p:spPr>
          <a:xfrm>
            <a:off x="1039571" y="2770693"/>
            <a:ext cx="2125892" cy="707886"/>
          </a:xfrm>
          <a:prstGeom prst="rect">
            <a:avLst/>
          </a:prstGeom>
          <a:noFill/>
        </p:spPr>
        <p:txBody>
          <a:bodyPr wrap="square" rtlCol="0">
            <a:spAutoFit/>
          </a:bodyPr>
          <a:lstStyle/>
          <a:p>
            <a:r>
              <a:rPr kumimoji="1" lang="ja-JP" altLang="en-US" sz="2000" dirty="0"/>
              <a:t>この情報を参考に</a:t>
            </a:r>
            <a:endParaRPr kumimoji="1" lang="en-US" altLang="ja-JP" sz="2000" dirty="0"/>
          </a:p>
          <a:p>
            <a:r>
              <a:rPr kumimoji="1" lang="ja-JP" altLang="en-US" sz="2000" dirty="0"/>
              <a:t>大規模計算</a:t>
            </a:r>
          </a:p>
        </p:txBody>
      </p:sp>
      <p:sp>
        <p:nvSpPr>
          <p:cNvPr id="9" name="タイトル 1"/>
          <p:cNvSpPr>
            <a:spLocks noGrp="1"/>
          </p:cNvSpPr>
          <p:nvPr>
            <p:ph type="title"/>
          </p:nvPr>
        </p:nvSpPr>
        <p:spPr>
          <a:xfrm>
            <a:off x="0" y="-20788"/>
            <a:ext cx="8686800" cy="780917"/>
          </a:xfrm>
        </p:spPr>
        <p:txBody>
          <a:bodyPr>
            <a:noAutofit/>
          </a:bodyPr>
          <a:lstStyle/>
          <a:p>
            <a:pPr marL="0" indent="0"/>
            <a:r>
              <a:rPr lang="ja-JP" altLang="en-US" sz="3200" b="1" dirty="0">
                <a:solidFill>
                  <a:srgbClr val="1F497D"/>
                </a:solidFill>
              </a:rPr>
              <a:t>「京」での性能情報の公開</a:t>
            </a:r>
          </a:p>
        </p:txBody>
      </p:sp>
      <p:sp>
        <p:nvSpPr>
          <p:cNvPr id="13" name="テキスト ボックス 12"/>
          <p:cNvSpPr txBox="1"/>
          <p:nvPr/>
        </p:nvSpPr>
        <p:spPr>
          <a:xfrm>
            <a:off x="3514017" y="3640677"/>
            <a:ext cx="1146660" cy="646331"/>
          </a:xfrm>
          <a:prstGeom prst="rect">
            <a:avLst/>
          </a:prstGeom>
          <a:noFill/>
        </p:spPr>
        <p:txBody>
          <a:bodyPr wrap="square" rtlCol="0">
            <a:spAutoFit/>
          </a:bodyPr>
          <a:lstStyle/>
          <a:p>
            <a:r>
              <a:rPr lang="en-US" altLang="ja-JP" sz="3600" dirty="0"/>
              <a:t>≈</a:t>
            </a:r>
            <a:endParaRPr kumimoji="1" lang="ja-JP" altLang="en-US" sz="3600" dirty="0"/>
          </a:p>
        </p:txBody>
      </p:sp>
      <p:sp>
        <p:nvSpPr>
          <p:cNvPr id="14" name="正方形/長方形 13">
            <a:extLst>
              <a:ext uri="{FF2B5EF4-FFF2-40B4-BE49-F238E27FC236}">
                <a16:creationId xmlns:a16="http://schemas.microsoft.com/office/drawing/2014/main" id="{6340C6DF-4429-DA41-A8BC-C7445C0C9DD8}"/>
              </a:ext>
            </a:extLst>
          </p:cNvPr>
          <p:cNvSpPr/>
          <p:nvPr/>
        </p:nvSpPr>
        <p:spPr bwMode="auto">
          <a:xfrm>
            <a:off x="3711665" y="6285418"/>
            <a:ext cx="1907257" cy="280136"/>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rgbClr val="000000"/>
              </a:solidFill>
              <a:effectLst/>
              <a:latin typeface="ＭＳ Ｐゴシック" pitchFamily="50" charset="-128"/>
              <a:ea typeface="ＭＳ Ｐゴシック" pitchFamily="50" charset="-128"/>
            </a:endParaRPr>
          </a:p>
        </p:txBody>
      </p:sp>
      <p:pic>
        <p:nvPicPr>
          <p:cNvPr id="4" name="図 3">
            <a:extLst>
              <a:ext uri="{FF2B5EF4-FFF2-40B4-BE49-F238E27FC236}">
                <a16:creationId xmlns:a16="http://schemas.microsoft.com/office/drawing/2014/main" id="{919EA3F4-6953-8C4D-ADC5-7E99D5D1FF77}"/>
              </a:ext>
            </a:extLst>
          </p:cNvPr>
          <p:cNvPicPr>
            <a:picLocks noChangeAspect="1"/>
          </p:cNvPicPr>
          <p:nvPr/>
        </p:nvPicPr>
        <p:blipFill rotWithShape="1">
          <a:blip r:embed="rId4"/>
          <a:srcRect b="59666"/>
          <a:stretch/>
        </p:blipFill>
        <p:spPr>
          <a:xfrm>
            <a:off x="3514017" y="1265062"/>
            <a:ext cx="5483225" cy="2490509"/>
          </a:xfrm>
          <a:prstGeom prst="rect">
            <a:avLst/>
          </a:prstGeom>
        </p:spPr>
      </p:pic>
      <p:sp>
        <p:nvSpPr>
          <p:cNvPr id="3" name="スライド番号プレースホルダー 2">
            <a:extLst>
              <a:ext uri="{FF2B5EF4-FFF2-40B4-BE49-F238E27FC236}">
                <a16:creationId xmlns:a16="http://schemas.microsoft.com/office/drawing/2014/main" id="{12BC660C-93D2-F94D-9DAA-EF1FEF46D8CB}"/>
              </a:ext>
            </a:extLst>
          </p:cNvPr>
          <p:cNvSpPr>
            <a:spLocks noGrp="1"/>
          </p:cNvSpPr>
          <p:nvPr>
            <p:ph type="sldNum" sz="quarter" idx="12"/>
          </p:nvPr>
        </p:nvSpPr>
        <p:spPr/>
        <p:txBody>
          <a:bodyPr/>
          <a:lstStyle/>
          <a:p>
            <a:fld id="{B72F81EC-3365-A244-BE16-25FE1979F5BC}" type="slidenum">
              <a:rPr kumimoji="1" lang="ja-JP" altLang="en-US" smtClean="0"/>
              <a:t>77</a:t>
            </a:fld>
            <a:endParaRPr kumimoji="1" lang="ja-JP" altLang="en-US"/>
          </a:p>
        </p:txBody>
      </p:sp>
    </p:spTree>
    <p:extLst>
      <p:ext uri="{BB962C8B-B14F-4D97-AF65-F5344CB8AC3E}">
        <p14:creationId xmlns:p14="http://schemas.microsoft.com/office/powerpoint/2010/main" val="226821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06191" y="5976029"/>
            <a:ext cx="2608261" cy="830997"/>
          </a:xfrm>
          <a:prstGeom prst="rect">
            <a:avLst/>
          </a:prstGeom>
          <a:noFill/>
          <a:ln w="15875">
            <a:solidFill>
              <a:schemeClr val="accent1"/>
            </a:solidFill>
          </a:ln>
        </p:spPr>
        <p:txBody>
          <a:bodyPr wrap="square" rtlCol="0">
            <a:spAutoFit/>
          </a:bodyPr>
          <a:lstStyle/>
          <a:p>
            <a:r>
              <a:rPr lang="ja-JP" altLang="en-US" sz="1600" dirty="0"/>
              <a:t>フラット</a:t>
            </a:r>
            <a:r>
              <a:rPr lang="en-US" altLang="ja-JP" sz="1600" dirty="0"/>
              <a:t>MPI</a:t>
            </a:r>
            <a:br>
              <a:rPr lang="en-US" altLang="ja-JP" sz="1600" dirty="0"/>
            </a:br>
            <a:r>
              <a:rPr lang="en-US" altLang="ja-JP" sz="1600" dirty="0"/>
              <a:t>MPI</a:t>
            </a:r>
            <a:r>
              <a:rPr lang="ja-JP" altLang="en-US" sz="1600" dirty="0"/>
              <a:t>プロセス数</a:t>
            </a:r>
            <a:r>
              <a:rPr lang="en-US" altLang="ja-JP" sz="1600" dirty="0"/>
              <a:t>=</a:t>
            </a:r>
            <a:r>
              <a:rPr lang="ja-JP" altLang="en-US" sz="1600" dirty="0"/>
              <a:t>ノード数</a:t>
            </a:r>
            <a:r>
              <a:rPr lang="en-US" altLang="ja-JP" sz="1600" dirty="0"/>
              <a:t>x8</a:t>
            </a:r>
            <a:br>
              <a:rPr lang="en-US" altLang="ja-JP" sz="1600" dirty="0"/>
            </a:br>
            <a:r>
              <a:rPr lang="en-US" altLang="ja-JP" sz="1600" dirty="0"/>
              <a:t>OMP_NUM_THREADS=1</a:t>
            </a:r>
          </a:p>
        </p:txBody>
      </p:sp>
      <p:sp>
        <p:nvSpPr>
          <p:cNvPr id="4" name="テキスト ボックス 3"/>
          <p:cNvSpPr txBox="1"/>
          <p:nvPr/>
        </p:nvSpPr>
        <p:spPr>
          <a:xfrm>
            <a:off x="206191" y="661739"/>
            <a:ext cx="4058813" cy="1200329"/>
          </a:xfrm>
          <a:prstGeom prst="rect">
            <a:avLst/>
          </a:prstGeom>
          <a:noFill/>
        </p:spPr>
        <p:txBody>
          <a:bodyPr wrap="square" rtlCol="0">
            <a:spAutoFit/>
          </a:bodyPr>
          <a:lstStyle/>
          <a:p>
            <a:pPr fontAlgn="ctr"/>
            <a:r>
              <a:rPr lang="en-US" altLang="ja-JP" dirty="0">
                <a:solidFill>
                  <a:srgbClr val="000000"/>
                </a:solidFill>
                <a:latin typeface="ＭＳ Ｐゴシック"/>
              </a:rPr>
              <a:t>https://github.com/QEF/benchmarks/tree/master/small-benchmarks</a:t>
            </a:r>
          </a:p>
          <a:p>
            <a:pPr fontAlgn="ctr"/>
            <a:r>
              <a:rPr lang="en-US" altLang="ja-JP" dirty="0" err="1">
                <a:solidFill>
                  <a:srgbClr val="000000"/>
                </a:solidFill>
                <a:latin typeface="ＭＳ Ｐゴシック"/>
              </a:rPr>
              <a:t>pwscf_bench.sh</a:t>
            </a:r>
            <a:r>
              <a:rPr lang="en-US" altLang="ja-JP" dirty="0">
                <a:solidFill>
                  <a:srgbClr val="000000"/>
                </a:solidFill>
                <a:latin typeface="ＭＳ Ｐゴシック"/>
              </a:rPr>
              <a:t> (test_1.in)</a:t>
            </a:r>
            <a:br>
              <a:rPr lang="en-US" altLang="ja-JP" dirty="0">
                <a:solidFill>
                  <a:srgbClr val="000000"/>
                </a:solidFill>
                <a:latin typeface="ＭＳ Ｐゴシック"/>
              </a:rPr>
            </a:br>
            <a:r>
              <a:rPr lang="en-US" altLang="ja-JP" dirty="0"/>
              <a:t>C, O, N, H</a:t>
            </a:r>
            <a:r>
              <a:rPr lang="ja-JP" altLang="en-US"/>
              <a:t> ：</a:t>
            </a:r>
            <a:r>
              <a:rPr lang="en-US" altLang="ja-JP" dirty="0">
                <a:solidFill>
                  <a:srgbClr val="FF0000"/>
                </a:solidFill>
              </a:rPr>
              <a:t>28</a:t>
            </a:r>
            <a:r>
              <a:rPr lang="en-US" altLang="ja-JP" dirty="0"/>
              <a:t> atoms</a:t>
            </a:r>
            <a:endParaRPr lang="en-US" altLang="ja-JP" dirty="0">
              <a:solidFill>
                <a:srgbClr val="000000"/>
              </a:solidFill>
              <a:latin typeface="ＭＳ Ｐゴシック"/>
            </a:endParaRPr>
          </a:p>
        </p:txBody>
      </p:sp>
      <p:sp>
        <p:nvSpPr>
          <p:cNvPr id="9" name="タイトル 1"/>
          <p:cNvSpPr>
            <a:spLocks noGrp="1"/>
          </p:cNvSpPr>
          <p:nvPr>
            <p:ph type="title"/>
          </p:nvPr>
        </p:nvSpPr>
        <p:spPr>
          <a:xfrm>
            <a:off x="457200" y="37876"/>
            <a:ext cx="8229600" cy="671000"/>
          </a:xfrm>
        </p:spPr>
        <p:txBody>
          <a:bodyPr>
            <a:normAutofit/>
          </a:bodyPr>
          <a:lstStyle/>
          <a:p>
            <a:r>
              <a:rPr lang="en-US" altLang="ja-JP" sz="3200" b="1" dirty="0">
                <a:solidFill>
                  <a:schemeClr val="tx2"/>
                </a:solidFill>
                <a:latin typeface="+mn-ea"/>
              </a:rPr>
              <a:t>QE</a:t>
            </a:r>
            <a:r>
              <a:rPr lang="ja-JP" altLang="en-US" sz="3200" b="1">
                <a:solidFill>
                  <a:schemeClr val="tx2"/>
                </a:solidFill>
                <a:latin typeface="+mn-ea"/>
              </a:rPr>
              <a:t>（</a:t>
            </a:r>
            <a:r>
              <a:rPr lang="en-US" altLang="ja-JP" sz="3200" b="1" dirty="0" err="1">
                <a:solidFill>
                  <a:schemeClr val="tx2"/>
                </a:solidFill>
                <a:latin typeface="+mn-ea"/>
              </a:rPr>
              <a:t>PWscf</a:t>
            </a:r>
            <a:r>
              <a:rPr lang="ja-JP" altLang="en-US" sz="3200" b="1">
                <a:solidFill>
                  <a:schemeClr val="tx2"/>
                </a:solidFill>
                <a:latin typeface="+mn-ea"/>
              </a:rPr>
              <a:t>）の</a:t>
            </a:r>
            <a:r>
              <a:rPr lang="ja-JP" altLang="en-US" sz="3200" b="1" dirty="0">
                <a:solidFill>
                  <a:schemeClr val="tx2"/>
                </a:solidFill>
                <a:latin typeface="+mn-ea"/>
              </a:rPr>
              <a:t>「京」での実行時間（１）</a:t>
            </a:r>
            <a:endParaRPr kumimoji="1" lang="ja-JP" altLang="en-US" sz="3200" b="1" dirty="0">
              <a:solidFill>
                <a:schemeClr val="tx2"/>
              </a:solidFill>
              <a:latin typeface="+mn-ea"/>
            </a:endParaRPr>
          </a:p>
        </p:txBody>
      </p:sp>
      <p:sp>
        <p:nvSpPr>
          <p:cNvPr id="2" name="テキスト ボックス 1">
            <a:extLst>
              <a:ext uri="{FF2B5EF4-FFF2-40B4-BE49-F238E27FC236}">
                <a16:creationId xmlns:a16="http://schemas.microsoft.com/office/drawing/2014/main" id="{BD16877A-9128-E84D-A4B7-D168DE55556D}"/>
              </a:ext>
            </a:extLst>
          </p:cNvPr>
          <p:cNvSpPr txBox="1"/>
          <p:nvPr/>
        </p:nvSpPr>
        <p:spPr>
          <a:xfrm>
            <a:off x="4562994" y="939290"/>
            <a:ext cx="4343395" cy="923330"/>
          </a:xfrm>
          <a:prstGeom prst="rect">
            <a:avLst/>
          </a:prstGeom>
          <a:solidFill>
            <a:schemeClr val="bg1"/>
          </a:solidFill>
          <a:ln w="12700">
            <a:solidFill>
              <a:schemeClr val="tx1"/>
            </a:solidFill>
          </a:ln>
        </p:spPr>
        <p:txBody>
          <a:bodyPr wrap="square" rtlCol="0">
            <a:spAutoFit/>
          </a:bodyPr>
          <a:lstStyle/>
          <a:p>
            <a:r>
              <a:rPr lang="ja-JP" altLang="en-US"/>
              <a:t>「京」で</a:t>
            </a:r>
            <a:endParaRPr lang="en-US" altLang="ja-JP" dirty="0"/>
          </a:p>
          <a:p>
            <a:r>
              <a:rPr lang="en-US" altLang="ja-JP" dirty="0"/>
              <a:t>module load espresso/6.2.1-fujitsu-sparc64</a:t>
            </a:r>
          </a:p>
          <a:p>
            <a:r>
              <a:rPr lang="ja-JP" altLang="en-US"/>
              <a:t>を用いて実行</a:t>
            </a:r>
            <a:endParaRPr kumimoji="1" lang="ja-JP" altLang="en-US"/>
          </a:p>
        </p:txBody>
      </p:sp>
      <p:graphicFrame>
        <p:nvGraphicFramePr>
          <p:cNvPr id="8" name="グラフ 7">
            <a:extLst>
              <a:ext uri="{FF2B5EF4-FFF2-40B4-BE49-F238E27FC236}">
                <a16:creationId xmlns:a16="http://schemas.microsoft.com/office/drawing/2014/main" id="{E28A6412-E1F0-A642-927A-09AF1A84B683}"/>
              </a:ext>
            </a:extLst>
          </p:cNvPr>
          <p:cNvGraphicFramePr>
            <a:graphicFrameLocks/>
          </p:cNvGraphicFramePr>
          <p:nvPr>
            <p:extLst/>
          </p:nvPr>
        </p:nvGraphicFramePr>
        <p:xfrm>
          <a:off x="97647" y="2102529"/>
          <a:ext cx="5899143" cy="3873500"/>
        </p:xfrm>
        <a:graphic>
          <a:graphicData uri="http://schemas.openxmlformats.org/drawingml/2006/chart">
            <c:chart xmlns:c="http://schemas.openxmlformats.org/drawingml/2006/chart" xmlns:r="http://schemas.openxmlformats.org/officeDocument/2006/relationships" r:id="rId2"/>
          </a:graphicData>
        </a:graphic>
      </p:graphicFrame>
      <p:sp>
        <p:nvSpPr>
          <p:cNvPr id="10" name="テキスト ボックス 9">
            <a:extLst>
              <a:ext uri="{FF2B5EF4-FFF2-40B4-BE49-F238E27FC236}">
                <a16:creationId xmlns:a16="http://schemas.microsoft.com/office/drawing/2014/main" id="{459A962A-A8DC-9D4C-8846-299E4125BC1D}"/>
              </a:ext>
            </a:extLst>
          </p:cNvPr>
          <p:cNvSpPr txBox="1"/>
          <p:nvPr/>
        </p:nvSpPr>
        <p:spPr>
          <a:xfrm>
            <a:off x="5996790" y="2093034"/>
            <a:ext cx="3018623" cy="584775"/>
          </a:xfrm>
          <a:prstGeom prst="rect">
            <a:avLst/>
          </a:prstGeom>
          <a:noFill/>
          <a:ln w="12700">
            <a:solidFill>
              <a:schemeClr val="tx1"/>
            </a:solidFill>
          </a:ln>
        </p:spPr>
        <p:txBody>
          <a:bodyPr wrap="square" rtlCol="0">
            <a:spAutoFit/>
          </a:bodyPr>
          <a:lstStyle/>
          <a:p>
            <a:r>
              <a:rPr kumimoji="1" lang="ja-JP" altLang="en-US" sz="1600"/>
              <a:t>（注）このサイズでは、</a:t>
            </a:r>
            <a:r>
              <a:rPr lang="ja-JP" altLang="en-US" sz="1600"/>
              <a:t>フラット</a:t>
            </a:r>
            <a:r>
              <a:rPr lang="en-US" altLang="ja-JP" sz="1600" dirty="0"/>
              <a:t>MPI</a:t>
            </a:r>
            <a:r>
              <a:rPr kumimoji="1" lang="ja-JP" altLang="en-US" sz="1600"/>
              <a:t>で実行することを推奨します。</a:t>
            </a:r>
          </a:p>
        </p:txBody>
      </p:sp>
    </p:spTree>
    <p:extLst>
      <p:ext uri="{BB962C8B-B14F-4D97-AF65-F5344CB8AC3E}">
        <p14:creationId xmlns:p14="http://schemas.microsoft.com/office/powerpoint/2010/main" val="934339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06191" y="5501576"/>
            <a:ext cx="3292092" cy="1323439"/>
          </a:xfrm>
          <a:prstGeom prst="rect">
            <a:avLst/>
          </a:prstGeom>
          <a:noFill/>
          <a:ln w="15875">
            <a:solidFill>
              <a:schemeClr val="accent1"/>
            </a:solidFill>
          </a:ln>
        </p:spPr>
        <p:txBody>
          <a:bodyPr wrap="square" rtlCol="0">
            <a:spAutoFit/>
          </a:bodyPr>
          <a:lstStyle/>
          <a:p>
            <a:pPr marL="285750" indent="-285750">
              <a:buFont typeface="Arial"/>
              <a:buChar char="•"/>
            </a:pPr>
            <a:r>
              <a:rPr lang="ja-JP" altLang="en-US" sz="1600" dirty="0"/>
              <a:t>フラット</a:t>
            </a:r>
            <a:r>
              <a:rPr lang="en-US" altLang="ja-JP" sz="1600" dirty="0"/>
              <a:t>MPI</a:t>
            </a:r>
            <a:br>
              <a:rPr lang="en-US" altLang="ja-JP" sz="1600" dirty="0"/>
            </a:br>
            <a:r>
              <a:rPr lang="en-US" altLang="ja-JP" sz="1600" dirty="0"/>
              <a:t>MPI</a:t>
            </a:r>
            <a:r>
              <a:rPr lang="ja-JP" altLang="en-US" sz="1600" dirty="0"/>
              <a:t>プロセス数</a:t>
            </a:r>
            <a:r>
              <a:rPr lang="en-US" altLang="ja-JP" sz="1600" dirty="0"/>
              <a:t>=</a:t>
            </a:r>
            <a:r>
              <a:rPr lang="ja-JP" altLang="en-US" sz="1600" dirty="0"/>
              <a:t>ノード数</a:t>
            </a:r>
            <a:r>
              <a:rPr lang="en-US" altLang="ja-JP" sz="1600" dirty="0"/>
              <a:t>x8</a:t>
            </a:r>
            <a:br>
              <a:rPr lang="en-US" altLang="ja-JP" sz="1600" dirty="0"/>
            </a:br>
            <a:r>
              <a:rPr lang="en-US" altLang="ja-JP" sz="1600" dirty="0"/>
              <a:t>OMP_NUM_THREADS=1</a:t>
            </a:r>
          </a:p>
          <a:p>
            <a:pPr marL="285750" indent="-285750">
              <a:buFont typeface="Arial"/>
              <a:buChar char="•"/>
            </a:pPr>
            <a:r>
              <a:rPr lang="ja-JP" altLang="en-US" sz="1600" dirty="0"/>
              <a:t>ハイブリッド並列（</a:t>
            </a:r>
            <a:r>
              <a:rPr lang="en-US" altLang="ja-JP" sz="1600" dirty="0"/>
              <a:t>MPI/</a:t>
            </a:r>
            <a:r>
              <a:rPr lang="en-US" altLang="ja-JP" sz="1600" dirty="0" err="1"/>
              <a:t>OpenMP</a:t>
            </a:r>
            <a:r>
              <a:rPr lang="ja-JP" altLang="en-US" sz="1600" dirty="0"/>
              <a:t>）</a:t>
            </a:r>
            <a:br>
              <a:rPr lang="en-US" altLang="ja-JP" sz="1600" dirty="0"/>
            </a:br>
            <a:r>
              <a:rPr lang="en-US" altLang="ja-JP" sz="1600" dirty="0"/>
              <a:t>OMP_NUM_THREADS=8</a:t>
            </a:r>
            <a:endParaRPr lang="ja-JP" altLang="en-US" sz="1600" dirty="0"/>
          </a:p>
        </p:txBody>
      </p:sp>
      <p:sp>
        <p:nvSpPr>
          <p:cNvPr id="9" name="タイトル 1"/>
          <p:cNvSpPr>
            <a:spLocks noGrp="1"/>
          </p:cNvSpPr>
          <p:nvPr>
            <p:ph type="title"/>
          </p:nvPr>
        </p:nvSpPr>
        <p:spPr>
          <a:xfrm>
            <a:off x="457200" y="37876"/>
            <a:ext cx="8229600" cy="671000"/>
          </a:xfrm>
        </p:spPr>
        <p:txBody>
          <a:bodyPr>
            <a:normAutofit/>
          </a:bodyPr>
          <a:lstStyle/>
          <a:p>
            <a:r>
              <a:rPr lang="en-US" altLang="ja-JP" sz="3200" b="1" dirty="0">
                <a:solidFill>
                  <a:schemeClr val="tx2"/>
                </a:solidFill>
                <a:latin typeface="+mn-ea"/>
              </a:rPr>
              <a:t>QE</a:t>
            </a:r>
            <a:r>
              <a:rPr lang="ja-JP" altLang="en-US" sz="3200" b="1">
                <a:solidFill>
                  <a:schemeClr val="tx2"/>
                </a:solidFill>
                <a:latin typeface="+mn-ea"/>
              </a:rPr>
              <a:t>（</a:t>
            </a:r>
            <a:r>
              <a:rPr lang="en-US" altLang="ja-JP" sz="3200" b="1" dirty="0" err="1">
                <a:solidFill>
                  <a:schemeClr val="tx2"/>
                </a:solidFill>
                <a:latin typeface="+mn-ea"/>
              </a:rPr>
              <a:t>PWscf</a:t>
            </a:r>
            <a:r>
              <a:rPr lang="ja-JP" altLang="en-US" sz="3200" b="1">
                <a:solidFill>
                  <a:schemeClr val="tx2"/>
                </a:solidFill>
                <a:latin typeface="+mn-ea"/>
              </a:rPr>
              <a:t>）の</a:t>
            </a:r>
            <a:r>
              <a:rPr lang="ja-JP" altLang="en-US" sz="3200" b="1" dirty="0">
                <a:solidFill>
                  <a:schemeClr val="tx2"/>
                </a:solidFill>
                <a:latin typeface="+mn-ea"/>
              </a:rPr>
              <a:t>「京」での実行時間（２）</a:t>
            </a:r>
            <a:endParaRPr kumimoji="1" lang="ja-JP" altLang="en-US" sz="3200" b="1" dirty="0">
              <a:solidFill>
                <a:schemeClr val="tx2"/>
              </a:solidFill>
              <a:latin typeface="+mn-ea"/>
            </a:endParaRPr>
          </a:p>
        </p:txBody>
      </p:sp>
      <p:sp>
        <p:nvSpPr>
          <p:cNvPr id="13" name="テキスト ボックス 12">
            <a:extLst>
              <a:ext uri="{FF2B5EF4-FFF2-40B4-BE49-F238E27FC236}">
                <a16:creationId xmlns:a16="http://schemas.microsoft.com/office/drawing/2014/main" id="{CB9636D3-3878-804D-A5AC-612F360A06BF}"/>
              </a:ext>
            </a:extLst>
          </p:cNvPr>
          <p:cNvSpPr txBox="1"/>
          <p:nvPr/>
        </p:nvSpPr>
        <p:spPr>
          <a:xfrm>
            <a:off x="206191" y="661739"/>
            <a:ext cx="4058813" cy="923330"/>
          </a:xfrm>
          <a:prstGeom prst="rect">
            <a:avLst/>
          </a:prstGeom>
          <a:noFill/>
        </p:spPr>
        <p:txBody>
          <a:bodyPr wrap="square" rtlCol="0">
            <a:spAutoFit/>
          </a:bodyPr>
          <a:lstStyle/>
          <a:p>
            <a:pPr fontAlgn="ctr"/>
            <a:r>
              <a:rPr lang="en-US" altLang="ja-JP" dirty="0">
                <a:solidFill>
                  <a:srgbClr val="000000"/>
                </a:solidFill>
                <a:latin typeface="ＭＳ Ｐゴシック"/>
              </a:rPr>
              <a:t>https://github.com/QEF/benchmarks/tree/master/PSIWAT</a:t>
            </a:r>
          </a:p>
          <a:p>
            <a:pPr fontAlgn="ctr"/>
            <a:r>
              <a:rPr lang="en-US" altLang="ja-JP" dirty="0"/>
              <a:t>Au, O, C, N, H</a:t>
            </a:r>
            <a:r>
              <a:rPr lang="ja-JP" altLang="en-US"/>
              <a:t>：</a:t>
            </a:r>
            <a:r>
              <a:rPr lang="en-US" altLang="ja-JP" dirty="0">
                <a:solidFill>
                  <a:srgbClr val="FF0000"/>
                </a:solidFill>
              </a:rPr>
              <a:t>586</a:t>
            </a:r>
            <a:r>
              <a:rPr lang="en-US" altLang="ja-JP" dirty="0"/>
              <a:t> atoms</a:t>
            </a:r>
            <a:endParaRPr lang="ja-JP" altLang="ja-JP" dirty="0"/>
          </a:p>
        </p:txBody>
      </p:sp>
      <p:graphicFrame>
        <p:nvGraphicFramePr>
          <p:cNvPr id="14" name="グラフ 13">
            <a:extLst>
              <a:ext uri="{FF2B5EF4-FFF2-40B4-BE49-F238E27FC236}">
                <a16:creationId xmlns:a16="http://schemas.microsoft.com/office/drawing/2014/main" id="{1E4BE391-4B2F-1742-BE83-A016F991423E}"/>
              </a:ext>
            </a:extLst>
          </p:cNvPr>
          <p:cNvGraphicFramePr>
            <a:graphicFrameLocks/>
          </p:cNvGraphicFramePr>
          <p:nvPr>
            <p:extLst/>
          </p:nvPr>
        </p:nvGraphicFramePr>
        <p:xfrm>
          <a:off x="60609" y="1509007"/>
          <a:ext cx="9083391" cy="4365585"/>
        </p:xfrm>
        <a:graphic>
          <a:graphicData uri="http://schemas.openxmlformats.org/drawingml/2006/chart">
            <c:chart xmlns:c="http://schemas.openxmlformats.org/drawingml/2006/chart" xmlns:r="http://schemas.openxmlformats.org/officeDocument/2006/relationships" r:id="rId2"/>
          </a:graphicData>
        </a:graphic>
      </p:graphicFrame>
      <p:sp>
        <p:nvSpPr>
          <p:cNvPr id="8" name="テキスト ボックス 7">
            <a:extLst>
              <a:ext uri="{FF2B5EF4-FFF2-40B4-BE49-F238E27FC236}">
                <a16:creationId xmlns:a16="http://schemas.microsoft.com/office/drawing/2014/main" id="{95EDBEC2-7E90-E746-BF94-E940D2266C44}"/>
              </a:ext>
            </a:extLst>
          </p:cNvPr>
          <p:cNvSpPr txBox="1"/>
          <p:nvPr/>
        </p:nvSpPr>
        <p:spPr>
          <a:xfrm>
            <a:off x="4562994" y="939290"/>
            <a:ext cx="4343395" cy="923330"/>
          </a:xfrm>
          <a:prstGeom prst="rect">
            <a:avLst/>
          </a:prstGeom>
          <a:solidFill>
            <a:schemeClr val="bg1"/>
          </a:solidFill>
          <a:ln w="12700">
            <a:solidFill>
              <a:schemeClr val="tx1"/>
            </a:solidFill>
          </a:ln>
        </p:spPr>
        <p:txBody>
          <a:bodyPr wrap="square" rtlCol="0">
            <a:spAutoFit/>
          </a:bodyPr>
          <a:lstStyle/>
          <a:p>
            <a:r>
              <a:rPr lang="ja-JP" altLang="en-US"/>
              <a:t>「京」で</a:t>
            </a:r>
            <a:endParaRPr lang="en-US" altLang="ja-JP" dirty="0"/>
          </a:p>
          <a:p>
            <a:r>
              <a:rPr lang="en-US" altLang="ja-JP" dirty="0"/>
              <a:t>module load espresso/6.2.1-fujitsu-sparc64</a:t>
            </a:r>
          </a:p>
          <a:p>
            <a:r>
              <a:rPr lang="ja-JP" altLang="en-US"/>
              <a:t>を用いて実行</a:t>
            </a:r>
            <a:endParaRPr kumimoji="1" lang="ja-JP" altLang="en-US"/>
          </a:p>
        </p:txBody>
      </p:sp>
    </p:spTree>
    <p:extLst>
      <p:ext uri="{BB962C8B-B14F-4D97-AF65-F5344CB8AC3E}">
        <p14:creationId xmlns:p14="http://schemas.microsoft.com/office/powerpoint/2010/main" val="182585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dirty="0">
                <a:solidFill>
                  <a:srgbClr val="0000FF"/>
                </a:solidFill>
                <a:latin typeface="MS PGothic" panose="020B0600070205080204" pitchFamily="34" charset="-128"/>
                <a:ea typeface="MS PGothic" panose="020B0600070205080204" pitchFamily="34" charset="-128"/>
              </a:rPr>
              <a:t>MateriApps LIVE! へのログイン</a:t>
            </a:r>
          </a:p>
        </p:txBody>
      </p:sp>
      <p:sp>
        <p:nvSpPr>
          <p:cNvPr id="154" name="Shape 154"/>
          <p:cNvSpPr>
            <a:spLocks noGrp="1"/>
          </p:cNvSpPr>
          <p:nvPr>
            <p:ph type="body" idx="1"/>
          </p:nvPr>
        </p:nvSpPr>
        <p:spPr>
          <a:prstGeom prst="rect">
            <a:avLst/>
          </a:prstGeom>
        </p:spPr>
        <p:txBody>
          <a:bodyPr/>
          <a:lstStyle/>
          <a:p>
            <a:pPr>
              <a:spcBef>
                <a:spcPts val="703"/>
              </a:spcBef>
            </a:pPr>
            <a:r>
              <a:rPr sz="1800" dirty="0">
                <a:latin typeface="MS PGothic" panose="020B0600070205080204" pitchFamily="34" charset="-128"/>
                <a:ea typeface="MS PGothic" panose="020B0600070205080204" pitchFamily="34" charset="-128"/>
              </a:rPr>
              <a:t>しばらすると</a:t>
            </a:r>
            <a:r>
              <a:rPr lang="ja-JP" altLang="en-US" sz="1800" dirty="0">
                <a:solidFill>
                  <a:schemeClr val="tx1"/>
                </a:solidFill>
                <a:latin typeface="MS PGothic" panose="020B0600070205080204" pitchFamily="34" charset="-128"/>
                <a:ea typeface="MS PGothic" panose="020B0600070205080204" pitchFamily="34" charset="-128"/>
              </a:rPr>
              <a:t>下の</a:t>
            </a:r>
            <a:r>
              <a:rPr lang="ja-JP" altLang="en-US" sz="1800">
                <a:solidFill>
                  <a:schemeClr val="tx1"/>
                </a:solidFill>
                <a:latin typeface="MS PGothic" panose="020B0600070205080204" pitchFamily="34" charset="-128"/>
                <a:ea typeface="MS PGothic" panose="020B0600070205080204" pitchFamily="34" charset="-128"/>
              </a:rPr>
              <a:t>画面のような</a:t>
            </a:r>
            <a:r>
              <a:rPr sz="1800" dirty="0" err="1">
                <a:latin typeface="MS PGothic" panose="020B0600070205080204" pitchFamily="34" charset="-128"/>
                <a:ea typeface="MS PGothic" panose="020B0600070205080204" pitchFamily="34" charset="-128"/>
              </a:rPr>
              <a:t>ログイン画面が表示される</a:t>
            </a:r>
            <a:endParaRPr sz="1800" dirty="0">
              <a:latin typeface="MS PGothic" panose="020B0600070205080204" pitchFamily="34" charset="-128"/>
              <a:ea typeface="MS PGothic" panose="020B0600070205080204" pitchFamily="34" charset="-128"/>
            </a:endParaRPr>
          </a:p>
          <a:p>
            <a:pPr>
              <a:spcBef>
                <a:spcPts val="703"/>
              </a:spcBef>
            </a:pPr>
            <a:r>
              <a:rPr sz="1800" dirty="0">
                <a:latin typeface="MS PGothic" panose="020B0600070205080204" pitchFamily="34" charset="-128"/>
                <a:ea typeface="MS PGothic" panose="020B0600070205080204" pitchFamily="34" charset="-128"/>
              </a:rPr>
              <a:t>下記の情報を使ってログイン</a:t>
            </a:r>
          </a:p>
          <a:p>
            <a:pPr lvl="1">
              <a:spcBef>
                <a:spcPts val="703"/>
              </a:spcBef>
            </a:pPr>
            <a:r>
              <a:rPr sz="1800" dirty="0">
                <a:latin typeface="MS PGothic" panose="020B0600070205080204" pitchFamily="34" charset="-128"/>
                <a:ea typeface="MS PGothic" panose="020B0600070205080204" pitchFamily="34" charset="-128"/>
              </a:rPr>
              <a:t>ユーザ名(login): </a:t>
            </a:r>
            <a:r>
              <a:rPr sz="1800" i="1" dirty="0">
                <a:solidFill>
                  <a:srgbClr val="FF2600"/>
                </a:solidFill>
                <a:latin typeface="MS PGothic" panose="020B0600070205080204" pitchFamily="34" charset="-128"/>
                <a:ea typeface="MS PGothic" panose="020B0600070205080204" pitchFamily="34" charset="-128"/>
              </a:rPr>
              <a:t>user</a:t>
            </a:r>
          </a:p>
          <a:p>
            <a:pPr lvl="1">
              <a:spcBef>
                <a:spcPts val="703"/>
              </a:spcBef>
            </a:pPr>
            <a:r>
              <a:rPr sz="1800" dirty="0">
                <a:latin typeface="MS PGothic" panose="020B0600070205080204" pitchFamily="34" charset="-128"/>
                <a:ea typeface="MS PGothic" panose="020B0600070205080204" pitchFamily="34" charset="-128"/>
              </a:rPr>
              <a:t>パスワード(password): </a:t>
            </a:r>
            <a:r>
              <a:rPr sz="1800" i="1" dirty="0">
                <a:solidFill>
                  <a:srgbClr val="FF2600"/>
                </a:solidFill>
                <a:latin typeface="MS PGothic" panose="020B0600070205080204" pitchFamily="34" charset="-128"/>
                <a:ea typeface="MS PGothic" panose="020B0600070205080204" pitchFamily="34" charset="-128"/>
              </a:rPr>
              <a:t>live</a:t>
            </a:r>
            <a:endParaRPr sz="1800" dirty="0">
              <a:solidFill>
                <a:srgbClr val="FF2600"/>
              </a:solidFill>
              <a:latin typeface="MS PGothic" panose="020B0600070205080204" pitchFamily="34" charset="-128"/>
              <a:ea typeface="MS PGothic" panose="020B0600070205080204" pitchFamily="34" charset="-128"/>
            </a:endParaRP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56" name="cmsi-logo-green.pdf"/>
          <p:cNvPicPr>
            <a:picLocks noChangeAspect="1"/>
          </p:cNvPicPr>
          <p:nvPr/>
        </p:nvPicPr>
        <p:blipFill>
          <a:blip r:embed="rId2">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 name="正方形/長方形 8"/>
          <p:cNvSpPr/>
          <p:nvPr/>
        </p:nvSpPr>
        <p:spPr>
          <a:xfrm>
            <a:off x="650240" y="2094899"/>
            <a:ext cx="2899114" cy="647859"/>
          </a:xfrm>
          <a:prstGeom prst="rect">
            <a:avLst/>
          </a:prstGeom>
          <a:noFill/>
          <a:ln w="25400" cap="flat">
            <a:solidFill>
              <a:srgbClr val="0000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pic>
        <p:nvPicPr>
          <p:cNvPr id="11" name="図 10" descr="スクリーンショット 2018-11-21 4.19.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392" y="1780381"/>
            <a:ext cx="5201920" cy="3870960"/>
          </a:xfrm>
          <a:prstGeom prst="rect">
            <a:avLst/>
          </a:prstGeom>
        </p:spPr>
      </p:pic>
      <p:sp>
        <p:nvSpPr>
          <p:cNvPr id="20" name="正方形/長方形 19"/>
          <p:cNvSpPr/>
          <p:nvPr/>
        </p:nvSpPr>
        <p:spPr>
          <a:xfrm>
            <a:off x="6566206" y="3724971"/>
            <a:ext cx="464514" cy="218989"/>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Tree>
    <p:extLst>
      <p:ext uri="{BB962C8B-B14F-4D97-AF65-F5344CB8AC3E}">
        <p14:creationId xmlns:p14="http://schemas.microsoft.com/office/powerpoint/2010/main" val="4189472322"/>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b="1" dirty="0">
                <a:solidFill>
                  <a:schemeClr val="accent1"/>
                </a:solidFill>
              </a:rPr>
              <a:t>付録</a:t>
            </a:r>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80</a:t>
            </a:fld>
            <a:endParaRPr kumimoji="1" lang="ja-JP" altLang="en-US"/>
          </a:p>
        </p:txBody>
      </p:sp>
    </p:spTree>
    <p:extLst>
      <p:ext uri="{BB962C8B-B14F-4D97-AF65-F5344CB8AC3E}">
        <p14:creationId xmlns:p14="http://schemas.microsoft.com/office/powerpoint/2010/main" val="2888299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867960"/>
          </a:xfrm>
        </p:spPr>
        <p:txBody>
          <a:bodyPr>
            <a:normAutofit/>
          </a:bodyPr>
          <a:lstStyle/>
          <a:p>
            <a:r>
              <a:rPr kumimoji="1" lang="en-US" altLang="ja-JP" dirty="0"/>
              <a:t>USB</a:t>
            </a:r>
            <a:r>
              <a:rPr kumimoji="1" lang="ja-JP" altLang="en-US"/>
              <a:t>の中身</a:t>
            </a:r>
            <a:endParaRPr kumimoji="1" lang="ja-JP" altLang="en-US" dirty="0"/>
          </a:p>
        </p:txBody>
      </p:sp>
      <p:sp>
        <p:nvSpPr>
          <p:cNvPr id="3" name="コンテンツ プレースホルダー 2"/>
          <p:cNvSpPr>
            <a:spLocks noGrp="1"/>
          </p:cNvSpPr>
          <p:nvPr>
            <p:ph idx="1"/>
          </p:nvPr>
        </p:nvSpPr>
        <p:spPr>
          <a:xfrm>
            <a:off x="457199" y="879276"/>
            <a:ext cx="8501114" cy="5978724"/>
          </a:xfrm>
        </p:spPr>
        <p:txBody>
          <a:bodyPr>
            <a:normAutofit/>
          </a:bodyPr>
          <a:lstStyle/>
          <a:p>
            <a:r>
              <a:rPr lang="ja-JP" altLang="en-US" sz="2400">
                <a:solidFill>
                  <a:srgbClr val="000000"/>
                </a:solidFill>
                <a:latin typeface="+mn-ea"/>
              </a:rPr>
              <a:t>講習会テキスト：</a:t>
            </a:r>
            <a:r>
              <a:rPr lang="en-US" altLang="ja-JP" sz="2400" dirty="0">
                <a:solidFill>
                  <a:srgbClr val="000000"/>
                </a:solidFill>
                <a:latin typeface="+mn-ea"/>
              </a:rPr>
              <a:t>20190328_RIST_QE_v1.pdf</a:t>
            </a:r>
          </a:p>
          <a:p>
            <a:r>
              <a:rPr lang="ja-JP" altLang="en-US" sz="2400">
                <a:solidFill>
                  <a:srgbClr val="000000"/>
                </a:solidFill>
                <a:latin typeface="+mn-ea"/>
              </a:rPr>
              <a:t>講習会リファレンスデータ：</a:t>
            </a:r>
            <a:r>
              <a:rPr lang="en-US" altLang="ja-JP" sz="2400" dirty="0">
                <a:solidFill>
                  <a:srgbClr val="000000"/>
                </a:solidFill>
                <a:latin typeface="+mn-ea"/>
              </a:rPr>
              <a:t> </a:t>
            </a:r>
            <a:r>
              <a:rPr lang="en-US" altLang="ja-JP" sz="2400" dirty="0" err="1">
                <a:solidFill>
                  <a:srgbClr val="000000"/>
                </a:solidFill>
                <a:latin typeface="+mn-ea"/>
              </a:rPr>
              <a:t>qe_ref.tgz</a:t>
            </a:r>
            <a:endParaRPr lang="en-US" altLang="ja-JP" sz="2400" dirty="0">
              <a:solidFill>
                <a:srgbClr val="000000"/>
              </a:solidFill>
              <a:latin typeface="+mn-ea"/>
            </a:endParaRPr>
          </a:p>
          <a:p>
            <a:r>
              <a:rPr lang="en-US" altLang="ja-JP" sz="2400" dirty="0" err="1">
                <a:solidFill>
                  <a:srgbClr val="000000"/>
                </a:solidFill>
                <a:latin typeface="+mn-ea"/>
              </a:rPr>
              <a:t>MateriApps</a:t>
            </a:r>
            <a:r>
              <a:rPr lang="en-US" altLang="ja-JP" sz="2400" dirty="0">
                <a:solidFill>
                  <a:srgbClr val="000000"/>
                </a:solidFill>
                <a:latin typeface="+mn-ea"/>
              </a:rPr>
              <a:t> LIVE! </a:t>
            </a:r>
            <a:r>
              <a:rPr lang="ja-JP" altLang="en-US" sz="2400">
                <a:solidFill>
                  <a:srgbClr val="000000"/>
                </a:solidFill>
                <a:latin typeface="+mn-ea"/>
              </a:rPr>
              <a:t>用のデータ一式</a:t>
            </a:r>
            <a:endParaRPr lang="en-US" altLang="ja-JP" sz="2400" dirty="0">
              <a:solidFill>
                <a:srgbClr val="000000"/>
              </a:solidFill>
              <a:latin typeface="+mn-ea"/>
            </a:endParaRPr>
          </a:p>
          <a:p>
            <a:endParaRPr lang="en-US" altLang="ja-JP" sz="2400" dirty="0">
              <a:solidFill>
                <a:srgbClr val="000000"/>
              </a:solidFill>
              <a:latin typeface="+mn-ea"/>
            </a:endParaRP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81</a:t>
            </a:fld>
            <a:endParaRPr kumimoji="1" lang="ja-JP" altLang="en-US"/>
          </a:p>
        </p:txBody>
      </p:sp>
    </p:spTree>
    <p:extLst>
      <p:ext uri="{BB962C8B-B14F-4D97-AF65-F5344CB8AC3E}">
        <p14:creationId xmlns:p14="http://schemas.microsoft.com/office/powerpoint/2010/main" val="3727322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316"/>
            <a:ext cx="8229600" cy="867960"/>
          </a:xfrm>
        </p:spPr>
        <p:txBody>
          <a:bodyPr/>
          <a:lstStyle/>
          <a:p>
            <a:r>
              <a:rPr kumimoji="1" lang="ja-JP" altLang="en-US" dirty="0"/>
              <a:t>本日</a:t>
            </a:r>
            <a:r>
              <a:rPr kumimoji="1" lang="en-US" altLang="ja-JP" dirty="0"/>
              <a:t>USB</a:t>
            </a:r>
            <a:r>
              <a:rPr kumimoji="1" lang="ja-JP" altLang="en-US" dirty="0"/>
              <a:t>メモリが使えない場合</a:t>
            </a:r>
          </a:p>
        </p:txBody>
      </p:sp>
      <p:sp>
        <p:nvSpPr>
          <p:cNvPr id="3" name="コンテンツ プレースホルダー 2"/>
          <p:cNvSpPr>
            <a:spLocks noGrp="1"/>
          </p:cNvSpPr>
          <p:nvPr>
            <p:ph idx="1"/>
          </p:nvPr>
        </p:nvSpPr>
        <p:spPr>
          <a:xfrm>
            <a:off x="457199" y="879276"/>
            <a:ext cx="8501114" cy="5978724"/>
          </a:xfrm>
        </p:spPr>
        <p:txBody>
          <a:bodyPr>
            <a:normAutofit/>
          </a:bodyPr>
          <a:lstStyle/>
          <a:p>
            <a:r>
              <a:rPr lang="ja-JP" altLang="en-US" sz="2400" dirty="0">
                <a:solidFill>
                  <a:srgbClr val="000000"/>
                </a:solidFill>
                <a:latin typeface="+mn-ea"/>
              </a:rPr>
              <a:t>ダウンロードする</a:t>
            </a:r>
            <a:endParaRPr lang="en-US" altLang="ja-JP" sz="2400" dirty="0">
              <a:solidFill>
                <a:srgbClr val="000000"/>
              </a:solidFill>
              <a:latin typeface="+mn-ea"/>
            </a:endParaRPr>
          </a:p>
          <a:p>
            <a:pPr lvl="1"/>
            <a:r>
              <a:rPr lang="en-US" altLang="ja-JP" sz="2000" dirty="0" err="1">
                <a:solidFill>
                  <a:srgbClr val="000000"/>
                </a:solidFill>
                <a:latin typeface="+mn-ea"/>
              </a:rPr>
              <a:t>MateriApps</a:t>
            </a:r>
            <a:r>
              <a:rPr lang="en-US" altLang="ja-JP" sz="2000" dirty="0">
                <a:solidFill>
                  <a:srgbClr val="000000"/>
                </a:solidFill>
                <a:latin typeface="+mn-ea"/>
              </a:rPr>
              <a:t> LIVE! 2.2</a:t>
            </a:r>
            <a:r>
              <a:rPr lang="ja-JP" altLang="en-US" sz="2000">
                <a:solidFill>
                  <a:srgbClr val="000000"/>
                </a:solidFill>
                <a:latin typeface="+mn-ea"/>
              </a:rPr>
              <a:t>（</a:t>
            </a:r>
            <a:r>
              <a:rPr lang="en-US" altLang="ja-JP" sz="2000" dirty="0">
                <a:solidFill>
                  <a:srgbClr val="000000"/>
                </a:solidFill>
                <a:latin typeface="+mn-ea"/>
              </a:rPr>
              <a:t>MateriAppsLive-2.2-amd64.ova</a:t>
            </a:r>
            <a:r>
              <a:rPr lang="ja-JP" altLang="en-US" sz="2000" dirty="0">
                <a:solidFill>
                  <a:srgbClr val="000000"/>
                </a:solidFill>
                <a:latin typeface="+mn-ea"/>
              </a:rPr>
              <a:t>）</a:t>
            </a:r>
            <a:br>
              <a:rPr lang="en-US" altLang="ja-JP" sz="2000" dirty="0">
                <a:solidFill>
                  <a:srgbClr val="000000"/>
                </a:solidFill>
                <a:latin typeface="+mn-ea"/>
              </a:rPr>
            </a:br>
            <a:r>
              <a:rPr lang="en-US" altLang="ja-JP" sz="2000" dirty="0">
                <a:solidFill>
                  <a:srgbClr val="0070C0"/>
                </a:solidFill>
                <a:latin typeface="+mn-ea"/>
              </a:rPr>
              <a:t>https://sourceforge.net/projects/materiappslive/files/Release-2.2/MateriAppsLive-2.2-amd64.ova/download</a:t>
            </a:r>
          </a:p>
          <a:p>
            <a:pPr lvl="1"/>
            <a:r>
              <a:rPr lang="en-US" altLang="ja-JP" sz="2000" dirty="0">
                <a:solidFill>
                  <a:srgbClr val="000000"/>
                </a:solidFill>
                <a:latin typeface="+mn-ea"/>
              </a:rPr>
              <a:t>VirtualBox </a:t>
            </a:r>
            <a:r>
              <a:rPr lang="ja-JP" altLang="en-US" sz="2000">
                <a:solidFill>
                  <a:srgbClr val="000000"/>
                </a:solidFill>
                <a:latin typeface="+mn-ea"/>
              </a:rPr>
              <a:t>のインストールファイル</a:t>
            </a:r>
            <a:endParaRPr lang="en-US" altLang="ja-JP" sz="2000" dirty="0">
              <a:solidFill>
                <a:srgbClr val="000000"/>
              </a:solidFill>
              <a:latin typeface="+mn-ea"/>
            </a:endParaRPr>
          </a:p>
          <a:p>
            <a:pPr lvl="2">
              <a:buFont typeface="Wingdings" pitchFamily="2" charset="2"/>
              <a:buChar char="ü"/>
            </a:pPr>
            <a:r>
              <a:rPr lang="en-US" altLang="ja-JP" sz="2000" dirty="0">
                <a:latin typeface="+mn-ea"/>
              </a:rPr>
              <a:t>Windows</a:t>
            </a:r>
            <a:r>
              <a:rPr lang="ja-JP" altLang="en-US" sz="2000">
                <a:latin typeface="+mn-ea"/>
              </a:rPr>
              <a:t>：</a:t>
            </a:r>
            <a:r>
              <a:rPr lang="en-US" altLang="ja-JP" sz="2000" dirty="0">
                <a:solidFill>
                  <a:srgbClr val="0070C0"/>
                </a:solidFill>
                <a:latin typeface="+mn-ea"/>
              </a:rPr>
              <a:t>https://download.virtualbox.org/virtualbox/6.0.4/VirtualBox-6.0.4-128413-Win.exe</a:t>
            </a:r>
          </a:p>
          <a:p>
            <a:pPr lvl="2">
              <a:buFont typeface="Wingdings" pitchFamily="2" charset="2"/>
              <a:buChar char="ü"/>
            </a:pPr>
            <a:r>
              <a:rPr lang="en-US" altLang="ja-JP" sz="2000" dirty="0">
                <a:latin typeface="+mn-ea"/>
              </a:rPr>
              <a:t>Mac</a:t>
            </a:r>
            <a:r>
              <a:rPr lang="ja-JP" altLang="en-US" sz="2000">
                <a:latin typeface="+mn-ea"/>
              </a:rPr>
              <a:t>：</a:t>
            </a:r>
            <a:r>
              <a:rPr lang="en-US" altLang="ja-JP" sz="2000" dirty="0">
                <a:solidFill>
                  <a:srgbClr val="0070C0"/>
                </a:solidFill>
                <a:latin typeface="+mn-ea"/>
              </a:rPr>
              <a:t>https://download.virtualbox.org/virtualbox/6.0.4/VirtualBox-6.0.4-128413-OSX.dmg</a:t>
            </a:r>
          </a:p>
          <a:p>
            <a:pPr marL="914400" lvl="2" indent="0">
              <a:buNone/>
            </a:pPr>
            <a:r>
              <a:rPr lang="ja-JP" altLang="en-US" sz="2000">
                <a:solidFill>
                  <a:srgbClr val="000000"/>
                </a:solidFill>
                <a:latin typeface="+mn-ea"/>
              </a:rPr>
              <a:t>使う</a:t>
            </a:r>
            <a:r>
              <a:rPr lang="en-US" altLang="ja-JP" sz="2000" dirty="0">
                <a:solidFill>
                  <a:srgbClr val="000000"/>
                </a:solidFill>
                <a:latin typeface="+mn-ea"/>
              </a:rPr>
              <a:t>PC</a:t>
            </a:r>
            <a:r>
              <a:rPr lang="ja-JP" altLang="en-US" sz="2000" dirty="0">
                <a:solidFill>
                  <a:srgbClr val="000000"/>
                </a:solidFill>
                <a:latin typeface="+mn-ea"/>
              </a:rPr>
              <a:t>の</a:t>
            </a:r>
            <a:r>
              <a:rPr lang="en-US" altLang="ja-JP" sz="2000" dirty="0">
                <a:solidFill>
                  <a:srgbClr val="000000"/>
                </a:solidFill>
                <a:latin typeface="+mn-ea"/>
              </a:rPr>
              <a:t> </a:t>
            </a:r>
            <a:r>
              <a:rPr lang="pl-PL" altLang="ja-JP" sz="2000" dirty="0">
                <a:solidFill>
                  <a:srgbClr val="000000"/>
                </a:solidFill>
                <a:latin typeface="+mn-ea"/>
              </a:rPr>
              <a:t>Platform </a:t>
            </a:r>
            <a:r>
              <a:rPr lang="ja-JP" altLang="en-US" sz="2000" dirty="0">
                <a:solidFill>
                  <a:srgbClr val="000000"/>
                </a:solidFill>
                <a:latin typeface="+mn-ea"/>
              </a:rPr>
              <a:t>のものをダウンロード</a:t>
            </a:r>
            <a:r>
              <a:rPr lang="ja-JP" altLang="en-US" sz="2000">
                <a:solidFill>
                  <a:srgbClr val="000000"/>
                </a:solidFill>
                <a:latin typeface="+mn-ea"/>
              </a:rPr>
              <a:t>する。</a:t>
            </a:r>
            <a:endParaRPr lang="en-US" altLang="ja-JP" sz="2000" dirty="0">
              <a:solidFill>
                <a:srgbClr val="000000"/>
              </a:solidFill>
              <a:latin typeface="+mn-ea"/>
            </a:endParaRPr>
          </a:p>
          <a:p>
            <a:pPr marL="857250" lvl="1" indent="-342900"/>
            <a:r>
              <a:rPr lang="ja-JP" altLang="en-US" sz="2400">
                <a:solidFill>
                  <a:srgbClr val="000000"/>
                </a:solidFill>
                <a:latin typeface="+mn-ea"/>
              </a:rPr>
              <a:t>講習会リフェレンスデータ</a:t>
            </a:r>
            <a:br>
              <a:rPr lang="en-US" altLang="ja-JP" sz="2400" dirty="0">
                <a:solidFill>
                  <a:srgbClr val="000000"/>
                </a:solidFill>
                <a:latin typeface="+mn-ea"/>
              </a:rPr>
            </a:br>
            <a:r>
              <a:rPr lang="en-US" altLang="ja-JP" sz="2000" dirty="0">
                <a:solidFill>
                  <a:srgbClr val="0070C0"/>
                </a:solidFill>
                <a:latin typeface="+mn-ea"/>
              </a:rPr>
              <a:t>http://</a:t>
            </a:r>
            <a:r>
              <a:rPr lang="en-US" altLang="ja-JP" sz="2000" dirty="0" err="1">
                <a:solidFill>
                  <a:srgbClr val="0070C0"/>
                </a:solidFill>
                <a:latin typeface="+mn-ea"/>
              </a:rPr>
              <a:t>www.hpci-office.jp</a:t>
            </a:r>
            <a:r>
              <a:rPr lang="en-US" altLang="ja-JP" sz="2000" dirty="0">
                <a:solidFill>
                  <a:srgbClr val="0070C0"/>
                </a:solidFill>
                <a:latin typeface="+mn-ea"/>
              </a:rPr>
              <a:t>/invite2/documents2/</a:t>
            </a:r>
            <a:r>
              <a:rPr lang="en-US" altLang="ja-JP" sz="2000" dirty="0" err="1">
                <a:solidFill>
                  <a:srgbClr val="0070C0"/>
                </a:solidFill>
                <a:latin typeface="+mn-ea"/>
              </a:rPr>
              <a:t>qe_ref.tgz</a:t>
            </a:r>
            <a:endParaRPr lang="en-US" altLang="ja-JP" sz="2000" dirty="0">
              <a:solidFill>
                <a:srgbClr val="0070C0"/>
              </a:solidFill>
              <a:latin typeface="+mn-ea"/>
            </a:endParaRPr>
          </a:p>
        </p:txBody>
      </p:sp>
      <p:sp>
        <p:nvSpPr>
          <p:cNvPr id="5" name="スライド番号プレースホルダー 4"/>
          <p:cNvSpPr>
            <a:spLocks noGrp="1"/>
          </p:cNvSpPr>
          <p:nvPr>
            <p:ph type="sldNum" sz="quarter" idx="12"/>
          </p:nvPr>
        </p:nvSpPr>
        <p:spPr/>
        <p:txBody>
          <a:bodyPr/>
          <a:lstStyle/>
          <a:p>
            <a:fld id="{AFDF1CC8-78FC-444A-A46F-F0C924EEE8AE}" type="slidenum">
              <a:rPr kumimoji="1" lang="ja-JP" altLang="en-US" smtClean="0"/>
              <a:pPr/>
              <a:t>82</a:t>
            </a:fld>
            <a:endParaRPr kumimoji="1" lang="ja-JP" altLang="en-US"/>
          </a:p>
        </p:txBody>
      </p:sp>
    </p:spTree>
    <p:extLst>
      <p:ext uri="{BB962C8B-B14F-4D97-AF65-F5344CB8AC3E}">
        <p14:creationId xmlns:p14="http://schemas.microsoft.com/office/powerpoint/2010/main" val="2222492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asted-image.pdf"/>
          <p:cNvPicPr>
            <a:picLocks noChangeAspect="1"/>
          </p:cNvPicPr>
          <p:nvPr/>
        </p:nvPicPr>
        <p:blipFill>
          <a:blip r:embed="rId3">
            <a:extLst/>
          </a:blip>
          <a:stretch>
            <a:fillRect/>
          </a:stretch>
        </p:blipFill>
        <p:spPr>
          <a:xfrm>
            <a:off x="57501" y="1549247"/>
            <a:ext cx="4798307" cy="4905695"/>
          </a:xfrm>
          <a:prstGeom prst="rect">
            <a:avLst/>
          </a:prstGeom>
          <a:ln w="12700">
            <a:miter lim="400000"/>
          </a:ln>
        </p:spPr>
      </p:pic>
      <p:sp>
        <p:nvSpPr>
          <p:cNvPr id="2" name="タイトル 1"/>
          <p:cNvSpPr>
            <a:spLocks noGrp="1"/>
          </p:cNvSpPr>
          <p:nvPr>
            <p:ph type="title"/>
          </p:nvPr>
        </p:nvSpPr>
        <p:spPr>
          <a:xfrm>
            <a:off x="0" y="8079"/>
            <a:ext cx="8686800" cy="755902"/>
          </a:xfrm>
        </p:spPr>
        <p:txBody>
          <a:bodyPr>
            <a:noAutofit/>
          </a:bodyPr>
          <a:lstStyle/>
          <a:p>
            <a:pPr marL="0" indent="0"/>
            <a:r>
              <a:rPr lang="ja-JP" altLang="en-US" sz="2800">
                <a:solidFill>
                  <a:srgbClr val="1F497D"/>
                </a:solidFill>
              </a:rPr>
              <a:t>第一原理シミュレーションの</a:t>
            </a:r>
            <a:r>
              <a:rPr lang="ja-JP" altLang="en-US" sz="2800" b="1">
                <a:solidFill>
                  <a:srgbClr val="1F497D"/>
                </a:solidFill>
              </a:rPr>
              <a:t>情報収集</a:t>
            </a:r>
            <a:endParaRPr lang="ja-JP" altLang="en-US" sz="2800" b="1" dirty="0">
              <a:solidFill>
                <a:srgbClr val="1F497D"/>
              </a:solidFill>
            </a:endParaRPr>
          </a:p>
        </p:txBody>
      </p:sp>
      <p:sp>
        <p:nvSpPr>
          <p:cNvPr id="15" name="正方形/長方形 14"/>
          <p:cNvSpPr/>
          <p:nvPr/>
        </p:nvSpPr>
        <p:spPr>
          <a:xfrm>
            <a:off x="5040954" y="5767028"/>
            <a:ext cx="3355356" cy="400110"/>
          </a:xfrm>
          <a:prstGeom prst="rect">
            <a:avLst/>
          </a:prstGeom>
          <a:solidFill>
            <a:schemeClr val="bg1"/>
          </a:solidFill>
          <a:ln>
            <a:solidFill>
              <a:schemeClr val="tx1"/>
            </a:solidFill>
          </a:ln>
        </p:spPr>
        <p:txBody>
          <a:bodyPr wrap="none">
            <a:spAutoFit/>
          </a:bodyPr>
          <a:lstStyle/>
          <a:p>
            <a:r>
              <a:rPr lang="ja-JP" altLang="en-US" sz="2000" dirty="0">
                <a:solidFill>
                  <a:schemeClr val="accent2"/>
                </a:solidFill>
                <a:latin typeface="MS PGothic" panose="020B0600070205080204" pitchFamily="34" charset="-128"/>
                <a:ea typeface="MS PGothic" panose="020B0600070205080204" pitchFamily="34" charset="-128"/>
              </a:rPr>
              <a:t>リニューアル</a:t>
            </a:r>
            <a:r>
              <a:rPr lang="ja-JP" altLang="en-US" sz="2000" dirty="0">
                <a:latin typeface="MS PGothic" panose="020B0600070205080204" pitchFamily="34" charset="-128"/>
                <a:ea typeface="MS PGothic" panose="020B0600070205080204" pitchFamily="34" charset="-128"/>
              </a:rPr>
              <a:t>：</a:t>
            </a:r>
            <a:r>
              <a:rPr lang="is-IS" altLang="ja-JP" sz="2000" dirty="0">
                <a:latin typeface="MS PGothic" panose="020B0600070205080204" pitchFamily="34" charset="-128"/>
                <a:ea typeface="MS PGothic" panose="020B0600070205080204" pitchFamily="34" charset="-128"/>
              </a:rPr>
              <a:t>2018</a:t>
            </a:r>
            <a:r>
              <a:rPr lang="ja-JP" altLang="is-IS" sz="2000" dirty="0">
                <a:latin typeface="MS PGothic" panose="020B0600070205080204" pitchFamily="34" charset="-128"/>
                <a:ea typeface="MS PGothic" panose="020B0600070205080204" pitchFamily="34" charset="-128"/>
              </a:rPr>
              <a:t>年</a:t>
            </a:r>
            <a:r>
              <a:rPr lang="is-IS" altLang="ja-JP" sz="2000" dirty="0">
                <a:latin typeface="MS PGothic" panose="020B0600070205080204" pitchFamily="34" charset="-128"/>
                <a:ea typeface="MS PGothic" panose="020B0600070205080204" pitchFamily="34" charset="-128"/>
              </a:rPr>
              <a:t>4</a:t>
            </a:r>
            <a:r>
              <a:rPr lang="ja-JP" altLang="is-IS" sz="2000" dirty="0">
                <a:latin typeface="MS PGothic" panose="020B0600070205080204" pitchFamily="34" charset="-128"/>
                <a:ea typeface="MS PGothic" panose="020B0600070205080204" pitchFamily="34" charset="-128"/>
              </a:rPr>
              <a:t>月公開</a:t>
            </a:r>
            <a:endParaRPr lang="ja-JP" altLang="en-US" sz="2000" dirty="0">
              <a:latin typeface="MS PGothic" panose="020B0600070205080204" pitchFamily="34" charset="-128"/>
              <a:ea typeface="MS PGothic" panose="020B0600070205080204" pitchFamily="34" charset="-128"/>
            </a:endParaRPr>
          </a:p>
        </p:txBody>
      </p:sp>
      <p:sp>
        <p:nvSpPr>
          <p:cNvPr id="16" name="テキスト ボックス 15"/>
          <p:cNvSpPr txBox="1"/>
          <p:nvPr/>
        </p:nvSpPr>
        <p:spPr>
          <a:xfrm>
            <a:off x="105971" y="796145"/>
            <a:ext cx="4934983" cy="707886"/>
          </a:xfrm>
          <a:prstGeom prst="rect">
            <a:avLst/>
          </a:prstGeom>
          <a:noFill/>
        </p:spPr>
        <p:txBody>
          <a:bodyPr wrap="square" rtlCol="0">
            <a:spAutoFit/>
          </a:bodyPr>
          <a:lstStyle/>
          <a:p>
            <a:r>
              <a:rPr lang="ja-JP" altLang="en-US" sz="2000" dirty="0">
                <a:solidFill>
                  <a:srgbClr val="00B050"/>
                </a:solidFill>
                <a:latin typeface="MS PGothic" panose="020B0600070205080204" pitchFamily="34" charset="-128"/>
                <a:ea typeface="MS PGothic" panose="020B0600070205080204" pitchFamily="34" charset="-128"/>
              </a:rPr>
              <a:t>物質科学シミュレーションのポータルサイト</a:t>
            </a:r>
            <a:br>
              <a:rPr lang="en-US" altLang="ja-JP" sz="2000" dirty="0">
                <a:solidFill>
                  <a:srgbClr val="00B050"/>
                </a:solidFill>
                <a:latin typeface="MS PGothic" panose="020B0600070205080204" pitchFamily="34" charset="-128"/>
                <a:ea typeface="MS PGothic" panose="020B0600070205080204" pitchFamily="34" charset="-128"/>
              </a:rPr>
            </a:br>
            <a:r>
              <a:rPr lang="en-US" altLang="ja-JP" sz="2000" dirty="0" err="1">
                <a:solidFill>
                  <a:srgbClr val="00B050"/>
                </a:solidFill>
                <a:latin typeface="MS PGothic" panose="020B0600070205080204" pitchFamily="34" charset="-128"/>
                <a:ea typeface="MS PGothic" panose="020B0600070205080204" pitchFamily="34" charset="-128"/>
              </a:rPr>
              <a:t>MateriApps</a:t>
            </a:r>
            <a:r>
              <a:rPr lang="ja-JP" altLang="en-US" sz="2000" dirty="0">
                <a:latin typeface="MS PGothic" panose="020B0600070205080204" pitchFamily="34" charset="-128"/>
                <a:ea typeface="MS PGothic" panose="020B0600070205080204" pitchFamily="34" charset="-128"/>
              </a:rPr>
              <a:t>　</a:t>
            </a:r>
            <a:r>
              <a:rPr lang="en-US" altLang="ja-JP" sz="2000" dirty="0">
                <a:solidFill>
                  <a:srgbClr val="0070C0"/>
                </a:solidFill>
                <a:latin typeface="Calibri" panose="020F0502020204030204" pitchFamily="34" charset="0"/>
                <a:ea typeface="MS PGothic" panose="020B0600070205080204" pitchFamily="34" charset="-128"/>
                <a:cs typeface="Calibri" panose="020F0502020204030204" pitchFamily="34" charset="0"/>
              </a:rPr>
              <a:t>https://</a:t>
            </a:r>
            <a:r>
              <a:rPr lang="en-US" altLang="ja-JP" sz="2000" dirty="0" err="1">
                <a:solidFill>
                  <a:srgbClr val="0070C0"/>
                </a:solidFill>
                <a:latin typeface="Calibri" panose="020F0502020204030204" pitchFamily="34" charset="0"/>
                <a:ea typeface="MS PGothic" panose="020B0600070205080204" pitchFamily="34" charset="-128"/>
                <a:cs typeface="Calibri" panose="020F0502020204030204" pitchFamily="34" charset="0"/>
              </a:rPr>
              <a:t>ma.issp.u-tokyo.ac.jp</a:t>
            </a:r>
            <a:r>
              <a:rPr lang="en-US" altLang="ja-JP" sz="2000" dirty="0">
                <a:solidFill>
                  <a:srgbClr val="0070C0"/>
                </a:solidFill>
                <a:latin typeface="Calibri" panose="020F0502020204030204" pitchFamily="34" charset="0"/>
                <a:ea typeface="MS PGothic" panose="020B0600070205080204" pitchFamily="34" charset="-128"/>
                <a:cs typeface="Calibri" panose="020F0502020204030204" pitchFamily="34" charset="0"/>
              </a:rPr>
              <a:t>/</a:t>
            </a:r>
            <a:endParaRPr kumimoji="1" lang="ja-JP" altLang="en-US" sz="2000" dirty="0">
              <a:solidFill>
                <a:srgbClr val="0070C0"/>
              </a:solidFill>
              <a:latin typeface="Calibri" panose="020F0502020204030204" pitchFamily="34" charset="0"/>
              <a:ea typeface="MS PGothic" panose="020B0600070205080204" pitchFamily="34" charset="-128"/>
              <a:cs typeface="Calibri" panose="020F0502020204030204" pitchFamily="34" charset="0"/>
            </a:endParaRPr>
          </a:p>
        </p:txBody>
      </p:sp>
      <p:sp>
        <p:nvSpPr>
          <p:cNvPr id="19" name="正方形/長方形 18"/>
          <p:cNvSpPr/>
          <p:nvPr/>
        </p:nvSpPr>
        <p:spPr>
          <a:xfrm>
            <a:off x="4855808" y="1201131"/>
            <a:ext cx="4288192" cy="4278094"/>
          </a:xfrm>
          <a:prstGeom prst="rect">
            <a:avLst/>
          </a:prstGeom>
        </p:spPr>
        <p:txBody>
          <a:bodyPr wrap="square">
            <a:spAutoFit/>
          </a:bodyPr>
          <a:lstStyle/>
          <a:p>
            <a:pPr marL="285750" indent="-285750">
              <a:buFont typeface="Arial"/>
              <a:buChar char="•"/>
            </a:pPr>
            <a:r>
              <a:rPr lang="en-US" altLang="ja-JP" sz="2000" dirty="0">
                <a:solidFill>
                  <a:srgbClr val="FF0000"/>
                </a:solidFill>
                <a:latin typeface="MS PGothic" panose="020B0600070205080204" pitchFamily="34" charset="-128"/>
                <a:ea typeface="MS PGothic" panose="020B0600070205080204" pitchFamily="34" charset="-128"/>
              </a:rPr>
              <a:t>200</a:t>
            </a:r>
            <a:r>
              <a:rPr lang="ja-JP" altLang="en-US" sz="2000" dirty="0">
                <a:solidFill>
                  <a:srgbClr val="FF0000"/>
                </a:solidFill>
                <a:latin typeface="MS PGothic" panose="020B0600070205080204" pitchFamily="34" charset="-128"/>
                <a:ea typeface="MS PGothic" panose="020B0600070205080204" pitchFamily="34" charset="-128"/>
              </a:rPr>
              <a:t>の物質科学アプリケーションやツールを紹介</a:t>
            </a:r>
            <a:endParaRPr lang="en-US" altLang="ja-JP" sz="2000"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「やりたいこと」からアプリケーションを検索</a:t>
            </a:r>
            <a:endParaRPr lang="en-US" altLang="ja-JP" sz="2000" dirty="0">
              <a:latin typeface="MS PGothic" panose="020B0600070205080204" pitchFamily="34" charset="-128"/>
              <a:ea typeface="MS PGothic" panose="020B0600070205080204" pitchFamily="34" charset="-128"/>
            </a:endParaRPr>
          </a:p>
          <a:p>
            <a:pPr marL="742950" lvl="1" indent="-285750">
              <a:buFont typeface="Wingdings" charset="2"/>
              <a:buChar char="ü"/>
            </a:pPr>
            <a:r>
              <a:rPr lang="ja-JP" altLang="en-US" dirty="0">
                <a:latin typeface="MS PGothic" panose="020B0600070205080204" pitchFamily="34" charset="-128"/>
                <a:ea typeface="MS PGothic" panose="020B0600070205080204" pitchFamily="34" charset="-128"/>
              </a:rPr>
              <a:t>検索タグ：「特徴」「対象」「手法・アルゴリズム」</a:t>
            </a:r>
            <a:endParaRPr lang="en-US" altLang="ja-JP"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開発者の声を利用者に届ける</a:t>
            </a:r>
            <a:endParaRPr lang="en-US" altLang="ja-JP" sz="2000" dirty="0">
              <a:latin typeface="MS PGothic" panose="020B0600070205080204" pitchFamily="34" charset="-128"/>
              <a:ea typeface="MS PGothic" panose="020B0600070205080204" pitchFamily="34" charset="-128"/>
            </a:endParaRPr>
          </a:p>
          <a:p>
            <a:pPr marL="742950" lvl="1" indent="-285750">
              <a:buFont typeface="Wingdings" charset="2"/>
              <a:buChar char="ü"/>
            </a:pPr>
            <a:r>
              <a:rPr lang="ja-JP" altLang="en-US" dirty="0">
                <a:latin typeface="MS PGothic" panose="020B0600070205080204" pitchFamily="34" charset="-128"/>
                <a:ea typeface="MS PGothic" panose="020B0600070205080204" pitchFamily="34" charset="-128"/>
              </a:rPr>
              <a:t>アプリ紹介、開発者ページ、アプリの魅力・将来性・応用性</a:t>
            </a:r>
            <a:endParaRPr lang="en-US" altLang="ja-JP"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フォーラム</a:t>
            </a:r>
            <a:r>
              <a:rPr lang="en-US" altLang="ja-JP" sz="2000" dirty="0">
                <a:latin typeface="MS PGothic" panose="020B0600070205080204" pitchFamily="34" charset="-128"/>
                <a:ea typeface="MS PGothic" panose="020B0600070205080204" pitchFamily="34" charset="-128"/>
              </a:rPr>
              <a:t>(</a:t>
            </a:r>
            <a:r>
              <a:rPr lang="ja-JP" altLang="en-US" sz="2000" dirty="0">
                <a:latin typeface="MS PGothic" panose="020B0600070205080204" pitchFamily="34" charset="-128"/>
                <a:ea typeface="MS PGothic" panose="020B0600070205080204" pitchFamily="34" charset="-128"/>
              </a:rPr>
              <a:t>掲示板</a:t>
            </a:r>
            <a:r>
              <a:rPr lang="en-US" altLang="ja-JP" sz="2000" dirty="0">
                <a:latin typeface="MS PGothic" panose="020B0600070205080204" pitchFamily="34" charset="-128"/>
                <a:ea typeface="MS PGothic" panose="020B0600070205080204" pitchFamily="34" charset="-128"/>
              </a:rPr>
              <a:t>)</a:t>
            </a:r>
            <a:r>
              <a:rPr lang="ja-JP" altLang="en-US" sz="2000" dirty="0">
                <a:latin typeface="MS PGothic" panose="020B0600070205080204" pitchFamily="34" charset="-128"/>
                <a:ea typeface="MS PGothic" panose="020B0600070205080204" pitchFamily="34" charset="-128"/>
              </a:rPr>
              <a:t>を利用した意見交換</a:t>
            </a:r>
            <a:endParaRPr lang="en-US" altLang="ja-JP" sz="2000"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講習会情報・</a:t>
            </a:r>
            <a:r>
              <a:rPr lang="en-US" altLang="ja-JP" sz="2000" dirty="0">
                <a:latin typeface="MS PGothic" panose="020B0600070205080204" pitchFamily="34" charset="-128"/>
                <a:ea typeface="MS PGothic" panose="020B0600070205080204" pitchFamily="34" charset="-128"/>
              </a:rPr>
              <a:t>web</a:t>
            </a:r>
            <a:r>
              <a:rPr lang="ja-JP" altLang="en-US" sz="2000" dirty="0">
                <a:latin typeface="MS PGothic" panose="020B0600070205080204" pitchFamily="34" charset="-128"/>
                <a:ea typeface="MS PGothic" panose="020B0600070205080204" pitchFamily="34" charset="-128"/>
              </a:rPr>
              <a:t>講習会・更新情報</a:t>
            </a:r>
            <a:endParaRPr lang="en-US" altLang="ja-JP" sz="2000" dirty="0">
              <a:latin typeface="MS PGothic" panose="020B0600070205080204" pitchFamily="34" charset="-128"/>
              <a:ea typeface="MS PGothic" panose="020B0600070205080204" pitchFamily="34" charset="-128"/>
            </a:endParaRPr>
          </a:p>
          <a:p>
            <a:pPr marL="285750" indent="-285750">
              <a:buFont typeface="Arial"/>
              <a:buChar char="•"/>
            </a:pPr>
            <a:r>
              <a:rPr lang="ja-JP" altLang="en-US" sz="2000" dirty="0">
                <a:latin typeface="MS PGothic" panose="020B0600070205080204" pitchFamily="34" charset="-128"/>
                <a:ea typeface="MS PGothic" panose="020B0600070205080204" pitchFamily="34" charset="-128"/>
              </a:rPr>
              <a:t>月間 </a:t>
            </a:r>
            <a:r>
              <a:rPr lang="en-US" altLang="ja-JP" sz="2000" dirty="0">
                <a:latin typeface="MS PGothic" panose="020B0600070205080204" pitchFamily="34" charset="-128"/>
                <a:ea typeface="MS PGothic" panose="020B0600070205080204" pitchFamily="34" charset="-128"/>
              </a:rPr>
              <a:t>10000+ </a:t>
            </a:r>
            <a:r>
              <a:rPr lang="ja-JP" altLang="en-US" sz="2000" dirty="0">
                <a:latin typeface="MS PGothic" panose="020B0600070205080204" pitchFamily="34" charset="-128"/>
                <a:ea typeface="MS PGothic" panose="020B0600070205080204" pitchFamily="34" charset="-128"/>
              </a:rPr>
              <a:t>ページビュー、</a:t>
            </a:r>
            <a:r>
              <a:rPr lang="en-US" altLang="ja-JP" sz="2000" dirty="0">
                <a:latin typeface="MS PGothic" panose="020B0600070205080204" pitchFamily="34" charset="-128"/>
                <a:ea typeface="MS PGothic" panose="020B0600070205080204" pitchFamily="34" charset="-128"/>
              </a:rPr>
              <a:t>2000+ </a:t>
            </a:r>
            <a:r>
              <a:rPr lang="ja-JP" altLang="en-US" sz="2000" dirty="0">
                <a:latin typeface="MS PGothic" panose="020B0600070205080204" pitchFamily="34" charset="-128"/>
                <a:ea typeface="MS PGothic" panose="020B0600070205080204" pitchFamily="34" charset="-128"/>
              </a:rPr>
              <a:t>ユニークユーザ</a:t>
            </a:r>
            <a:r>
              <a:rPr lang="en-US" altLang="ja-JP" sz="2000" dirty="0">
                <a:latin typeface="MS PGothic" panose="020B0600070205080204" pitchFamily="34" charset="-128"/>
                <a:ea typeface="MS PGothic" panose="020B0600070205080204" pitchFamily="34" charset="-128"/>
              </a:rPr>
              <a:t>(2017</a:t>
            </a:r>
            <a:r>
              <a:rPr lang="ja-JP" altLang="en-US" sz="2000" dirty="0">
                <a:latin typeface="MS PGothic" panose="020B0600070205080204" pitchFamily="34" charset="-128"/>
                <a:ea typeface="MS PGothic" panose="020B0600070205080204" pitchFamily="34" charset="-128"/>
              </a:rPr>
              <a:t>年度</a:t>
            </a:r>
            <a:r>
              <a:rPr lang="en-US" altLang="ja-JP" sz="2000" dirty="0">
                <a:latin typeface="MS PGothic" panose="020B0600070205080204" pitchFamily="34" charset="-128"/>
                <a:ea typeface="MS PGothic" panose="020B0600070205080204" pitchFamily="34" charset="-128"/>
              </a:rPr>
              <a:t>)</a:t>
            </a:r>
            <a:endParaRPr lang="ja-JP" altLang="en-US" sz="2000" dirty="0">
              <a:latin typeface="MS PGothic" panose="020B0600070205080204" pitchFamily="34" charset="-128"/>
              <a:ea typeface="MS PGothic" panose="020B0600070205080204" pitchFamily="34" charset="-128"/>
            </a:endParaRPr>
          </a:p>
        </p:txBody>
      </p:sp>
      <p:sp>
        <p:nvSpPr>
          <p:cNvPr id="3" name="スライド番号プレースホルダー 2">
            <a:extLst>
              <a:ext uri="{FF2B5EF4-FFF2-40B4-BE49-F238E27FC236}">
                <a16:creationId xmlns:a16="http://schemas.microsoft.com/office/drawing/2014/main" id="{EFD48EB3-CEC9-8643-A42B-EA6DB26E64A6}"/>
              </a:ext>
            </a:extLst>
          </p:cNvPr>
          <p:cNvSpPr>
            <a:spLocks noGrp="1"/>
          </p:cNvSpPr>
          <p:nvPr>
            <p:ph type="sldNum" sz="quarter" idx="12"/>
          </p:nvPr>
        </p:nvSpPr>
        <p:spPr/>
        <p:txBody>
          <a:bodyPr/>
          <a:lstStyle/>
          <a:p>
            <a:fld id="{B72F81EC-3365-A244-BE16-25FE1979F5BC}" type="slidenum">
              <a:rPr kumimoji="1" lang="ja-JP" altLang="en-US" smtClean="0"/>
              <a:t>83</a:t>
            </a:fld>
            <a:endParaRPr kumimoji="1" lang="ja-JP" altLang="en-US"/>
          </a:p>
        </p:txBody>
      </p:sp>
    </p:spTree>
    <p:extLst>
      <p:ext uri="{BB962C8B-B14F-4D97-AF65-F5344CB8AC3E}">
        <p14:creationId xmlns:p14="http://schemas.microsoft.com/office/powerpoint/2010/main" val="3606332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body" idx="1"/>
          </p:nvPr>
        </p:nvSpPr>
        <p:spPr>
          <a:xfrm>
            <a:off x="154895" y="731044"/>
            <a:ext cx="8229600" cy="753110"/>
          </a:xfrm>
          <a:prstGeom prst="rect">
            <a:avLst/>
          </a:prstGeom>
        </p:spPr>
        <p:txBody>
          <a:bodyPr>
            <a:normAutofit/>
          </a:bodyPr>
          <a:lstStyle>
            <a:lvl1pPr>
              <a:spcBef>
                <a:spcPts val="0"/>
              </a:spcBef>
              <a:defRPr b="1"/>
            </a:lvl1pPr>
          </a:lstStyle>
          <a:p>
            <a:pPr marL="0" indent="0">
              <a:buNone/>
            </a:pPr>
            <a:r>
              <a:rPr sz="2400" dirty="0">
                <a:latin typeface="MS PGothic" panose="020B0600070205080204" pitchFamily="34" charset="-128"/>
                <a:ea typeface="MS PGothic" panose="020B0600070205080204" pitchFamily="34" charset="-128"/>
              </a:rPr>
              <a:t>アプリを選ぶための参考情報の拡充</a:t>
            </a:r>
          </a:p>
        </p:txBody>
      </p:sp>
      <p:sp>
        <p:nvSpPr>
          <p:cNvPr id="86" name="Shape 86"/>
          <p:cNvSpPr/>
          <p:nvPr/>
        </p:nvSpPr>
        <p:spPr>
          <a:xfrm>
            <a:off x="7420385" y="5639868"/>
            <a:ext cx="1748021"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defRPr sz="2400"/>
            </a:pPr>
            <a:r>
              <a:rPr sz="2000" dirty="0">
                <a:solidFill>
                  <a:schemeClr val="accent5"/>
                </a:solidFill>
              </a:rPr>
              <a:t>2018年4月</a:t>
            </a:r>
            <a:r>
              <a:rPr sz="2000" dirty="0"/>
              <a:t>公開</a:t>
            </a:r>
          </a:p>
        </p:txBody>
      </p:sp>
      <p:pic>
        <p:nvPicPr>
          <p:cNvPr id="87" name="pasted-image.pdf"/>
          <p:cNvPicPr>
            <a:picLocks noChangeAspect="1"/>
          </p:cNvPicPr>
          <p:nvPr/>
        </p:nvPicPr>
        <p:blipFill>
          <a:blip r:embed="rId3">
            <a:extLst/>
          </a:blip>
          <a:stretch>
            <a:fillRect/>
          </a:stretch>
        </p:blipFill>
        <p:spPr>
          <a:xfrm>
            <a:off x="5668916" y="1222348"/>
            <a:ext cx="3373810" cy="3449317"/>
          </a:xfrm>
          <a:prstGeom prst="rect">
            <a:avLst/>
          </a:prstGeom>
          <a:ln w="12700">
            <a:miter lim="400000"/>
          </a:ln>
        </p:spPr>
      </p:pic>
      <p:sp>
        <p:nvSpPr>
          <p:cNvPr id="88" name="Shape 88"/>
          <p:cNvSpPr/>
          <p:nvPr/>
        </p:nvSpPr>
        <p:spPr>
          <a:xfrm>
            <a:off x="154895" y="1261128"/>
            <a:ext cx="7260170" cy="5825916"/>
          </a:xfrm>
          <a:prstGeom prst="rect">
            <a:avLst/>
          </a:prstGeom>
          <a:ln w="12700">
            <a:miter lim="400000"/>
          </a:ln>
          <a:extLst>
            <a:ext uri="{C572A759-6A51-4108-AA02-DFA0A04FC94B}">
              <ma14:wrappingTextBoxFlag xmlns="" xmlns:ma14="http://schemas.microsoft.com/office/mac/drawingml/2011/main" val="1"/>
            </a:ext>
          </a:extLst>
        </p:spPr>
        <p:txBody>
          <a:bodyPr lIns="26788" tIns="26788" rIns="26788" bIns="26788"/>
          <a:lstStyle/>
          <a:p>
            <a:pPr marL="142870" indent="-142870">
              <a:buSzPct val="100000"/>
              <a:buChar char="•"/>
              <a:defRPr sz="2200">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アプリコンシェルジュ</a:t>
            </a:r>
          </a:p>
          <a:p>
            <a:pPr marL="383963" lvl="1" indent="-142870">
              <a:buSzPct val="100000"/>
              <a:buChar char="•"/>
              <a:defRPr sz="2000">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利用者から計算物質科学やアプリに</a:t>
            </a:r>
            <a:br>
              <a:rPr lang="en-US" dirty="0">
                <a:latin typeface="MS PGothic" panose="020B0600070205080204" pitchFamily="34" charset="-128"/>
                <a:ea typeface="MS PGothic" panose="020B0600070205080204" pitchFamily="34" charset="-128"/>
              </a:rPr>
            </a:br>
            <a:r>
              <a:rPr dirty="0">
                <a:latin typeface="MS PGothic" panose="020B0600070205080204" pitchFamily="34" charset="-128"/>
                <a:ea typeface="MS PGothic" panose="020B0600070205080204" pitchFamily="34" charset="-128"/>
              </a:rPr>
              <a:t>関する質問・要望にMateriApps開発チーム</a:t>
            </a:r>
            <a:br>
              <a:rPr lang="en-US" dirty="0">
                <a:latin typeface="MS PGothic" panose="020B0600070205080204" pitchFamily="34" charset="-128"/>
                <a:ea typeface="MS PGothic" panose="020B0600070205080204" pitchFamily="34" charset="-128"/>
              </a:rPr>
            </a:br>
            <a:r>
              <a:rPr dirty="0">
                <a:latin typeface="MS PGothic" panose="020B0600070205080204" pitchFamily="34" charset="-128"/>
                <a:ea typeface="MS PGothic" panose="020B0600070205080204" pitchFamily="34" charset="-128"/>
              </a:rPr>
              <a:t>が解答</a:t>
            </a:r>
          </a:p>
          <a:p>
            <a:pPr marL="360151" lvl="1" indent="-119058">
              <a:buSzPct val="100000"/>
              <a:buChar char="•"/>
              <a:defRPr sz="1800">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例：”アプリのライセンスの違いがわからないの</a:t>
            </a:r>
            <a:br>
              <a:rPr lang="en-US" dirty="0">
                <a:latin typeface="MS PGothic" panose="020B0600070205080204" pitchFamily="34" charset="-128"/>
                <a:ea typeface="MS PGothic" panose="020B0600070205080204" pitchFamily="34" charset="-128"/>
              </a:rPr>
            </a:br>
            <a:r>
              <a:rPr dirty="0">
                <a:latin typeface="MS PGothic" panose="020B0600070205080204" pitchFamily="34" charset="-128"/>
                <a:ea typeface="MS PGothic" panose="020B0600070205080204" pitchFamily="34" charset="-128"/>
              </a:rPr>
              <a:t>ですが・・・”</a:t>
            </a:r>
          </a:p>
          <a:p>
            <a:pPr algn="l">
              <a:defRPr sz="1800">
                <a:latin typeface="Helvetica Neue"/>
                <a:ea typeface="Helvetica Neue"/>
                <a:cs typeface="Helvetica Neue"/>
                <a:sym typeface="Helvetica Neue"/>
              </a:defRPr>
            </a:pPr>
            <a:endParaRPr dirty="0">
              <a:latin typeface="MS PGothic" panose="020B0600070205080204" pitchFamily="34" charset="-128"/>
              <a:ea typeface="MS PGothic" panose="020B0600070205080204" pitchFamily="34" charset="-128"/>
            </a:endParaRPr>
          </a:p>
          <a:p>
            <a:pPr algn="l">
              <a:defRPr sz="1800">
                <a:latin typeface="Helvetica Neue"/>
                <a:ea typeface="Helvetica Neue"/>
                <a:cs typeface="Helvetica Neue"/>
                <a:sym typeface="Helvetica Neue"/>
              </a:defRPr>
            </a:pPr>
            <a:endParaRPr dirty="0">
              <a:latin typeface="MS PGothic" panose="020B0600070205080204" pitchFamily="34" charset="-128"/>
              <a:ea typeface="MS PGothic" panose="020B0600070205080204" pitchFamily="34" charset="-128"/>
            </a:endParaRPr>
          </a:p>
          <a:p>
            <a:pPr algn="l">
              <a:defRPr sz="1800">
                <a:latin typeface="Helvetica Neue"/>
                <a:ea typeface="Helvetica Neue"/>
                <a:cs typeface="Helvetica Neue"/>
                <a:sym typeface="Helvetica Neue"/>
              </a:defRPr>
            </a:pPr>
            <a:endParaRPr dirty="0">
              <a:latin typeface="MS PGothic" panose="020B0600070205080204" pitchFamily="34" charset="-128"/>
              <a:ea typeface="MS PGothic" panose="020B0600070205080204" pitchFamily="34" charset="-128"/>
            </a:endParaRPr>
          </a:p>
          <a:p>
            <a:pPr algn="l">
              <a:defRPr sz="1800">
                <a:latin typeface="Helvetica Neue"/>
                <a:ea typeface="Helvetica Neue"/>
                <a:cs typeface="Helvetica Neue"/>
                <a:sym typeface="Helvetica Neue"/>
              </a:defRPr>
            </a:pPr>
            <a:endParaRPr dirty="0">
              <a:latin typeface="MS PGothic" panose="020B0600070205080204" pitchFamily="34" charset="-128"/>
              <a:ea typeface="MS PGothic" panose="020B0600070205080204" pitchFamily="34" charset="-128"/>
            </a:endParaRPr>
          </a:p>
          <a:p>
            <a:pPr algn="l">
              <a:defRPr sz="1800">
                <a:latin typeface="Helvetica Neue"/>
                <a:ea typeface="Helvetica Neue"/>
                <a:cs typeface="Helvetica Neue"/>
                <a:sym typeface="Helvetica Neue"/>
              </a:defRPr>
            </a:pPr>
            <a:endParaRPr dirty="0">
              <a:latin typeface="MS PGothic" panose="020B0600070205080204" pitchFamily="34" charset="-128"/>
              <a:ea typeface="MS PGothic" panose="020B0600070205080204" pitchFamily="34" charset="-128"/>
            </a:endParaRPr>
          </a:p>
          <a:p>
            <a:pPr algn="l">
              <a:defRPr sz="2400">
                <a:latin typeface="Helvetica Neue"/>
                <a:ea typeface="Helvetica Neue"/>
                <a:cs typeface="Helvetica Neue"/>
                <a:sym typeface="Helvetica Neue"/>
              </a:defRPr>
            </a:pPr>
            <a:endParaRPr dirty="0">
              <a:latin typeface="MS PGothic" panose="020B0600070205080204" pitchFamily="34" charset="-128"/>
              <a:ea typeface="MS PGothic" panose="020B0600070205080204" pitchFamily="34" charset="-128"/>
            </a:endParaRPr>
          </a:p>
          <a:p>
            <a:pPr marL="142870" indent="-142870">
              <a:buSzPct val="100000"/>
              <a:buChar char="•"/>
              <a:defRPr sz="2200">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レビュー</a:t>
            </a:r>
          </a:p>
          <a:p>
            <a:pPr marL="383963" lvl="1" indent="-142870">
              <a:buSzPct val="100000"/>
              <a:buChar char="•"/>
              <a:defRPr sz="2000">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アプリのインストール方法や簡単な</a:t>
            </a:r>
            <a:br>
              <a:rPr lang="en-US" dirty="0">
                <a:latin typeface="MS PGothic" panose="020B0600070205080204" pitchFamily="34" charset="-128"/>
                <a:ea typeface="MS PGothic" panose="020B0600070205080204" pitchFamily="34" charset="-128"/>
              </a:rPr>
            </a:br>
            <a:r>
              <a:rPr dirty="0">
                <a:latin typeface="MS PGothic" panose="020B0600070205080204" pitchFamily="34" charset="-128"/>
                <a:ea typeface="MS PGothic" panose="020B0600070205080204" pitchFamily="34" charset="-128"/>
              </a:rPr>
              <a:t>利用法、サンプルなどが</a:t>
            </a:r>
            <a:br>
              <a:rPr lang="en-US" dirty="0">
                <a:latin typeface="MS PGothic" panose="020B0600070205080204" pitchFamily="34" charset="-128"/>
                <a:ea typeface="MS PGothic" panose="020B0600070205080204" pitchFamily="34" charset="-128"/>
              </a:rPr>
            </a:br>
            <a:r>
              <a:rPr dirty="0">
                <a:latin typeface="MS PGothic" panose="020B0600070205080204" pitchFamily="34" charset="-128"/>
                <a:ea typeface="MS PGothic" panose="020B0600070205080204" pitchFamily="34" charset="-128"/>
              </a:rPr>
              <a:t>アプリ情報のページに掲載</a:t>
            </a:r>
          </a:p>
          <a:p>
            <a:pPr marL="383963" lvl="1" indent="-142870">
              <a:buSzPct val="100000"/>
              <a:buChar char="•"/>
              <a:defRPr sz="2000">
                <a:solidFill>
                  <a:schemeClr val="accent5"/>
                </a:solidFill>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アプリ開発者、利用者が投稿することも可能</a:t>
            </a:r>
          </a:p>
          <a:p>
            <a:pPr marL="383963" lvl="1" indent="-142870">
              <a:buSzPct val="100000"/>
              <a:buChar char="•"/>
              <a:defRPr sz="2000">
                <a:latin typeface="Helvetica Neue"/>
                <a:ea typeface="Helvetica Neue"/>
                <a:cs typeface="Helvetica Neue"/>
                <a:sym typeface="Helvetica Neue"/>
              </a:defRPr>
            </a:pPr>
            <a:r>
              <a:rPr dirty="0">
                <a:latin typeface="MS PGothic" panose="020B0600070205080204" pitchFamily="34" charset="-128"/>
                <a:ea typeface="MS PGothic" panose="020B0600070205080204" pitchFamily="34" charset="-128"/>
              </a:rPr>
              <a:t>2018/9/5現在、15種類のアプリのレビューが掲載</a:t>
            </a:r>
          </a:p>
        </p:txBody>
      </p:sp>
      <p:sp>
        <p:nvSpPr>
          <p:cNvPr id="89" name="Shape 89"/>
          <p:cNvSpPr/>
          <p:nvPr/>
        </p:nvSpPr>
        <p:spPr>
          <a:xfrm>
            <a:off x="8223963" y="1625640"/>
            <a:ext cx="587239" cy="178594"/>
          </a:xfrm>
          <a:prstGeom prst="rect">
            <a:avLst/>
          </a:prstGeom>
          <a:ln w="25400">
            <a:solidFill>
              <a:schemeClr val="accent5"/>
            </a:solidFill>
            <a:miter lim="400000"/>
          </a:ln>
        </p:spPr>
        <p:txBody>
          <a:bodyPr lIns="26788" tIns="26788" rIns="26788" bIns="26788" anchor="ctr"/>
          <a:lstStyle/>
          <a:p>
            <a:pPr>
              <a:defRPr sz="3400"/>
            </a:pPr>
            <a:endParaRPr/>
          </a:p>
        </p:txBody>
      </p:sp>
      <p:pic>
        <p:nvPicPr>
          <p:cNvPr id="90" name="pasted-image.pdf"/>
          <p:cNvPicPr>
            <a:picLocks noChangeAspect="1"/>
          </p:cNvPicPr>
          <p:nvPr/>
        </p:nvPicPr>
        <p:blipFill>
          <a:blip r:embed="rId4">
            <a:extLst/>
          </a:blip>
          <a:stretch>
            <a:fillRect/>
          </a:stretch>
        </p:blipFill>
        <p:spPr>
          <a:xfrm>
            <a:off x="5435294" y="2962703"/>
            <a:ext cx="3602498" cy="2758669"/>
          </a:xfrm>
          <a:prstGeom prst="rect">
            <a:avLst/>
          </a:prstGeom>
          <a:ln w="12700">
            <a:miter lim="400000"/>
          </a:ln>
        </p:spPr>
      </p:pic>
      <p:sp>
        <p:nvSpPr>
          <p:cNvPr id="91" name="Shape 91"/>
          <p:cNvSpPr/>
          <p:nvPr/>
        </p:nvSpPr>
        <p:spPr>
          <a:xfrm>
            <a:off x="5596765" y="4978524"/>
            <a:ext cx="400382" cy="121766"/>
          </a:xfrm>
          <a:prstGeom prst="rect">
            <a:avLst/>
          </a:prstGeom>
          <a:ln w="25400">
            <a:solidFill>
              <a:schemeClr val="accent5"/>
            </a:solidFill>
            <a:miter lim="400000"/>
          </a:ln>
        </p:spPr>
        <p:txBody>
          <a:bodyPr lIns="26788" tIns="26788" rIns="26788" bIns="26788" anchor="ctr"/>
          <a:lstStyle/>
          <a:p>
            <a:pPr>
              <a:defRPr sz="3400"/>
            </a:pPr>
            <a:endParaRPr/>
          </a:p>
        </p:txBody>
      </p:sp>
      <p:pic>
        <p:nvPicPr>
          <p:cNvPr id="92" name="スクリーンショット 2018-09-06 14.08.51.png"/>
          <p:cNvPicPr>
            <a:picLocks noChangeAspect="1"/>
          </p:cNvPicPr>
          <p:nvPr/>
        </p:nvPicPr>
        <p:blipFill>
          <a:blip r:embed="rId5">
            <a:extLst/>
          </a:blip>
          <a:stretch>
            <a:fillRect/>
          </a:stretch>
        </p:blipFill>
        <p:spPr>
          <a:xfrm>
            <a:off x="2842745" y="2962703"/>
            <a:ext cx="2453522" cy="2138278"/>
          </a:xfrm>
          <a:prstGeom prst="rect">
            <a:avLst/>
          </a:prstGeom>
          <a:ln w="12700">
            <a:miter lim="400000"/>
          </a:ln>
        </p:spPr>
      </p:pic>
      <p:sp>
        <p:nvSpPr>
          <p:cNvPr id="15" name="タイトル 1"/>
          <p:cNvSpPr>
            <a:spLocks noGrp="1"/>
          </p:cNvSpPr>
          <p:nvPr>
            <p:ph type="title"/>
          </p:nvPr>
        </p:nvSpPr>
        <p:spPr>
          <a:xfrm>
            <a:off x="0" y="-20788"/>
            <a:ext cx="8686800" cy="780917"/>
          </a:xfrm>
        </p:spPr>
        <p:txBody>
          <a:bodyPr>
            <a:noAutofit/>
          </a:bodyPr>
          <a:lstStyle/>
          <a:p>
            <a:pPr marL="0" indent="0"/>
            <a:r>
              <a:rPr lang="en-US" altLang="ja-JP" sz="3200" b="1" dirty="0" err="1">
                <a:solidFill>
                  <a:srgbClr val="1F497D"/>
                </a:solidFill>
                <a:latin typeface="+mj-ea"/>
                <a:ea typeface="+mj-ea"/>
              </a:rPr>
              <a:t>MateriApps</a:t>
            </a:r>
            <a:r>
              <a:rPr lang="ja-JP" altLang="en-US" sz="3200" b="1" dirty="0">
                <a:solidFill>
                  <a:srgbClr val="1F497D"/>
                </a:solidFill>
                <a:latin typeface="+mj-ea"/>
                <a:ea typeface="+mj-ea"/>
              </a:rPr>
              <a:t>リニューアルサイトの新コンテンツ</a:t>
            </a:r>
          </a:p>
        </p:txBody>
      </p:sp>
      <p:sp>
        <p:nvSpPr>
          <p:cNvPr id="2" name="スライド番号プレースホルダー 1">
            <a:extLst>
              <a:ext uri="{FF2B5EF4-FFF2-40B4-BE49-F238E27FC236}">
                <a16:creationId xmlns:a16="http://schemas.microsoft.com/office/drawing/2014/main" id="{EBA3FDED-944B-1C40-882A-64D1D0E0D795}"/>
              </a:ext>
            </a:extLst>
          </p:cNvPr>
          <p:cNvSpPr>
            <a:spLocks noGrp="1"/>
          </p:cNvSpPr>
          <p:nvPr>
            <p:ph type="sldNum" sz="quarter" idx="2"/>
          </p:nvPr>
        </p:nvSpPr>
        <p:spPr/>
        <p:txBody>
          <a:bodyPr/>
          <a:lstStyle/>
          <a:p>
            <a:fld id="{86CB4B4D-7CA3-9044-876B-883B54F8677D}" type="slidenum">
              <a:rPr lang="en-US" altLang="ja-JP" smtClean="0"/>
              <a:t>84</a:t>
            </a:fld>
            <a:endParaRPr lang="ja-JP" altLang="en-US"/>
          </a:p>
        </p:txBody>
      </p:sp>
    </p:spTree>
    <p:extLst>
      <p:ext uri="{BB962C8B-B14F-4D97-AF65-F5344CB8AC3E}">
        <p14:creationId xmlns:p14="http://schemas.microsoft.com/office/powerpoint/2010/main" val="3600621213"/>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627679"/>
          </a:xfrm>
        </p:spPr>
        <p:txBody>
          <a:bodyPr>
            <a:normAutofit/>
          </a:bodyPr>
          <a:lstStyle/>
          <a:p>
            <a:r>
              <a:rPr lang="ja-JP" altLang="en-US" sz="3200" b="1" dirty="0">
                <a:solidFill>
                  <a:srgbClr val="1F497D"/>
                </a:solidFill>
              </a:rPr>
              <a:t>第一原理計算</a:t>
            </a:r>
            <a:r>
              <a:rPr lang="en-US" altLang="en-US" sz="3200" b="1" dirty="0" err="1">
                <a:solidFill>
                  <a:srgbClr val="1F497D"/>
                </a:solidFill>
              </a:rPr>
              <a:t>のGUI</a:t>
            </a:r>
            <a:r>
              <a:rPr lang="ja-JP" altLang="en-US" sz="3200" b="1" dirty="0">
                <a:solidFill>
                  <a:srgbClr val="1F497D"/>
                </a:solidFill>
              </a:rPr>
              <a:t>アプリ（１）</a:t>
            </a:r>
            <a:endParaRPr kumimoji="1" lang="ja-JP" altLang="en-US" sz="3200" b="1" dirty="0">
              <a:solidFill>
                <a:srgbClr val="1F497D"/>
              </a:solidFill>
            </a:endParaRPr>
          </a:p>
        </p:txBody>
      </p:sp>
      <p:sp>
        <p:nvSpPr>
          <p:cNvPr id="3" name="コンテンツ プレースホルダー 2"/>
          <p:cNvSpPr>
            <a:spLocks noGrp="1"/>
          </p:cNvSpPr>
          <p:nvPr>
            <p:ph idx="1"/>
          </p:nvPr>
        </p:nvSpPr>
        <p:spPr>
          <a:xfrm>
            <a:off x="22859" y="570440"/>
            <a:ext cx="9176036" cy="540810"/>
          </a:xfrm>
        </p:spPr>
        <p:txBody>
          <a:bodyPr>
            <a:normAutofit/>
          </a:bodyPr>
          <a:lstStyle/>
          <a:p>
            <a:r>
              <a:rPr lang="en-US" altLang="ja-JP" sz="2400" dirty="0"/>
              <a:t>C-Tools</a:t>
            </a:r>
            <a:r>
              <a:rPr lang="ja-JP" altLang="en-US" sz="2400" dirty="0"/>
              <a:t>（フリー）　</a:t>
            </a:r>
            <a:r>
              <a:rPr lang="en-US" altLang="ja-JP" sz="2400" dirty="0">
                <a:solidFill>
                  <a:srgbClr val="0000FF"/>
                </a:solidFill>
              </a:rPr>
              <a:t>ht</a:t>
            </a:r>
            <a:r>
              <a:rPr lang="en-US" altLang="ja-JP" sz="2400" dirty="0">
                <a:solidFill>
                  <a:srgbClr val="0070C0"/>
                </a:solidFill>
              </a:rPr>
              <a:t>tp://ma.cms-initiative.jp/ja/listapps/C-Tools</a:t>
            </a:r>
          </a:p>
        </p:txBody>
      </p:sp>
      <p:sp>
        <p:nvSpPr>
          <p:cNvPr id="6" name="Text Box 103"/>
          <p:cNvSpPr txBox="1">
            <a:spLocks noChangeArrowheads="1"/>
          </p:cNvSpPr>
          <p:nvPr/>
        </p:nvSpPr>
        <p:spPr bwMode="auto">
          <a:xfrm>
            <a:off x="236420" y="989931"/>
            <a:ext cx="8602780" cy="7848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kumimoji="1" sz="7800">
                <a:solidFill>
                  <a:schemeClr val="tx1"/>
                </a:solidFill>
                <a:latin typeface="Calibri" charset="0"/>
                <a:ea typeface="ＭＳ Ｐゴシック" charset="0"/>
                <a:cs typeface="ＭＳ Ｐゴシック" charset="0"/>
              </a:defRPr>
            </a:lvl1pPr>
            <a:lvl2pPr>
              <a:defRPr kumimoji="1" sz="7800">
                <a:solidFill>
                  <a:schemeClr val="tx1"/>
                </a:solidFill>
                <a:latin typeface="Calibri" charset="0"/>
                <a:ea typeface="ＭＳ Ｐゴシック" charset="0"/>
              </a:defRPr>
            </a:lvl2pPr>
            <a:lvl3pPr>
              <a:defRPr kumimoji="1" sz="7800">
                <a:solidFill>
                  <a:schemeClr val="tx1"/>
                </a:solidFill>
                <a:latin typeface="Calibri" charset="0"/>
                <a:ea typeface="ＭＳ Ｐゴシック" charset="0"/>
              </a:defRPr>
            </a:lvl3pPr>
            <a:lvl4pPr>
              <a:defRPr kumimoji="1" sz="7800">
                <a:solidFill>
                  <a:schemeClr val="tx1"/>
                </a:solidFill>
                <a:latin typeface="Calibri" charset="0"/>
                <a:ea typeface="ＭＳ Ｐゴシック" charset="0"/>
              </a:defRPr>
            </a:lvl4pPr>
            <a:lvl5pPr>
              <a:defRPr kumimoji="1" sz="7800">
                <a:solidFill>
                  <a:schemeClr val="tx1"/>
                </a:solidFill>
                <a:latin typeface="Calibri" charset="0"/>
                <a:ea typeface="ＭＳ Ｐゴシック" charset="0"/>
              </a:defRPr>
            </a:lvl5pPr>
            <a:lvl6pPr marL="8412163" indent="-6126163" fontAlgn="base">
              <a:spcBef>
                <a:spcPct val="0"/>
              </a:spcBef>
              <a:spcAft>
                <a:spcPct val="0"/>
              </a:spcAft>
              <a:defRPr kumimoji="1" sz="7800">
                <a:solidFill>
                  <a:schemeClr val="tx1"/>
                </a:solidFill>
                <a:latin typeface="Calibri" charset="0"/>
                <a:ea typeface="ＭＳ Ｐゴシック" charset="0"/>
              </a:defRPr>
            </a:lvl6pPr>
            <a:lvl7pPr marL="8869363" indent="-6126163" fontAlgn="base">
              <a:spcBef>
                <a:spcPct val="0"/>
              </a:spcBef>
              <a:spcAft>
                <a:spcPct val="0"/>
              </a:spcAft>
              <a:defRPr kumimoji="1" sz="7800">
                <a:solidFill>
                  <a:schemeClr val="tx1"/>
                </a:solidFill>
                <a:latin typeface="Calibri" charset="0"/>
                <a:ea typeface="ＭＳ Ｐゴシック" charset="0"/>
              </a:defRPr>
            </a:lvl7pPr>
            <a:lvl8pPr marL="9326563" indent="-6126163" fontAlgn="base">
              <a:spcBef>
                <a:spcPct val="0"/>
              </a:spcBef>
              <a:spcAft>
                <a:spcPct val="0"/>
              </a:spcAft>
              <a:defRPr kumimoji="1" sz="7800">
                <a:solidFill>
                  <a:schemeClr val="tx1"/>
                </a:solidFill>
                <a:latin typeface="Calibri" charset="0"/>
                <a:ea typeface="ＭＳ Ｐゴシック" charset="0"/>
              </a:defRPr>
            </a:lvl8pPr>
            <a:lvl9pPr marL="9783763" indent="-6126163" fontAlgn="base">
              <a:spcBef>
                <a:spcPct val="0"/>
              </a:spcBef>
              <a:spcAft>
                <a:spcPct val="0"/>
              </a:spcAft>
              <a:defRPr kumimoji="1" sz="7800">
                <a:solidFill>
                  <a:schemeClr val="tx1"/>
                </a:solidFill>
                <a:latin typeface="Calibri" charset="0"/>
                <a:ea typeface="ＭＳ Ｐゴシック" charset="0"/>
              </a:defRPr>
            </a:lvl9pPr>
          </a:lstStyle>
          <a:p>
            <a:pPr defTabSz="914400">
              <a:lnSpc>
                <a:spcPct val="120000"/>
              </a:lnSpc>
              <a:spcBef>
                <a:spcPct val="50000"/>
              </a:spcBef>
              <a:defRPr/>
            </a:pPr>
            <a:r>
              <a:rPr lang="en-US" altLang="ja-JP" sz="2000" dirty="0">
                <a:solidFill>
                  <a:schemeClr val="accent2"/>
                </a:solidFill>
                <a:latin typeface="Arial" charset="0"/>
              </a:rPr>
              <a:t>DFT</a:t>
            </a:r>
            <a:r>
              <a:rPr lang="ja-JP" altLang="en-US" sz="2000" dirty="0">
                <a:solidFill>
                  <a:schemeClr val="accent2"/>
                </a:solidFill>
                <a:latin typeface="Arial" charset="0"/>
              </a:rPr>
              <a:t>コードに対する</a:t>
            </a:r>
            <a:r>
              <a:rPr lang="en-US" altLang="ja-JP" sz="2000" dirty="0">
                <a:solidFill>
                  <a:schemeClr val="accent2"/>
                </a:solidFill>
                <a:latin typeface="Arial" charset="0"/>
              </a:rPr>
              <a:t>GUI</a:t>
            </a:r>
            <a:r>
              <a:rPr lang="ja-JP" altLang="en-US" sz="2000" dirty="0">
                <a:solidFill>
                  <a:schemeClr val="accent2"/>
                </a:solidFill>
                <a:latin typeface="Arial" charset="0"/>
              </a:rPr>
              <a:t>支援ツール</a:t>
            </a:r>
            <a:r>
              <a:rPr lang="ja-JP" altLang="en-US" sz="2000" dirty="0">
                <a:latin typeface="Arial" charset="0"/>
              </a:rPr>
              <a:t>：</a:t>
            </a:r>
            <a:r>
              <a:rPr lang="ja-JP" altLang="en-US" sz="1800" dirty="0">
                <a:latin typeface="Arial" charset="0"/>
              </a:rPr>
              <a:t>基本的な計算パラメータを</a:t>
            </a:r>
            <a:r>
              <a:rPr lang="en-US" altLang="ja-JP" sz="1800" dirty="0">
                <a:latin typeface="Arial" charset="0"/>
              </a:rPr>
              <a:t>GUI </a:t>
            </a:r>
            <a:r>
              <a:rPr lang="ja-JP" altLang="en-US" sz="1800" dirty="0">
                <a:latin typeface="Arial" charset="0"/>
              </a:rPr>
              <a:t>で調整し、多種の</a:t>
            </a:r>
            <a:r>
              <a:rPr lang="en-US" altLang="ja-JP" sz="1800" dirty="0">
                <a:latin typeface="Arial" charset="0"/>
              </a:rPr>
              <a:t>DFT</a:t>
            </a:r>
            <a:r>
              <a:rPr lang="ja-JP" altLang="en-US" sz="1800" dirty="0">
                <a:latin typeface="Arial" charset="0"/>
              </a:rPr>
              <a:t>コードの入力ファイルを作成できる。</a:t>
            </a:r>
            <a:r>
              <a:rPr lang="en-US" altLang="ja-JP" sz="1800" dirty="0">
                <a:latin typeface="Arial" charset="0"/>
              </a:rPr>
              <a:t>DFT</a:t>
            </a:r>
            <a:r>
              <a:rPr lang="ja-JP" altLang="en-US" sz="1800" dirty="0">
                <a:latin typeface="Arial" charset="0"/>
              </a:rPr>
              <a:t>コード間の入力ファイルの変換も可能。</a:t>
            </a:r>
            <a:endParaRPr lang="en-US" altLang="ja-JP" sz="1800" dirty="0">
              <a:latin typeface="Arial" charset="0"/>
            </a:endParaRPr>
          </a:p>
        </p:txBody>
      </p:sp>
      <p:sp>
        <p:nvSpPr>
          <p:cNvPr id="7" name="テキスト ボックス 3"/>
          <p:cNvSpPr txBox="1">
            <a:spLocks noChangeArrowheads="1"/>
          </p:cNvSpPr>
          <p:nvPr/>
        </p:nvSpPr>
        <p:spPr bwMode="auto">
          <a:xfrm>
            <a:off x="352959" y="3480800"/>
            <a:ext cx="4183168" cy="92333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kumimoji="1" sz="7800">
                <a:solidFill>
                  <a:schemeClr val="tx1"/>
                </a:solidFill>
                <a:latin typeface="Arial" charset="0"/>
                <a:ea typeface="ＭＳ Ｐゴシック" charset="0"/>
                <a:cs typeface="ＭＳ Ｐゴシック" charset="0"/>
              </a:defRPr>
            </a:lvl1pPr>
            <a:lvl2pPr marL="742950" indent="-285750">
              <a:defRPr kumimoji="1" sz="7800">
                <a:solidFill>
                  <a:schemeClr val="tx1"/>
                </a:solidFill>
                <a:latin typeface="Arial" charset="0"/>
                <a:ea typeface="ＭＳ Ｐゴシック" charset="0"/>
              </a:defRPr>
            </a:lvl2pPr>
            <a:lvl3pPr marL="1143000" indent="-228600">
              <a:defRPr kumimoji="1" sz="7800">
                <a:solidFill>
                  <a:schemeClr val="tx1"/>
                </a:solidFill>
                <a:latin typeface="Arial" charset="0"/>
                <a:ea typeface="ＭＳ Ｐゴシック" charset="0"/>
              </a:defRPr>
            </a:lvl3pPr>
            <a:lvl4pPr marL="1600200" indent="-228600">
              <a:defRPr kumimoji="1" sz="7800">
                <a:solidFill>
                  <a:schemeClr val="tx1"/>
                </a:solidFill>
                <a:latin typeface="Arial" charset="0"/>
                <a:ea typeface="ＭＳ Ｐゴシック" charset="0"/>
              </a:defRPr>
            </a:lvl4pPr>
            <a:lvl5pPr marL="2057400" indent="-228600">
              <a:defRPr kumimoji="1" sz="7800">
                <a:solidFill>
                  <a:schemeClr val="tx1"/>
                </a:solidFill>
                <a:latin typeface="Arial" charset="0"/>
                <a:ea typeface="ＭＳ Ｐゴシック" charset="0"/>
              </a:defRPr>
            </a:lvl5pPr>
            <a:lvl6pPr marL="2514600" indent="-228600" defTabSz="3976688" fontAlgn="base">
              <a:spcBef>
                <a:spcPct val="0"/>
              </a:spcBef>
              <a:spcAft>
                <a:spcPct val="0"/>
              </a:spcAft>
              <a:defRPr kumimoji="1" sz="7800">
                <a:solidFill>
                  <a:schemeClr val="tx1"/>
                </a:solidFill>
                <a:latin typeface="Arial" charset="0"/>
                <a:ea typeface="ＭＳ Ｐゴシック" charset="0"/>
              </a:defRPr>
            </a:lvl6pPr>
            <a:lvl7pPr marL="2971800" indent="-228600" defTabSz="3976688" fontAlgn="base">
              <a:spcBef>
                <a:spcPct val="0"/>
              </a:spcBef>
              <a:spcAft>
                <a:spcPct val="0"/>
              </a:spcAft>
              <a:defRPr kumimoji="1" sz="7800">
                <a:solidFill>
                  <a:schemeClr val="tx1"/>
                </a:solidFill>
                <a:latin typeface="Arial" charset="0"/>
                <a:ea typeface="ＭＳ Ｐゴシック" charset="0"/>
              </a:defRPr>
            </a:lvl7pPr>
            <a:lvl8pPr marL="3429000" indent="-228600" defTabSz="3976688" fontAlgn="base">
              <a:spcBef>
                <a:spcPct val="0"/>
              </a:spcBef>
              <a:spcAft>
                <a:spcPct val="0"/>
              </a:spcAft>
              <a:defRPr kumimoji="1" sz="7800">
                <a:solidFill>
                  <a:schemeClr val="tx1"/>
                </a:solidFill>
                <a:latin typeface="Arial" charset="0"/>
                <a:ea typeface="ＭＳ Ｐゴシック" charset="0"/>
              </a:defRPr>
            </a:lvl8pPr>
            <a:lvl9pPr marL="3886200" indent="-228600" defTabSz="3976688" fontAlgn="base">
              <a:spcBef>
                <a:spcPct val="0"/>
              </a:spcBef>
              <a:spcAft>
                <a:spcPct val="0"/>
              </a:spcAft>
              <a:defRPr kumimoji="1" sz="7800">
                <a:solidFill>
                  <a:schemeClr val="tx1"/>
                </a:solidFill>
                <a:latin typeface="Arial" charset="0"/>
                <a:ea typeface="ＭＳ Ｐゴシック" charset="0"/>
              </a:defRPr>
            </a:lvl9pPr>
          </a:lstStyle>
          <a:p>
            <a:r>
              <a:rPr lang="en-US" altLang="en-US" sz="1800" b="1" dirty="0"/>
              <a:t>構造ファイル</a:t>
            </a:r>
          </a:p>
          <a:p>
            <a:r>
              <a:rPr lang="en-US" altLang="en-US" sz="1800" dirty="0"/>
              <a:t>CIF (Crystallographic Information File) </a:t>
            </a:r>
            <a:br>
              <a:rPr lang="en-US" altLang="en-US" sz="1800" dirty="0"/>
            </a:br>
            <a:r>
              <a:rPr lang="en-US" altLang="en-US" sz="1800" dirty="0"/>
              <a:t>XYZ (Chemical file format)</a:t>
            </a:r>
          </a:p>
        </p:txBody>
      </p:sp>
      <p:sp>
        <p:nvSpPr>
          <p:cNvPr id="8" name="テキスト ボックス 3"/>
          <p:cNvSpPr txBox="1">
            <a:spLocks noChangeArrowheads="1"/>
          </p:cNvSpPr>
          <p:nvPr/>
        </p:nvSpPr>
        <p:spPr bwMode="auto">
          <a:xfrm>
            <a:off x="6962098" y="3480800"/>
            <a:ext cx="1496032" cy="1754327"/>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kumimoji="1" sz="7800">
                <a:solidFill>
                  <a:schemeClr val="tx1"/>
                </a:solidFill>
                <a:latin typeface="Arial" charset="0"/>
                <a:ea typeface="ＭＳ Ｐゴシック" charset="0"/>
                <a:cs typeface="ＭＳ Ｐゴシック" charset="0"/>
              </a:defRPr>
            </a:lvl1pPr>
            <a:lvl2pPr marL="742950" indent="-285750">
              <a:defRPr kumimoji="1" sz="7800">
                <a:solidFill>
                  <a:schemeClr val="tx1"/>
                </a:solidFill>
                <a:latin typeface="Arial" charset="0"/>
                <a:ea typeface="ＭＳ Ｐゴシック" charset="0"/>
              </a:defRPr>
            </a:lvl2pPr>
            <a:lvl3pPr marL="1143000" indent="-228600">
              <a:defRPr kumimoji="1" sz="7800">
                <a:solidFill>
                  <a:schemeClr val="tx1"/>
                </a:solidFill>
                <a:latin typeface="Arial" charset="0"/>
                <a:ea typeface="ＭＳ Ｐゴシック" charset="0"/>
              </a:defRPr>
            </a:lvl3pPr>
            <a:lvl4pPr marL="1600200" indent="-228600">
              <a:defRPr kumimoji="1" sz="7800">
                <a:solidFill>
                  <a:schemeClr val="tx1"/>
                </a:solidFill>
                <a:latin typeface="Arial" charset="0"/>
                <a:ea typeface="ＭＳ Ｐゴシック" charset="0"/>
              </a:defRPr>
            </a:lvl4pPr>
            <a:lvl5pPr marL="2057400" indent="-228600">
              <a:defRPr kumimoji="1" sz="7800">
                <a:solidFill>
                  <a:schemeClr val="tx1"/>
                </a:solidFill>
                <a:latin typeface="Arial" charset="0"/>
                <a:ea typeface="ＭＳ Ｐゴシック" charset="0"/>
              </a:defRPr>
            </a:lvl5pPr>
            <a:lvl6pPr marL="2514600" indent="-228600" defTabSz="3976688" fontAlgn="base">
              <a:spcBef>
                <a:spcPct val="0"/>
              </a:spcBef>
              <a:spcAft>
                <a:spcPct val="0"/>
              </a:spcAft>
              <a:defRPr kumimoji="1" sz="7800">
                <a:solidFill>
                  <a:schemeClr val="tx1"/>
                </a:solidFill>
                <a:latin typeface="Arial" charset="0"/>
                <a:ea typeface="ＭＳ Ｐゴシック" charset="0"/>
              </a:defRPr>
            </a:lvl6pPr>
            <a:lvl7pPr marL="2971800" indent="-228600" defTabSz="3976688" fontAlgn="base">
              <a:spcBef>
                <a:spcPct val="0"/>
              </a:spcBef>
              <a:spcAft>
                <a:spcPct val="0"/>
              </a:spcAft>
              <a:defRPr kumimoji="1" sz="7800">
                <a:solidFill>
                  <a:schemeClr val="tx1"/>
                </a:solidFill>
                <a:latin typeface="Arial" charset="0"/>
                <a:ea typeface="ＭＳ Ｐゴシック" charset="0"/>
              </a:defRPr>
            </a:lvl7pPr>
            <a:lvl8pPr marL="3429000" indent="-228600" defTabSz="3976688" fontAlgn="base">
              <a:spcBef>
                <a:spcPct val="0"/>
              </a:spcBef>
              <a:spcAft>
                <a:spcPct val="0"/>
              </a:spcAft>
              <a:defRPr kumimoji="1" sz="7800">
                <a:solidFill>
                  <a:schemeClr val="tx1"/>
                </a:solidFill>
                <a:latin typeface="Arial" charset="0"/>
                <a:ea typeface="ＭＳ Ｐゴシック" charset="0"/>
              </a:defRPr>
            </a:lvl8pPr>
            <a:lvl9pPr marL="3886200" indent="-228600" defTabSz="3976688" fontAlgn="base">
              <a:spcBef>
                <a:spcPct val="0"/>
              </a:spcBef>
              <a:spcAft>
                <a:spcPct val="0"/>
              </a:spcAft>
              <a:defRPr kumimoji="1" sz="7800">
                <a:solidFill>
                  <a:schemeClr val="tx1"/>
                </a:solidFill>
                <a:latin typeface="Arial" charset="0"/>
                <a:ea typeface="ＭＳ Ｐゴシック" charset="0"/>
              </a:defRPr>
            </a:lvl9pPr>
          </a:lstStyle>
          <a:p>
            <a:r>
              <a:rPr lang="ja-JP" altLang="en-US" sz="1800" b="1" dirty="0"/>
              <a:t>入力ファイル</a:t>
            </a:r>
            <a:endParaRPr lang="en-US" altLang="ja-JP" sz="1800" b="1" dirty="0"/>
          </a:p>
          <a:p>
            <a:r>
              <a:rPr lang="en-US" altLang="en-US" sz="1800" dirty="0" err="1"/>
              <a:t>xTAPP</a:t>
            </a:r>
            <a:br>
              <a:rPr lang="en-US" altLang="en-US" sz="1800" dirty="0"/>
            </a:br>
            <a:r>
              <a:rPr lang="en-US" altLang="en-US" sz="1800" dirty="0" err="1"/>
              <a:t>OpenMX</a:t>
            </a:r>
            <a:endParaRPr lang="en-US" altLang="en-US" sz="1800" dirty="0"/>
          </a:p>
          <a:p>
            <a:r>
              <a:rPr lang="en-US" altLang="en-US" sz="1800" dirty="0"/>
              <a:t>RSDFT</a:t>
            </a:r>
          </a:p>
          <a:p>
            <a:r>
              <a:rPr lang="en-US" altLang="en-US" sz="1800" dirty="0"/>
              <a:t>VASP</a:t>
            </a:r>
          </a:p>
          <a:p>
            <a:r>
              <a:rPr lang="en-US" altLang="en-US" sz="1800" dirty="0" err="1"/>
              <a:t>PWscf</a:t>
            </a:r>
            <a:endParaRPr lang="en-US" altLang="en-US" sz="1800" dirty="0"/>
          </a:p>
        </p:txBody>
      </p:sp>
      <p:sp>
        <p:nvSpPr>
          <p:cNvPr id="9" name="右矢印 8"/>
          <p:cNvSpPr/>
          <p:nvPr/>
        </p:nvSpPr>
        <p:spPr>
          <a:xfrm>
            <a:off x="5281874" y="3750753"/>
            <a:ext cx="904788" cy="38484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0" name="テキスト ボックス 9"/>
          <p:cNvSpPr txBox="1"/>
          <p:nvPr/>
        </p:nvSpPr>
        <p:spPr>
          <a:xfrm>
            <a:off x="4934877" y="4273031"/>
            <a:ext cx="1674983" cy="646331"/>
          </a:xfrm>
          <a:prstGeom prst="rect">
            <a:avLst/>
          </a:prstGeom>
          <a:noFill/>
        </p:spPr>
        <p:txBody>
          <a:bodyPr wrap="square" rtlCol="0">
            <a:spAutoFit/>
          </a:bodyPr>
          <a:lstStyle/>
          <a:p>
            <a:r>
              <a:rPr kumimoji="1" lang="ja-JP" altLang="en-US" dirty="0">
                <a:solidFill>
                  <a:srgbClr val="FF0000"/>
                </a:solidFill>
              </a:rPr>
              <a:t>入力ファイルを自動生成</a:t>
            </a:r>
          </a:p>
        </p:txBody>
      </p:sp>
      <p:sp>
        <p:nvSpPr>
          <p:cNvPr id="11" name="テキスト ボックス 10"/>
          <p:cNvSpPr txBox="1"/>
          <p:nvPr/>
        </p:nvSpPr>
        <p:spPr>
          <a:xfrm>
            <a:off x="5309172" y="3280745"/>
            <a:ext cx="850192" cy="400110"/>
          </a:xfrm>
          <a:prstGeom prst="rect">
            <a:avLst/>
          </a:prstGeom>
          <a:noFill/>
        </p:spPr>
        <p:txBody>
          <a:bodyPr wrap="square" rtlCol="0">
            <a:spAutoFit/>
          </a:bodyPr>
          <a:lstStyle/>
          <a:p>
            <a:r>
              <a:rPr kumimoji="1" lang="ja-JP" altLang="en-US" sz="2000" dirty="0">
                <a:solidFill>
                  <a:srgbClr val="4F81BD"/>
                </a:solidFill>
              </a:rPr>
              <a:t>出力</a:t>
            </a:r>
          </a:p>
        </p:txBody>
      </p:sp>
      <p:grpSp>
        <p:nvGrpSpPr>
          <p:cNvPr id="12" name="図形グループ 11"/>
          <p:cNvGrpSpPr/>
          <p:nvPr/>
        </p:nvGrpSpPr>
        <p:grpSpPr>
          <a:xfrm>
            <a:off x="352959" y="2920307"/>
            <a:ext cx="1155700" cy="461666"/>
            <a:chOff x="211032" y="1782464"/>
            <a:chExt cx="1155700" cy="461666"/>
          </a:xfrm>
        </p:grpSpPr>
        <p:sp>
          <p:nvSpPr>
            <p:cNvPr id="13" name="テキスト ボックス 12"/>
            <p:cNvSpPr txBox="1"/>
            <p:nvPr/>
          </p:nvSpPr>
          <p:spPr>
            <a:xfrm>
              <a:off x="211032" y="1782464"/>
              <a:ext cx="1155700" cy="461665"/>
            </a:xfrm>
            <a:prstGeom prst="rect">
              <a:avLst/>
            </a:prstGeom>
            <a:noFill/>
          </p:spPr>
          <p:txBody>
            <a:bodyPr wrap="square" rtlCol="0">
              <a:spAutoFit/>
            </a:bodyPr>
            <a:lstStyle/>
            <a:p>
              <a:r>
                <a:rPr kumimoji="1" lang="en-US" altLang="ja-JP" sz="2400" dirty="0"/>
                <a:t>[load]</a:t>
              </a:r>
              <a:endParaRPr kumimoji="1" lang="ja-JP" altLang="en-US" sz="2400" dirty="0"/>
            </a:p>
          </p:txBody>
        </p:sp>
        <p:sp>
          <p:nvSpPr>
            <p:cNvPr id="14" name="正方形/長方形 13"/>
            <p:cNvSpPr/>
            <p:nvPr/>
          </p:nvSpPr>
          <p:spPr>
            <a:xfrm>
              <a:off x="223721" y="1827286"/>
              <a:ext cx="856348" cy="41684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 name="図形グループ 14"/>
          <p:cNvGrpSpPr/>
          <p:nvPr/>
        </p:nvGrpSpPr>
        <p:grpSpPr>
          <a:xfrm>
            <a:off x="6962097" y="2920307"/>
            <a:ext cx="1092200" cy="461666"/>
            <a:chOff x="6951951" y="1782464"/>
            <a:chExt cx="1092200" cy="461666"/>
          </a:xfrm>
        </p:grpSpPr>
        <p:sp>
          <p:nvSpPr>
            <p:cNvPr id="16" name="テキスト ボックス 15"/>
            <p:cNvSpPr txBox="1"/>
            <p:nvPr/>
          </p:nvSpPr>
          <p:spPr>
            <a:xfrm>
              <a:off x="6951951" y="1782464"/>
              <a:ext cx="1092200" cy="461665"/>
            </a:xfrm>
            <a:prstGeom prst="rect">
              <a:avLst/>
            </a:prstGeom>
            <a:noFill/>
          </p:spPr>
          <p:txBody>
            <a:bodyPr wrap="square" rtlCol="0">
              <a:spAutoFit/>
            </a:bodyPr>
            <a:lstStyle/>
            <a:p>
              <a:r>
                <a:rPr kumimoji="1" lang="en-US" altLang="ja-JP" sz="2400" dirty="0"/>
                <a:t>[save]</a:t>
              </a:r>
              <a:endParaRPr kumimoji="1" lang="ja-JP" altLang="en-US" sz="2400" dirty="0"/>
            </a:p>
          </p:txBody>
        </p:sp>
        <p:sp>
          <p:nvSpPr>
            <p:cNvPr id="17" name="正方形/長方形 16"/>
            <p:cNvSpPr/>
            <p:nvPr/>
          </p:nvSpPr>
          <p:spPr>
            <a:xfrm>
              <a:off x="6964650" y="1827286"/>
              <a:ext cx="920257" cy="41684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 name="テキスト ボックス 17"/>
          <p:cNvSpPr txBox="1"/>
          <p:nvPr/>
        </p:nvSpPr>
        <p:spPr>
          <a:xfrm>
            <a:off x="276746" y="1834011"/>
            <a:ext cx="7139089" cy="1015663"/>
          </a:xfrm>
          <a:prstGeom prst="rect">
            <a:avLst/>
          </a:prstGeom>
          <a:noFill/>
          <a:ln w="19050">
            <a:solidFill>
              <a:schemeClr val="tx2"/>
            </a:solidFill>
          </a:ln>
        </p:spPr>
        <p:txBody>
          <a:bodyPr wrap="square" rtlCol="0">
            <a:spAutoFit/>
          </a:bodyPr>
          <a:lstStyle/>
          <a:p>
            <a:r>
              <a:rPr lang="en-US" altLang="ja-JP" sz="2000" b="1" dirty="0">
                <a:solidFill>
                  <a:schemeClr val="tx2"/>
                </a:solidFill>
              </a:rPr>
              <a:t>Supported DFT codes </a:t>
            </a:r>
            <a:r>
              <a:rPr lang="ja-JP" altLang="en-US" sz="2000" b="1" dirty="0">
                <a:solidFill>
                  <a:schemeClr val="tx2"/>
                </a:solidFill>
              </a:rPr>
              <a:t>（５ </a:t>
            </a:r>
            <a:r>
              <a:rPr lang="en-US" altLang="ja-JP" sz="2000" b="1" dirty="0">
                <a:solidFill>
                  <a:schemeClr val="tx2"/>
                </a:solidFill>
              </a:rPr>
              <a:t>codes</a:t>
            </a:r>
            <a:r>
              <a:rPr lang="ja-JP" altLang="en-US" sz="2000" b="1" dirty="0">
                <a:solidFill>
                  <a:schemeClr val="tx2"/>
                </a:solidFill>
              </a:rPr>
              <a:t>）</a:t>
            </a:r>
            <a:endParaRPr lang="en-US" altLang="ja-JP" sz="2000" b="1" dirty="0">
              <a:solidFill>
                <a:schemeClr val="tx2"/>
              </a:solidFill>
            </a:endParaRPr>
          </a:p>
          <a:p>
            <a:r>
              <a:rPr lang="en-US" altLang="ja-JP" sz="2000" dirty="0" err="1"/>
              <a:t>xTAPP</a:t>
            </a:r>
            <a:r>
              <a:rPr lang="en-US" altLang="ja-JP" sz="2000" dirty="0"/>
              <a:t> </a:t>
            </a:r>
            <a:r>
              <a:rPr lang="ja-JP" altLang="en-US" sz="2000" dirty="0"/>
              <a:t>（平面波基底）、</a:t>
            </a:r>
            <a:r>
              <a:rPr lang="en-US" altLang="ja-JP" sz="2000" dirty="0"/>
              <a:t> </a:t>
            </a:r>
            <a:r>
              <a:rPr lang="en-US" altLang="ja-JP" sz="2000" dirty="0" err="1"/>
              <a:t>OpenMX</a:t>
            </a:r>
            <a:r>
              <a:rPr lang="en-US" altLang="ja-JP" sz="2000" dirty="0"/>
              <a:t> </a:t>
            </a:r>
            <a:r>
              <a:rPr lang="ja-JP" altLang="en-US" sz="2000" dirty="0"/>
              <a:t>（局在基底）、</a:t>
            </a:r>
            <a:r>
              <a:rPr lang="en-US" altLang="ja-JP" sz="2000" dirty="0"/>
              <a:t> RSDFT </a:t>
            </a:r>
            <a:r>
              <a:rPr lang="ja-JP" altLang="en-US" sz="2000" dirty="0"/>
              <a:t>（実空間）、</a:t>
            </a:r>
            <a:br>
              <a:rPr lang="en-US" altLang="ja-JP" sz="2000" dirty="0"/>
            </a:br>
            <a:r>
              <a:rPr lang="en-US" altLang="ja-JP" sz="2000" dirty="0"/>
              <a:t>VASP </a:t>
            </a:r>
            <a:r>
              <a:rPr lang="ja-JP" altLang="en-US" sz="2000" dirty="0"/>
              <a:t>（平面波基底）、</a:t>
            </a:r>
            <a:r>
              <a:rPr lang="en-US" altLang="ja-JP" sz="2000" dirty="0" err="1"/>
              <a:t>PWscf</a:t>
            </a:r>
            <a:r>
              <a:rPr lang="ja-JP" altLang="en-US" sz="2000" dirty="0"/>
              <a:t>（</a:t>
            </a:r>
            <a:r>
              <a:rPr lang="en-US" altLang="ja-JP" sz="2000" dirty="0"/>
              <a:t>Quantum ESPRESSO</a:t>
            </a:r>
            <a:r>
              <a:rPr lang="ja-JP" altLang="en-US" sz="2000" dirty="0"/>
              <a:t>）</a:t>
            </a:r>
            <a:r>
              <a:rPr lang="en-US" altLang="ja-JP" sz="2000" dirty="0"/>
              <a:t> </a:t>
            </a:r>
            <a:r>
              <a:rPr lang="ja-JP" altLang="en-US" sz="2000" dirty="0"/>
              <a:t>（平面波基底）</a:t>
            </a:r>
            <a:endParaRPr kumimoji="1" lang="ja-JP" altLang="en-US" sz="2000" dirty="0"/>
          </a:p>
        </p:txBody>
      </p:sp>
      <p:sp>
        <p:nvSpPr>
          <p:cNvPr id="19" name="テキスト ボックス 18"/>
          <p:cNvSpPr txBox="1"/>
          <p:nvPr/>
        </p:nvSpPr>
        <p:spPr>
          <a:xfrm>
            <a:off x="365648" y="4546036"/>
            <a:ext cx="4084927" cy="646331"/>
          </a:xfrm>
          <a:prstGeom prst="rect">
            <a:avLst/>
          </a:prstGeom>
          <a:noFill/>
          <a:ln w="22225">
            <a:solidFill>
              <a:schemeClr val="accent1"/>
            </a:solidFill>
          </a:ln>
        </p:spPr>
        <p:txBody>
          <a:bodyPr wrap="square" rtlCol="0">
            <a:spAutoFit/>
          </a:bodyPr>
          <a:lstStyle/>
          <a:p>
            <a:r>
              <a:rPr kumimoji="1" lang="ja-JP" altLang="en-US" dirty="0"/>
              <a:t>構造を開いて、保存するだけで、簡単に</a:t>
            </a:r>
            <a:r>
              <a:rPr kumimoji="1" lang="en-US" altLang="ja-JP" dirty="0"/>
              <a:t>DFT</a:t>
            </a:r>
            <a:r>
              <a:rPr kumimoji="1" lang="ja-JP" altLang="en-US" dirty="0"/>
              <a:t>コードの入力ファイルが出来る</a:t>
            </a:r>
          </a:p>
        </p:txBody>
      </p:sp>
      <p:pic>
        <p:nvPicPr>
          <p:cNvPr id="20" name="図 19" descr="スクリーンショット 2015-10-28 15.45.39.png"/>
          <p:cNvPicPr>
            <a:picLocks noChangeAspect="1"/>
          </p:cNvPicPr>
          <p:nvPr/>
        </p:nvPicPr>
        <p:blipFill rotWithShape="1">
          <a:blip r:embed="rId3">
            <a:extLst>
              <a:ext uri="{28A0092B-C50C-407E-A947-70E740481C1C}">
                <a14:useLocalDpi xmlns:a14="http://schemas.microsoft.com/office/drawing/2010/main" val="0"/>
              </a:ext>
            </a:extLst>
          </a:blip>
          <a:srcRect b="69185"/>
          <a:stretch/>
        </p:blipFill>
        <p:spPr>
          <a:xfrm>
            <a:off x="84043" y="5276241"/>
            <a:ext cx="8313420" cy="1563821"/>
          </a:xfrm>
          <a:prstGeom prst="rect">
            <a:avLst/>
          </a:prstGeom>
        </p:spPr>
      </p:pic>
      <p:sp>
        <p:nvSpPr>
          <p:cNvPr id="21" name="正方形/長方形 20"/>
          <p:cNvSpPr/>
          <p:nvPr/>
        </p:nvSpPr>
        <p:spPr>
          <a:xfrm>
            <a:off x="261073" y="5922387"/>
            <a:ext cx="474780" cy="12027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61073" y="6176387"/>
            <a:ext cx="474780" cy="12027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p:cNvSpPr>
            <a:spLocks noGrp="1"/>
          </p:cNvSpPr>
          <p:nvPr>
            <p:ph type="sldNum" sz="quarter" idx="12"/>
          </p:nvPr>
        </p:nvSpPr>
        <p:spPr/>
        <p:txBody>
          <a:bodyPr/>
          <a:lstStyle/>
          <a:p>
            <a:fld id="{B72F81EC-3365-A244-BE16-25FE1979F5BC}" type="slidenum">
              <a:rPr kumimoji="1" lang="ja-JP" altLang="en-US" smtClean="0"/>
              <a:t>85</a:t>
            </a:fld>
            <a:endParaRPr kumimoji="1" lang="ja-JP" altLang="en-US"/>
          </a:p>
        </p:txBody>
      </p:sp>
    </p:spTree>
    <p:extLst>
      <p:ext uri="{BB962C8B-B14F-4D97-AF65-F5344CB8AC3E}">
        <p14:creationId xmlns:p14="http://schemas.microsoft.com/office/powerpoint/2010/main" val="660597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lang="en-US" altLang="en-US" sz="4000" b="1" dirty="0" err="1">
                <a:solidFill>
                  <a:srgbClr val="1F497D"/>
                </a:solidFill>
              </a:rPr>
              <a:t>第一原理計算のGUI</a:t>
            </a:r>
            <a:r>
              <a:rPr lang="ja-JP" altLang="en-US" sz="4000" b="1" dirty="0">
                <a:solidFill>
                  <a:srgbClr val="1F497D"/>
                </a:solidFill>
              </a:rPr>
              <a:t>アプリ（２）</a:t>
            </a:r>
            <a:endParaRPr kumimoji="1" lang="ja-JP" altLang="en-US" sz="4000" b="1" dirty="0">
              <a:solidFill>
                <a:srgbClr val="1F497D"/>
              </a:solidFill>
            </a:endParaRPr>
          </a:p>
        </p:txBody>
      </p:sp>
      <p:sp>
        <p:nvSpPr>
          <p:cNvPr id="4" name="スライド番号プレースホルダー 3"/>
          <p:cNvSpPr>
            <a:spLocks noGrp="1"/>
          </p:cNvSpPr>
          <p:nvPr>
            <p:ph type="sldNum" sz="quarter" idx="12"/>
          </p:nvPr>
        </p:nvSpPr>
        <p:spPr>
          <a:xfrm>
            <a:off x="6553200" y="6169295"/>
            <a:ext cx="2133600" cy="365125"/>
          </a:xfrm>
        </p:spPr>
        <p:txBody>
          <a:bodyPr/>
          <a:lstStyle/>
          <a:p>
            <a:fld id="{B72F81EC-3365-A244-BE16-25FE1979F5BC}" type="slidenum">
              <a:rPr kumimoji="1" lang="ja-JP" altLang="en-US" smtClean="0"/>
              <a:t>86</a:t>
            </a:fld>
            <a:endParaRPr kumimoji="1" lang="ja-JP" altLang="en-US"/>
          </a:p>
        </p:txBody>
      </p:sp>
      <p:sp>
        <p:nvSpPr>
          <p:cNvPr id="7" name="コンテンツ プレースホルダー 2"/>
          <p:cNvSpPr>
            <a:spLocks noGrp="1"/>
          </p:cNvSpPr>
          <p:nvPr>
            <p:ph idx="1"/>
          </p:nvPr>
        </p:nvSpPr>
        <p:spPr>
          <a:xfrm>
            <a:off x="70339" y="589258"/>
            <a:ext cx="9003322" cy="4297901"/>
          </a:xfrm>
        </p:spPr>
        <p:txBody>
          <a:bodyPr>
            <a:normAutofit/>
          </a:bodyPr>
          <a:lstStyle/>
          <a:p>
            <a:r>
              <a:rPr lang="en-US" altLang="ja-JP" sz="2800" dirty="0" err="1"/>
              <a:t>Winmostar</a:t>
            </a:r>
            <a:r>
              <a:rPr lang="ja-JP" altLang="ja-JP" sz="2800" dirty="0"/>
              <a:t>　</a:t>
            </a:r>
            <a:r>
              <a:rPr lang="en-US" altLang="ja-JP" sz="2400" dirty="0">
                <a:solidFill>
                  <a:srgbClr val="0070C0"/>
                </a:solidFill>
              </a:rPr>
              <a:t>https://winmostar.com/</a:t>
            </a:r>
          </a:p>
          <a:p>
            <a:pPr lvl="1"/>
            <a:r>
              <a:rPr lang="ja-JP" altLang="en-US" sz="2200" dirty="0"/>
              <a:t>株式会社クロスアビリティが開発・販売</a:t>
            </a:r>
            <a:endParaRPr lang="en-US" altLang="ja-JP" sz="2200" dirty="0"/>
          </a:p>
          <a:p>
            <a:pPr lvl="1"/>
            <a:r>
              <a:rPr lang="ja-JP" altLang="en-US" sz="2200" dirty="0"/>
              <a:t>企業ユースで</a:t>
            </a:r>
            <a:r>
              <a:rPr lang="en-US" altLang="ja-JP" sz="2200" dirty="0"/>
              <a:t>15</a:t>
            </a:r>
            <a:r>
              <a:rPr lang="ja-JP" altLang="en-US" sz="2200" dirty="0"/>
              <a:t>万円より（トライアル版あり）</a:t>
            </a:r>
          </a:p>
          <a:p>
            <a:pPr lvl="1"/>
            <a:r>
              <a:rPr lang="ja-JP" altLang="en-US" sz="2200" dirty="0"/>
              <a:t>サポート、講習会（関東・関西）、個別カスタマイズあり</a:t>
            </a:r>
            <a:endParaRPr lang="en-US" altLang="ja-JP" sz="2200" dirty="0"/>
          </a:p>
          <a:p>
            <a:pPr lvl="1"/>
            <a:r>
              <a:rPr lang="ja-JP" altLang="en-US" sz="2200" dirty="0"/>
              <a:t>平均</a:t>
            </a:r>
            <a:r>
              <a:rPr lang="en-US" altLang="ja-JP" sz="2200" dirty="0"/>
              <a:t>20</a:t>
            </a:r>
            <a:r>
              <a:rPr lang="ja-JP" altLang="en-US" sz="2200" dirty="0"/>
              <a:t>ダウンロード</a:t>
            </a:r>
            <a:r>
              <a:rPr lang="en-US" altLang="ja-JP" sz="2200" dirty="0"/>
              <a:t>/</a:t>
            </a:r>
            <a:r>
              <a:rPr lang="ja-JP" altLang="en-US" sz="2200"/>
              <a:t>日</a:t>
            </a:r>
            <a:endParaRPr lang="en-US" altLang="ja-JP" sz="2200" dirty="0"/>
          </a:p>
          <a:p>
            <a:pPr lvl="1"/>
            <a:r>
              <a:rPr lang="ja-JP" altLang="en-US" sz="2000"/>
              <a:t>国内外にシングルライセンス</a:t>
            </a:r>
            <a:r>
              <a:rPr lang="en-US" altLang="ja-JP" sz="2000" dirty="0"/>
              <a:t>775</a:t>
            </a:r>
            <a:r>
              <a:rPr lang="ja-JP" altLang="en-US" sz="2000"/>
              <a:t>ユーザ、機関ライセンス</a:t>
            </a:r>
            <a:r>
              <a:rPr lang="en-US" altLang="ja-JP" sz="2000" dirty="0"/>
              <a:t>48</a:t>
            </a:r>
            <a:endParaRPr lang="en-US" altLang="ja-JP" sz="2200" dirty="0"/>
          </a:p>
          <a:p>
            <a:pPr lvl="1"/>
            <a:r>
              <a:rPr lang="en-US" altLang="ja-JP" sz="2200" b="1" dirty="0">
                <a:solidFill>
                  <a:srgbClr val="C0504D"/>
                </a:solidFill>
              </a:rPr>
              <a:t>QuantumESPRESSO</a:t>
            </a:r>
            <a:r>
              <a:rPr lang="en-US" altLang="ja-JP" sz="2200" dirty="0"/>
              <a:t>,</a:t>
            </a:r>
            <a:r>
              <a:rPr lang="ja-JP" altLang="en-US" sz="2200" dirty="0"/>
              <a:t> </a:t>
            </a:r>
            <a:r>
              <a:rPr lang="en-US" altLang="ja-JP" sz="2200" dirty="0">
                <a:solidFill>
                  <a:srgbClr val="C0504D"/>
                </a:solidFill>
              </a:rPr>
              <a:t>Gaussian</a:t>
            </a:r>
            <a:r>
              <a:rPr lang="en-US" altLang="ja-JP" sz="2200" dirty="0"/>
              <a:t>, </a:t>
            </a:r>
            <a:r>
              <a:rPr lang="en-US" altLang="ja-JP" sz="2200" dirty="0">
                <a:solidFill>
                  <a:srgbClr val="C0504D"/>
                </a:solidFill>
              </a:rPr>
              <a:t>GAMESS</a:t>
            </a:r>
            <a:r>
              <a:rPr lang="en-US" altLang="ja-JP" sz="2200" dirty="0"/>
              <a:t>, </a:t>
            </a:r>
            <a:r>
              <a:rPr lang="en-US" altLang="ja-JP" sz="2200" dirty="0" err="1">
                <a:solidFill>
                  <a:srgbClr val="C0504D"/>
                </a:solidFill>
              </a:rPr>
              <a:t>NWChem</a:t>
            </a:r>
            <a:r>
              <a:rPr lang="en-US" altLang="ja-JP" sz="2200" dirty="0"/>
              <a:t>, </a:t>
            </a:r>
            <a:r>
              <a:rPr lang="en-US" altLang="ja-JP" sz="2200" dirty="0">
                <a:solidFill>
                  <a:srgbClr val="C0504D"/>
                </a:solidFill>
              </a:rPr>
              <a:t>MOPAC </a:t>
            </a:r>
            <a:r>
              <a:rPr lang="ja-JP" altLang="en-US" sz="2200" dirty="0"/>
              <a:t>に対応</a:t>
            </a:r>
            <a:endParaRPr lang="en-US" altLang="ja-JP" sz="2200" dirty="0"/>
          </a:p>
          <a:p>
            <a:pPr lvl="1"/>
            <a:r>
              <a:rPr lang="ja-JP" altLang="en-US" sz="2200" dirty="0">
                <a:solidFill>
                  <a:schemeClr val="accent5">
                    <a:lumMod val="50000"/>
                  </a:schemeClr>
                </a:solidFill>
              </a:rPr>
              <a:t>材料系国プロアプリ（</a:t>
            </a:r>
            <a:r>
              <a:rPr lang="en-US" altLang="ja-JP" sz="2200" b="1" dirty="0" err="1">
                <a:solidFill>
                  <a:schemeClr val="accent5">
                    <a:lumMod val="50000"/>
                  </a:schemeClr>
                </a:solidFill>
              </a:rPr>
              <a:t>OpenMX</a:t>
            </a:r>
            <a:r>
              <a:rPr lang="en-US" altLang="ja-JP" sz="2200" dirty="0">
                <a:solidFill>
                  <a:schemeClr val="accent5">
                    <a:lumMod val="50000"/>
                  </a:schemeClr>
                </a:solidFill>
              </a:rPr>
              <a:t>, </a:t>
            </a:r>
            <a:r>
              <a:rPr lang="en-US" altLang="ja-JP" sz="2200" b="1" dirty="0">
                <a:solidFill>
                  <a:schemeClr val="accent5">
                    <a:lumMod val="50000"/>
                  </a:schemeClr>
                </a:solidFill>
              </a:rPr>
              <a:t>SMASH</a:t>
            </a:r>
            <a:r>
              <a:rPr lang="ja-JP" altLang="en-US" sz="2200" dirty="0">
                <a:solidFill>
                  <a:schemeClr val="accent5">
                    <a:lumMod val="50000"/>
                  </a:schemeClr>
                </a:solidFill>
              </a:rPr>
              <a:t> </a:t>
            </a:r>
            <a:r>
              <a:rPr lang="en-US" altLang="ja-JP" sz="2200" dirty="0">
                <a:solidFill>
                  <a:schemeClr val="accent5">
                    <a:lumMod val="50000"/>
                  </a:schemeClr>
                </a:solidFill>
              </a:rPr>
              <a:t>,</a:t>
            </a:r>
            <a:r>
              <a:rPr lang="ja-JP" altLang="en-US" sz="2200">
                <a:solidFill>
                  <a:schemeClr val="accent5">
                    <a:lumMod val="50000"/>
                  </a:schemeClr>
                </a:solidFill>
              </a:rPr>
              <a:t> </a:t>
            </a:r>
            <a:r>
              <a:rPr lang="en-US" altLang="ja-JP" sz="2200" dirty="0">
                <a:solidFill>
                  <a:schemeClr val="accent5">
                    <a:lumMod val="50000"/>
                  </a:schemeClr>
                </a:solidFill>
              </a:rPr>
              <a:t>DCDFTBMD,</a:t>
            </a:r>
            <a:r>
              <a:rPr lang="ja-JP" altLang="en-US" sz="2200">
                <a:solidFill>
                  <a:schemeClr val="accent5">
                    <a:lumMod val="50000"/>
                  </a:schemeClr>
                </a:solidFill>
              </a:rPr>
              <a:t> </a:t>
            </a:r>
            <a:r>
              <a:rPr lang="en-US" altLang="ja-JP" sz="2200" dirty="0">
                <a:solidFill>
                  <a:schemeClr val="accent5">
                    <a:lumMod val="50000"/>
                  </a:schemeClr>
                </a:solidFill>
              </a:rPr>
              <a:t>MODYLAS,</a:t>
            </a:r>
            <a:r>
              <a:rPr lang="ja-JP" altLang="en-US" sz="2200" dirty="0">
                <a:solidFill>
                  <a:schemeClr val="accent5">
                    <a:lumMod val="50000"/>
                  </a:schemeClr>
                </a:solidFill>
              </a:rPr>
              <a:t> </a:t>
            </a:r>
            <a:r>
              <a:rPr lang="en-US" altLang="ja-JP" sz="2200" dirty="0">
                <a:solidFill>
                  <a:schemeClr val="accent5">
                    <a:lumMod val="50000"/>
                  </a:schemeClr>
                </a:solidFill>
              </a:rPr>
              <a:t>Fragment ER</a:t>
            </a:r>
            <a:r>
              <a:rPr lang="ja-JP" altLang="en-US" sz="2200" dirty="0">
                <a:solidFill>
                  <a:schemeClr val="accent5">
                    <a:lumMod val="50000"/>
                  </a:schemeClr>
                </a:solidFill>
              </a:rPr>
              <a:t>）</a:t>
            </a:r>
            <a:r>
              <a:rPr lang="ja-JP" altLang="en-US" sz="2200" dirty="0"/>
              <a:t>にも対応</a:t>
            </a:r>
            <a:endParaRPr lang="en-US" altLang="ja-JP" sz="2200" dirty="0"/>
          </a:p>
          <a:p>
            <a:pPr lvl="1"/>
            <a:r>
              <a:rPr lang="ja-JP" altLang="en-US" sz="2200" dirty="0"/>
              <a:t>古典</a:t>
            </a:r>
            <a:r>
              <a:rPr lang="en-US" altLang="ja-JP" sz="2200" dirty="0"/>
              <a:t>MD</a:t>
            </a:r>
            <a:r>
              <a:rPr lang="ja-JP" altLang="en-US" sz="2200" dirty="0"/>
              <a:t>：</a:t>
            </a:r>
            <a:r>
              <a:rPr lang="en-US" altLang="ja-JP" sz="2200" dirty="0"/>
              <a:t>LAMMPS,</a:t>
            </a:r>
            <a:r>
              <a:rPr lang="ja-JP" altLang="en-US" sz="2200" dirty="0"/>
              <a:t> </a:t>
            </a:r>
            <a:r>
              <a:rPr lang="en-US" altLang="ja-JP" sz="2200" dirty="0"/>
              <a:t> </a:t>
            </a:r>
            <a:r>
              <a:rPr lang="en-US" altLang="ja-JP" sz="2200" dirty="0" err="1"/>
              <a:t>Gromacs</a:t>
            </a:r>
            <a:r>
              <a:rPr lang="en-US" altLang="ja-JP" sz="2200" dirty="0"/>
              <a:t>,</a:t>
            </a:r>
            <a:r>
              <a:rPr lang="ja-JP" altLang="en-US" sz="2200" dirty="0"/>
              <a:t> </a:t>
            </a:r>
            <a:r>
              <a:rPr lang="en-US" altLang="ja-JP" sz="2200" dirty="0"/>
              <a:t> Amber </a:t>
            </a:r>
            <a:r>
              <a:rPr lang="ja-JP" altLang="en-US" sz="2200" dirty="0"/>
              <a:t>にも対応</a:t>
            </a:r>
            <a:endParaRPr lang="en-US" altLang="ja-JP" sz="2200" dirty="0"/>
          </a:p>
          <a:p>
            <a:pPr marL="457200" lvl="1" indent="0">
              <a:buNone/>
            </a:pPr>
            <a:endParaRPr lang="en-US" altLang="ja-JP" sz="2400" dirty="0"/>
          </a:p>
        </p:txBody>
      </p:sp>
      <p:pic>
        <p:nvPicPr>
          <p:cNvPr id="9" name="図 8">
            <a:extLst>
              <a:ext uri="{FF2B5EF4-FFF2-40B4-BE49-F238E27FC236}">
                <a16:creationId xmlns:a16="http://schemas.microsoft.com/office/drawing/2014/main" id="{53499923-6BF2-4E5B-ADEA-8F3F411D3727}"/>
              </a:ext>
            </a:extLst>
          </p:cNvPr>
          <p:cNvPicPr>
            <a:picLocks noChangeAspect="1"/>
          </p:cNvPicPr>
          <p:nvPr/>
        </p:nvPicPr>
        <p:blipFill>
          <a:blip r:embed="rId3"/>
          <a:stretch>
            <a:fillRect/>
          </a:stretch>
        </p:blipFill>
        <p:spPr>
          <a:xfrm>
            <a:off x="573205" y="4623213"/>
            <a:ext cx="7779225" cy="1310708"/>
          </a:xfrm>
          <a:prstGeom prst="rect">
            <a:avLst/>
          </a:prstGeom>
        </p:spPr>
      </p:pic>
      <p:pic>
        <p:nvPicPr>
          <p:cNvPr id="10" name="図 9">
            <a:extLst>
              <a:ext uri="{FF2B5EF4-FFF2-40B4-BE49-F238E27FC236}">
                <a16:creationId xmlns:a16="http://schemas.microsoft.com/office/drawing/2014/main" id="{79CC49AD-27DB-49A7-ADF5-FA82BC913559}"/>
              </a:ext>
            </a:extLst>
          </p:cNvPr>
          <p:cNvPicPr>
            <a:picLocks noChangeAspect="1"/>
          </p:cNvPicPr>
          <p:nvPr/>
        </p:nvPicPr>
        <p:blipFill>
          <a:blip r:embed="rId4"/>
          <a:stretch>
            <a:fillRect/>
          </a:stretch>
        </p:blipFill>
        <p:spPr>
          <a:xfrm>
            <a:off x="2006221" y="5733981"/>
            <a:ext cx="6735170" cy="909090"/>
          </a:xfrm>
          <a:prstGeom prst="rect">
            <a:avLst/>
          </a:prstGeom>
        </p:spPr>
      </p:pic>
    </p:spTree>
    <p:extLst>
      <p:ext uri="{BB962C8B-B14F-4D97-AF65-F5344CB8AC3E}">
        <p14:creationId xmlns:p14="http://schemas.microsoft.com/office/powerpoint/2010/main" val="3568087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lang="en-US" altLang="en-US" sz="4000" b="1" dirty="0">
                <a:solidFill>
                  <a:srgbClr val="1F497D"/>
                </a:solidFill>
              </a:rPr>
              <a:t>第一原理計算の可視化ツール</a:t>
            </a:r>
            <a:endParaRPr kumimoji="1" lang="ja-JP" altLang="en-US" sz="4000" b="1" dirty="0">
              <a:solidFill>
                <a:srgbClr val="1F497D"/>
              </a:solidFill>
            </a:endParaRPr>
          </a:p>
        </p:txBody>
      </p:sp>
      <p:sp>
        <p:nvSpPr>
          <p:cNvPr id="3" name="コンテンツ プレースホルダー 2"/>
          <p:cNvSpPr>
            <a:spLocks noGrp="1"/>
          </p:cNvSpPr>
          <p:nvPr>
            <p:ph idx="1"/>
          </p:nvPr>
        </p:nvSpPr>
        <p:spPr>
          <a:xfrm>
            <a:off x="22859" y="781915"/>
            <a:ext cx="9176036" cy="5421031"/>
          </a:xfrm>
        </p:spPr>
        <p:txBody>
          <a:bodyPr>
            <a:normAutofit/>
          </a:bodyPr>
          <a:lstStyle/>
          <a:p>
            <a:r>
              <a:rPr lang="ja-JP" altLang="en-US" sz="2400" dirty="0"/>
              <a:t>可視化ツール（フリー）</a:t>
            </a:r>
            <a:endParaRPr lang="en-US" altLang="ja-JP" sz="2400" dirty="0"/>
          </a:p>
          <a:p>
            <a:pPr lvl="1"/>
            <a:r>
              <a:rPr lang="en-US" altLang="ja-JP" sz="2400" dirty="0"/>
              <a:t>VESTA</a:t>
            </a:r>
            <a:r>
              <a:rPr lang="ja-JP" altLang="ja-JP" sz="2400" dirty="0"/>
              <a:t>　</a:t>
            </a:r>
            <a:r>
              <a:rPr lang="ja-JP" altLang="en-US" sz="2400" dirty="0"/>
              <a:t>　</a:t>
            </a:r>
            <a:r>
              <a:rPr lang="en-US" altLang="ja-JP" sz="2400" dirty="0">
                <a:solidFill>
                  <a:srgbClr val="0000FF"/>
                </a:solidFill>
                <a:hlinkClick r:id="rId3"/>
              </a:rPr>
              <a:t>http://jp-minerals.org/vesta/jp/</a:t>
            </a:r>
            <a:endParaRPr lang="en-US" altLang="ja-JP" sz="2400" dirty="0">
              <a:solidFill>
                <a:srgbClr val="0000FF"/>
              </a:solidFill>
            </a:endParaRPr>
          </a:p>
          <a:p>
            <a:pPr lvl="2">
              <a:buFont typeface="Wingdings" charset="2"/>
              <a:buChar char="ü"/>
            </a:pPr>
            <a:r>
              <a:rPr lang="en-US" altLang="ja-JP" sz="2200" dirty="0"/>
              <a:t>CIF</a:t>
            </a:r>
            <a:r>
              <a:rPr lang="ja-JP" altLang="en-US" sz="2200" dirty="0"/>
              <a:t>ファイルを読める（空間群の判別）</a:t>
            </a:r>
            <a:endParaRPr lang="en-US" altLang="ja-JP" sz="2200" dirty="0"/>
          </a:p>
          <a:p>
            <a:pPr lvl="2">
              <a:buFont typeface="Wingdings" charset="2"/>
              <a:buChar char="ü"/>
            </a:pPr>
            <a:r>
              <a:rPr lang="ja-JP" altLang="en-US" sz="2200" dirty="0"/>
              <a:t>密度、波動関数</a:t>
            </a:r>
            <a:endParaRPr lang="en-US" altLang="ja-JP" sz="2200" dirty="0"/>
          </a:p>
          <a:p>
            <a:pPr lvl="2">
              <a:buFont typeface="Wingdings" charset="2"/>
              <a:buChar char="ü"/>
            </a:pPr>
            <a:r>
              <a:rPr lang="ja-JP" altLang="en-US" sz="2200" dirty="0"/>
              <a:t>結晶の原子間距離や角度が測れる</a:t>
            </a:r>
            <a:br>
              <a:rPr lang="en-US" altLang="ja-JP" sz="2200" dirty="0"/>
            </a:br>
            <a:r>
              <a:rPr lang="ja-JP" altLang="en-US" sz="2200" dirty="0"/>
              <a:t>など</a:t>
            </a:r>
            <a:endParaRPr lang="en-US" altLang="ja-JP" sz="2200" dirty="0"/>
          </a:p>
          <a:p>
            <a:pPr lvl="1"/>
            <a:r>
              <a:rPr lang="en-US" altLang="ja-JP" sz="2400" dirty="0" err="1"/>
              <a:t>XCrysDen</a:t>
            </a:r>
            <a:r>
              <a:rPr lang="ja-JP" altLang="en-US" sz="2400" dirty="0"/>
              <a:t>　　</a:t>
            </a:r>
            <a:r>
              <a:rPr lang="en-US" altLang="ja-JP" sz="2400" dirty="0">
                <a:solidFill>
                  <a:srgbClr val="0000FF"/>
                </a:solidFill>
                <a:hlinkClick r:id="rId4"/>
              </a:rPr>
              <a:t>http://www.xcrysden.org/</a:t>
            </a:r>
            <a:endParaRPr lang="en-US" altLang="ja-JP" sz="2400" dirty="0">
              <a:solidFill>
                <a:srgbClr val="0000FF"/>
              </a:solidFill>
            </a:endParaRPr>
          </a:p>
          <a:p>
            <a:pPr lvl="2">
              <a:buFont typeface="Wingdings" charset="2"/>
              <a:buChar char="ü"/>
            </a:pPr>
            <a:r>
              <a:rPr lang="ja-JP" altLang="en-US" sz="2200" dirty="0">
                <a:solidFill>
                  <a:srgbClr val="000000"/>
                </a:solidFill>
              </a:rPr>
              <a:t>密度、波動関数、フェルミ面</a:t>
            </a:r>
            <a:endParaRPr lang="en-US" altLang="ja-JP" sz="2200" dirty="0">
              <a:solidFill>
                <a:srgbClr val="000000"/>
              </a:solidFill>
            </a:endParaRPr>
          </a:p>
          <a:p>
            <a:pPr lvl="2">
              <a:buFont typeface="Wingdings" charset="2"/>
              <a:buChar char="ü"/>
            </a:pPr>
            <a:r>
              <a:rPr lang="ja-JP" altLang="en-US" sz="2200" dirty="0">
                <a:solidFill>
                  <a:srgbClr val="000000"/>
                </a:solidFill>
              </a:rPr>
              <a:t>結晶の原子間距離や角度が測れる</a:t>
            </a:r>
            <a:endParaRPr lang="en-US" altLang="ja-JP" sz="2200" dirty="0">
              <a:solidFill>
                <a:srgbClr val="000000"/>
              </a:solidFill>
            </a:endParaRPr>
          </a:p>
          <a:p>
            <a:pPr lvl="2">
              <a:buFont typeface="Wingdings" charset="2"/>
              <a:buChar char="ü"/>
            </a:pPr>
            <a:r>
              <a:rPr lang="ja-JP" altLang="en-US" sz="2200" dirty="0">
                <a:solidFill>
                  <a:srgbClr val="000000"/>
                </a:solidFill>
              </a:rPr>
              <a:t>バンド図</a:t>
            </a:r>
            <a:r>
              <a:rPr lang="en-US" altLang="ja-JP" sz="2200" dirty="0">
                <a:solidFill>
                  <a:srgbClr val="000000"/>
                </a:solidFill>
              </a:rPr>
              <a:t>K</a:t>
            </a:r>
            <a:r>
              <a:rPr lang="ja-JP" altLang="en-US" sz="2200" dirty="0">
                <a:solidFill>
                  <a:srgbClr val="000000"/>
                </a:solidFill>
              </a:rPr>
              <a:t>点経路の作成</a:t>
            </a:r>
            <a:endParaRPr lang="en-US" altLang="ja-JP" sz="2200" dirty="0">
              <a:solidFill>
                <a:srgbClr val="000000"/>
              </a:solidFill>
            </a:endParaRPr>
          </a:p>
          <a:p>
            <a:pPr lvl="2">
              <a:buFont typeface="Wingdings" charset="2"/>
              <a:buChar char="ü"/>
            </a:pPr>
            <a:r>
              <a:rPr lang="ja-JP" altLang="en-US" sz="2200" dirty="0">
                <a:solidFill>
                  <a:srgbClr val="000000"/>
                </a:solidFill>
              </a:rPr>
              <a:t>アニメーションの作成（</a:t>
            </a:r>
            <a:r>
              <a:rPr lang="en-US" altLang="ja-JP" sz="2200" dirty="0">
                <a:solidFill>
                  <a:srgbClr val="000000"/>
                </a:solidFill>
              </a:rPr>
              <a:t>MD, </a:t>
            </a:r>
            <a:r>
              <a:rPr lang="ja-JP" altLang="en-US" sz="2200" dirty="0">
                <a:solidFill>
                  <a:srgbClr val="000000"/>
                </a:solidFill>
              </a:rPr>
              <a:t>構造最適化）　</a:t>
            </a:r>
            <a:br>
              <a:rPr lang="en-US" altLang="ja-JP" sz="2200" dirty="0">
                <a:solidFill>
                  <a:srgbClr val="000000"/>
                </a:solidFill>
              </a:rPr>
            </a:br>
            <a:r>
              <a:rPr lang="ja-JP" altLang="en-US" sz="2200" dirty="0">
                <a:solidFill>
                  <a:srgbClr val="000000"/>
                </a:solidFill>
              </a:rPr>
              <a:t>など</a:t>
            </a:r>
            <a:endParaRPr lang="en-US" altLang="ja-JP" sz="2200" dirty="0">
              <a:solidFill>
                <a:srgbClr val="000000"/>
              </a:solidFill>
            </a:endParaRPr>
          </a:p>
        </p:txBody>
      </p:sp>
      <p:sp>
        <p:nvSpPr>
          <p:cNvPr id="6" name="テキスト ボックス 5"/>
          <p:cNvSpPr txBox="1"/>
          <p:nvPr/>
        </p:nvSpPr>
        <p:spPr>
          <a:xfrm>
            <a:off x="6135802" y="4479115"/>
            <a:ext cx="834796" cy="369332"/>
          </a:xfrm>
          <a:prstGeom prst="rect">
            <a:avLst/>
          </a:prstGeom>
          <a:noFill/>
          <a:ln w="19050">
            <a:solidFill>
              <a:schemeClr val="bg1"/>
            </a:solidFill>
          </a:ln>
        </p:spPr>
        <p:txBody>
          <a:bodyPr wrap="square" rtlCol="0">
            <a:spAutoFit/>
          </a:bodyPr>
          <a:lstStyle/>
          <a:p>
            <a:r>
              <a:rPr lang="en-US" altLang="ja-JP" b="1" dirty="0">
                <a:solidFill>
                  <a:schemeClr val="bg1"/>
                </a:solidFill>
              </a:rPr>
              <a:t>OVITO</a:t>
            </a:r>
            <a:endParaRPr kumimoji="1" lang="ja-JP" altLang="en-US" b="1" dirty="0">
              <a:solidFill>
                <a:schemeClr val="bg1"/>
              </a:solidFill>
            </a:endParaRPr>
          </a:p>
        </p:txBody>
      </p:sp>
      <p:pic>
        <p:nvPicPr>
          <p:cNvPr id="4" name="図 3" descr="スクリーンショット 2017-02-19 18.44.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421" y="1757801"/>
            <a:ext cx="3176524" cy="2423668"/>
          </a:xfrm>
          <a:prstGeom prst="rect">
            <a:avLst/>
          </a:prstGeom>
        </p:spPr>
      </p:pic>
      <p:sp>
        <p:nvSpPr>
          <p:cNvPr id="7" name="スライド番号プレースホルダー 6"/>
          <p:cNvSpPr>
            <a:spLocks noGrp="1"/>
          </p:cNvSpPr>
          <p:nvPr>
            <p:ph type="sldNum" sz="quarter" idx="12"/>
          </p:nvPr>
        </p:nvSpPr>
        <p:spPr/>
        <p:txBody>
          <a:bodyPr/>
          <a:lstStyle/>
          <a:p>
            <a:fld id="{B72F81EC-3365-A244-BE16-25FE1979F5BC}" type="slidenum">
              <a:rPr kumimoji="1" lang="ja-JP" altLang="en-US" smtClean="0"/>
              <a:t>87</a:t>
            </a:fld>
            <a:endParaRPr kumimoji="1" lang="ja-JP" altLang="en-US"/>
          </a:p>
        </p:txBody>
      </p:sp>
    </p:spTree>
    <p:extLst>
      <p:ext uri="{BB962C8B-B14F-4D97-AF65-F5344CB8AC3E}">
        <p14:creationId xmlns:p14="http://schemas.microsoft.com/office/powerpoint/2010/main" val="1535474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349"/>
            <a:ext cx="8229600" cy="836710"/>
          </a:xfrm>
        </p:spPr>
        <p:txBody>
          <a:bodyPr>
            <a:normAutofit/>
          </a:bodyPr>
          <a:lstStyle/>
          <a:p>
            <a:r>
              <a:rPr lang="ja-JP" altLang="en-US" sz="4000" b="1" dirty="0">
                <a:solidFill>
                  <a:srgbClr val="1F497D"/>
                </a:solidFill>
              </a:rPr>
              <a:t>データベース：</a:t>
            </a:r>
            <a:r>
              <a:rPr lang="en-US" altLang="ja-JP" sz="4000" b="1" dirty="0" err="1">
                <a:solidFill>
                  <a:srgbClr val="1F497D"/>
                </a:solidFill>
              </a:rPr>
              <a:t>MatNavi</a:t>
            </a:r>
            <a:r>
              <a:rPr lang="ja-JP" altLang="en-US" sz="4000" b="1" dirty="0">
                <a:solidFill>
                  <a:srgbClr val="1F497D"/>
                </a:solidFill>
              </a:rPr>
              <a:t> の活用</a:t>
            </a:r>
            <a:endParaRPr kumimoji="1" lang="ja-JP" altLang="en-US" sz="4000" b="1" dirty="0">
              <a:solidFill>
                <a:srgbClr val="1F497D"/>
              </a:solidFill>
            </a:endParaRPr>
          </a:p>
        </p:txBody>
      </p:sp>
      <p:sp>
        <p:nvSpPr>
          <p:cNvPr id="3" name="コンテンツ プレースホルダー 2"/>
          <p:cNvSpPr>
            <a:spLocks noGrp="1"/>
          </p:cNvSpPr>
          <p:nvPr>
            <p:ph idx="1"/>
          </p:nvPr>
        </p:nvSpPr>
        <p:spPr>
          <a:xfrm>
            <a:off x="22859" y="781917"/>
            <a:ext cx="9176036" cy="2520084"/>
          </a:xfrm>
        </p:spPr>
        <p:txBody>
          <a:bodyPr>
            <a:normAutofit/>
          </a:bodyPr>
          <a:lstStyle/>
          <a:p>
            <a:r>
              <a:rPr lang="en-US" altLang="ja-JP" sz="2400" dirty="0">
                <a:solidFill>
                  <a:schemeClr val="accent2"/>
                </a:solidFill>
              </a:rPr>
              <a:t>NIMS </a:t>
            </a:r>
            <a:r>
              <a:rPr lang="ja-JP" altLang="en-US" sz="2400" dirty="0">
                <a:solidFill>
                  <a:schemeClr val="accent2"/>
                </a:solidFill>
              </a:rPr>
              <a:t>物質・材料データベース </a:t>
            </a:r>
            <a:r>
              <a:rPr lang="en-US" altLang="ja-JP" sz="2400" dirty="0">
                <a:solidFill>
                  <a:schemeClr val="accent2"/>
                </a:solidFill>
              </a:rPr>
              <a:t>(</a:t>
            </a:r>
            <a:r>
              <a:rPr lang="en-US" altLang="ja-JP" sz="2400" dirty="0" err="1">
                <a:solidFill>
                  <a:schemeClr val="accent2"/>
                </a:solidFill>
              </a:rPr>
              <a:t>MatNavi</a:t>
            </a:r>
            <a:r>
              <a:rPr lang="en-US" altLang="ja-JP" sz="2400" dirty="0">
                <a:solidFill>
                  <a:schemeClr val="accent2"/>
                </a:solidFill>
              </a:rPr>
              <a:t>)</a:t>
            </a:r>
            <a:br>
              <a:rPr lang="en-US" altLang="ja-JP" sz="2400" dirty="0"/>
            </a:br>
            <a:r>
              <a:rPr lang="en-US" altLang="ja-JP" sz="2400" dirty="0">
                <a:solidFill>
                  <a:srgbClr val="0000FF"/>
                </a:solidFill>
              </a:rPr>
              <a:t>http://</a:t>
            </a:r>
            <a:r>
              <a:rPr lang="en-US" altLang="ja-JP" sz="2400" dirty="0" err="1">
                <a:solidFill>
                  <a:srgbClr val="0000FF"/>
                </a:solidFill>
              </a:rPr>
              <a:t>mits.nims.go.jp</a:t>
            </a:r>
            <a:r>
              <a:rPr lang="en-US" altLang="ja-JP" sz="2400" dirty="0">
                <a:solidFill>
                  <a:srgbClr val="0000FF"/>
                </a:solidFill>
              </a:rPr>
              <a:t>/</a:t>
            </a:r>
            <a:br>
              <a:rPr lang="en-US" altLang="ja-JP" sz="2400" dirty="0">
                <a:solidFill>
                  <a:srgbClr val="0000FF"/>
                </a:solidFill>
              </a:rPr>
            </a:br>
            <a:br>
              <a:rPr lang="en-US" altLang="ja-JP" sz="2000" dirty="0">
                <a:solidFill>
                  <a:srgbClr val="0000FF"/>
                </a:solidFill>
              </a:rPr>
            </a:br>
            <a:r>
              <a:rPr lang="ja-JP" altLang="en-US" sz="2000" dirty="0"/>
              <a:t>高分子や無機材料などの構造・物性に関する材料データベース。</a:t>
            </a:r>
            <a:br>
              <a:rPr lang="en-US" altLang="ja-JP" sz="2000" dirty="0"/>
            </a:br>
            <a:r>
              <a:rPr lang="ja-JP" altLang="en-US" sz="2000" dirty="0"/>
              <a:t>物質・材料研究機構が運営を行っており、材料の結晶構造、種々の物性値、相図などのデータをウェブベースのユーザーインタフェースにより提供している。</a:t>
            </a:r>
            <a:br>
              <a:rPr lang="en-US" altLang="ja-JP" sz="2000" dirty="0"/>
            </a:br>
            <a:r>
              <a:rPr lang="ja-JP" altLang="en-US" sz="2000" dirty="0"/>
              <a:t>無料であるが、要登録。</a:t>
            </a:r>
            <a:endParaRPr lang="en-US" altLang="ja-JP" sz="2000" dirty="0">
              <a:solidFill>
                <a:srgbClr val="0000FF"/>
              </a:solidFill>
            </a:endParaRPr>
          </a:p>
        </p:txBody>
      </p:sp>
      <p:sp>
        <p:nvSpPr>
          <p:cNvPr id="4" name="右矢印 3"/>
          <p:cNvSpPr/>
          <p:nvPr/>
        </p:nvSpPr>
        <p:spPr>
          <a:xfrm>
            <a:off x="610998" y="3434553"/>
            <a:ext cx="790703" cy="4234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526582" y="3257870"/>
            <a:ext cx="7474544" cy="1200328"/>
          </a:xfrm>
          <a:prstGeom prst="rect">
            <a:avLst/>
          </a:prstGeom>
          <a:noFill/>
          <a:ln w="19050">
            <a:solidFill>
              <a:schemeClr val="tx2"/>
            </a:solidFill>
          </a:ln>
        </p:spPr>
        <p:txBody>
          <a:bodyPr wrap="square" rtlCol="0">
            <a:spAutoFit/>
          </a:bodyPr>
          <a:lstStyle/>
          <a:p>
            <a:r>
              <a:rPr lang="ja-JP" altLang="en-US" sz="2400" dirty="0"/>
              <a:t>計算したい物質の構造ファイル（</a:t>
            </a:r>
            <a:r>
              <a:rPr lang="en-US" altLang="ja-JP" sz="2400" dirty="0"/>
              <a:t>CIF</a:t>
            </a:r>
            <a:r>
              <a:rPr lang="ja-JP" altLang="en-US" sz="2400" dirty="0"/>
              <a:t>）が手に入る。</a:t>
            </a:r>
            <a:endParaRPr lang="en-US" altLang="ja-JP" sz="2400" dirty="0"/>
          </a:p>
          <a:p>
            <a:r>
              <a:rPr lang="ja-JP" altLang="en-US" sz="2400" dirty="0"/>
              <a:t>（自分で対称性、セル、原子座標などを指定して作る手間が省ける。）</a:t>
            </a:r>
            <a:endParaRPr lang="en-US" altLang="ja-JP" sz="2400" dirty="0"/>
          </a:p>
        </p:txBody>
      </p:sp>
      <p:pic>
        <p:nvPicPr>
          <p:cNvPr id="6" name="図 5" descr="4295279151-1-2.jpg"/>
          <p:cNvPicPr>
            <a:picLocks noChangeAspect="1"/>
          </p:cNvPicPr>
          <p:nvPr/>
        </p:nvPicPr>
        <p:blipFill rotWithShape="1">
          <a:blip r:embed="rId3">
            <a:extLst>
              <a:ext uri="{28A0092B-C50C-407E-A947-70E740481C1C}">
                <a14:useLocalDpi xmlns:a14="http://schemas.microsoft.com/office/drawing/2010/main" val="0"/>
              </a:ext>
            </a:extLst>
          </a:blip>
          <a:srcRect l="6682" t="9757" r="17590" b="10083"/>
          <a:stretch/>
        </p:blipFill>
        <p:spPr>
          <a:xfrm>
            <a:off x="1701208" y="4579292"/>
            <a:ext cx="2867925" cy="2090834"/>
          </a:xfrm>
          <a:prstGeom prst="rect">
            <a:avLst/>
          </a:prstGeom>
        </p:spPr>
      </p:pic>
      <p:sp>
        <p:nvSpPr>
          <p:cNvPr id="8" name="テキスト ボックス 7"/>
          <p:cNvSpPr txBox="1"/>
          <p:nvPr/>
        </p:nvSpPr>
        <p:spPr>
          <a:xfrm>
            <a:off x="4569133" y="4586584"/>
            <a:ext cx="2841625" cy="461665"/>
          </a:xfrm>
          <a:prstGeom prst="rect">
            <a:avLst/>
          </a:prstGeom>
          <a:noFill/>
        </p:spPr>
        <p:txBody>
          <a:bodyPr wrap="square" rtlCol="0">
            <a:spAutoFit/>
          </a:bodyPr>
          <a:lstStyle/>
          <a:p>
            <a:r>
              <a:rPr lang="ja-JP" altLang="en-US" sz="2400" dirty="0"/>
              <a:t>チタン酸鉛（</a:t>
            </a:r>
            <a:r>
              <a:rPr lang="en-US" altLang="ja-JP" sz="2400" dirty="0"/>
              <a:t>PbTiO</a:t>
            </a:r>
            <a:r>
              <a:rPr lang="en-US" altLang="ja-JP" sz="2400" baseline="-25000" dirty="0"/>
              <a:t>3</a:t>
            </a:r>
            <a:r>
              <a:rPr lang="ja-JP" altLang="en-US" sz="2400" dirty="0"/>
              <a:t>）</a:t>
            </a:r>
            <a:endParaRPr kumimoji="1" lang="ja-JP" altLang="en-US" sz="2400" dirty="0"/>
          </a:p>
        </p:txBody>
      </p:sp>
      <p:sp>
        <p:nvSpPr>
          <p:cNvPr id="9" name="スライド番号プレースホルダー 8"/>
          <p:cNvSpPr>
            <a:spLocks noGrp="1"/>
          </p:cNvSpPr>
          <p:nvPr>
            <p:ph type="sldNum" sz="quarter" idx="12"/>
          </p:nvPr>
        </p:nvSpPr>
        <p:spPr/>
        <p:txBody>
          <a:bodyPr/>
          <a:lstStyle/>
          <a:p>
            <a:fld id="{B72F81EC-3365-A244-BE16-25FE1979F5BC}" type="slidenum">
              <a:rPr kumimoji="1" lang="ja-JP" altLang="en-US" smtClean="0"/>
              <a:t>88</a:t>
            </a:fld>
            <a:endParaRPr kumimoji="1" lang="ja-JP" altLang="en-US"/>
          </a:p>
        </p:txBody>
      </p:sp>
    </p:spTree>
    <p:extLst>
      <p:ext uri="{BB962C8B-B14F-4D97-AF65-F5344CB8AC3E}">
        <p14:creationId xmlns:p14="http://schemas.microsoft.com/office/powerpoint/2010/main" val="2515728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descr="Diamond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964" y="4193237"/>
            <a:ext cx="2736117" cy="2136824"/>
          </a:xfrm>
          <a:prstGeom prst="rect">
            <a:avLst/>
          </a:prstGeom>
        </p:spPr>
      </p:pic>
      <p:sp>
        <p:nvSpPr>
          <p:cNvPr id="5" name="正方形/長方形 4"/>
          <p:cNvSpPr/>
          <p:nvPr/>
        </p:nvSpPr>
        <p:spPr>
          <a:xfrm>
            <a:off x="216195" y="1577079"/>
            <a:ext cx="4262438" cy="42199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algn="ctr" defTabSz="410751" latinLnBrk="1" hangingPunct="0"/>
            <a:r>
              <a:rPr kumimoji="0" lang="ja-JP" altLang="en-US" sz="2400">
                <a:solidFill>
                  <a:srgbClr val="000000"/>
                </a:solidFill>
                <a:sym typeface="Helvetica Neue Light"/>
              </a:rPr>
              <a:t>環境の構築・キーボード設定</a:t>
            </a:r>
          </a:p>
        </p:txBody>
      </p:sp>
      <p:cxnSp>
        <p:nvCxnSpPr>
          <p:cNvPr id="7" name="直線矢印コネクタ 6"/>
          <p:cNvCxnSpPr/>
          <p:nvPr/>
        </p:nvCxnSpPr>
        <p:spPr>
          <a:xfrm>
            <a:off x="1234181" y="2010818"/>
            <a:ext cx="0" cy="214313"/>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8" name="正方形/長方形 7"/>
          <p:cNvSpPr/>
          <p:nvPr/>
        </p:nvSpPr>
        <p:spPr>
          <a:xfrm>
            <a:off x="591242" y="2225131"/>
            <a:ext cx="2994422" cy="42199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defTabSz="410751" latinLnBrk="1" hangingPunct="0"/>
            <a:r>
              <a:rPr lang="ja-JP" altLang="en-US" sz="2400" dirty="0">
                <a:solidFill>
                  <a:srgbClr val="000000"/>
                </a:solidFill>
              </a:rPr>
              <a:t>データベース</a:t>
            </a:r>
            <a:r>
              <a:rPr lang="en-US" altLang="ja-JP" sz="2400" dirty="0" err="1">
                <a:solidFill>
                  <a:srgbClr val="000000"/>
                </a:solidFill>
              </a:rPr>
              <a:t>MatNavi</a:t>
            </a:r>
            <a:endParaRPr kumimoji="0" lang="ja-JP" altLang="en-US" sz="2400" dirty="0">
              <a:solidFill>
                <a:srgbClr val="000000"/>
              </a:solidFill>
              <a:sym typeface="Helvetica Neue Light"/>
            </a:endParaRPr>
          </a:p>
        </p:txBody>
      </p:sp>
      <p:cxnSp>
        <p:nvCxnSpPr>
          <p:cNvPr id="9" name="直線矢印コネクタ 8"/>
          <p:cNvCxnSpPr/>
          <p:nvPr/>
        </p:nvCxnSpPr>
        <p:spPr>
          <a:xfrm>
            <a:off x="1210368" y="2647121"/>
            <a:ext cx="0" cy="482885"/>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正方形/長方形 9"/>
          <p:cNvSpPr/>
          <p:nvPr/>
        </p:nvSpPr>
        <p:spPr>
          <a:xfrm>
            <a:off x="591242" y="3130006"/>
            <a:ext cx="2484094" cy="42199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defTabSz="410751" latinLnBrk="1" hangingPunct="0"/>
            <a:r>
              <a:rPr lang="ja-JP" altLang="en-US" sz="2400" dirty="0">
                <a:solidFill>
                  <a:srgbClr val="000000"/>
                </a:solidFill>
              </a:rPr>
              <a:t>補助ツール</a:t>
            </a:r>
            <a:r>
              <a:rPr lang="en-US" altLang="ja-JP" sz="2400" dirty="0">
                <a:solidFill>
                  <a:srgbClr val="000000"/>
                </a:solidFill>
              </a:rPr>
              <a:t>C-tools</a:t>
            </a:r>
            <a:endParaRPr kumimoji="0" lang="ja-JP" altLang="en-US" sz="2400" dirty="0">
              <a:solidFill>
                <a:srgbClr val="000000"/>
              </a:solidFill>
              <a:sym typeface="Helvetica Neue Light"/>
            </a:endParaRPr>
          </a:p>
        </p:txBody>
      </p:sp>
      <p:sp>
        <p:nvSpPr>
          <p:cNvPr id="11" name="テキスト ボックス 10"/>
          <p:cNvSpPr txBox="1"/>
          <p:nvPr/>
        </p:nvSpPr>
        <p:spPr>
          <a:xfrm>
            <a:off x="1350102" y="2668217"/>
            <a:ext cx="2660230"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just" defTabSz="410751" latinLnBrk="1" hangingPunct="0"/>
            <a:r>
              <a:rPr lang="ja-JP" altLang="en-US" sz="2000" dirty="0">
                <a:solidFill>
                  <a:srgbClr val="000000"/>
                </a:solidFill>
              </a:rPr>
              <a:t>構造ファイル</a:t>
            </a:r>
            <a:r>
              <a:rPr lang="en-US" altLang="ja-JP" sz="2000" dirty="0">
                <a:solidFill>
                  <a:srgbClr val="000000"/>
                </a:solidFill>
              </a:rPr>
              <a:t>***.</a:t>
            </a:r>
            <a:r>
              <a:rPr lang="en-US" altLang="ja-JP" sz="2000" dirty="0" err="1">
                <a:solidFill>
                  <a:srgbClr val="000000"/>
                </a:solidFill>
              </a:rPr>
              <a:t>cif</a:t>
            </a:r>
            <a:r>
              <a:rPr lang="ja-JP" altLang="en-US" sz="2000" dirty="0">
                <a:solidFill>
                  <a:srgbClr val="000000"/>
                </a:solidFill>
              </a:rPr>
              <a:t>取得</a:t>
            </a:r>
            <a:endParaRPr kumimoji="0" lang="ja-JP" altLang="en-US" sz="2000" dirty="0">
              <a:solidFill>
                <a:srgbClr val="000000"/>
              </a:solidFill>
              <a:sym typeface="Helvetica Neue Light"/>
            </a:endParaRPr>
          </a:p>
        </p:txBody>
      </p:sp>
      <p:sp>
        <p:nvSpPr>
          <p:cNvPr id="14" name="テキスト ボックス 13"/>
          <p:cNvSpPr txBox="1"/>
          <p:nvPr/>
        </p:nvSpPr>
        <p:spPr>
          <a:xfrm>
            <a:off x="1441875" y="3603485"/>
            <a:ext cx="2603499"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just" defTabSz="410751" latinLnBrk="1" hangingPunct="0"/>
            <a:r>
              <a:rPr lang="ja-JP" altLang="en-US" sz="2000" dirty="0">
                <a:solidFill>
                  <a:srgbClr val="000000"/>
                </a:solidFill>
              </a:rPr>
              <a:t>入力ファイル</a:t>
            </a:r>
            <a:r>
              <a:rPr lang="en-US" altLang="ja-JP" sz="2000" dirty="0">
                <a:solidFill>
                  <a:srgbClr val="000000"/>
                </a:solidFill>
              </a:rPr>
              <a:t>***.</a:t>
            </a:r>
            <a:r>
              <a:rPr lang="ja-JP" altLang="ja-JP" sz="2000" dirty="0">
                <a:solidFill>
                  <a:srgbClr val="000000"/>
                </a:solidFill>
              </a:rPr>
              <a:t>i</a:t>
            </a:r>
            <a:r>
              <a:rPr lang="en-US" altLang="ja-JP" sz="2000" dirty="0">
                <a:solidFill>
                  <a:srgbClr val="000000"/>
                </a:solidFill>
              </a:rPr>
              <a:t>n</a:t>
            </a:r>
            <a:r>
              <a:rPr lang="ja-JP" altLang="en-US" sz="2000" dirty="0">
                <a:solidFill>
                  <a:srgbClr val="000000"/>
                </a:solidFill>
              </a:rPr>
              <a:t>生成</a:t>
            </a:r>
            <a:endParaRPr kumimoji="0" lang="ja-JP" altLang="en-US" sz="2000" dirty="0">
              <a:solidFill>
                <a:srgbClr val="000000"/>
              </a:solidFill>
              <a:sym typeface="Helvetica Neue Light"/>
            </a:endParaRPr>
          </a:p>
        </p:txBody>
      </p:sp>
      <p:cxnSp>
        <p:nvCxnSpPr>
          <p:cNvPr id="15" name="直線矢印コネクタ 14"/>
          <p:cNvCxnSpPr/>
          <p:nvPr/>
        </p:nvCxnSpPr>
        <p:spPr>
          <a:xfrm>
            <a:off x="1210368" y="3551997"/>
            <a:ext cx="0" cy="482885"/>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直線矢印コネクタ 15"/>
          <p:cNvCxnSpPr/>
          <p:nvPr/>
        </p:nvCxnSpPr>
        <p:spPr>
          <a:xfrm>
            <a:off x="1210368" y="4445663"/>
            <a:ext cx="0" cy="711584"/>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正方形/長方形 16"/>
          <p:cNvSpPr/>
          <p:nvPr/>
        </p:nvSpPr>
        <p:spPr>
          <a:xfrm>
            <a:off x="594218" y="4028209"/>
            <a:ext cx="1691782" cy="423431"/>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defTabSz="410751" latinLnBrk="1" hangingPunct="0"/>
            <a:r>
              <a:rPr kumimoji="0" lang="en-US" altLang="ja-JP" sz="2400" b="1" dirty="0" err="1">
                <a:solidFill>
                  <a:srgbClr val="FF0000"/>
                </a:solidFill>
                <a:sym typeface="Helvetica Neue Light"/>
              </a:rPr>
              <a:t>pw.x</a:t>
            </a:r>
            <a:r>
              <a:rPr kumimoji="0" lang="en-US" altLang="ja-JP" sz="2400" b="1" dirty="0">
                <a:solidFill>
                  <a:srgbClr val="FF0000"/>
                </a:solidFill>
                <a:sym typeface="Helvetica Neue Light"/>
              </a:rPr>
              <a:t> </a:t>
            </a:r>
            <a:r>
              <a:rPr kumimoji="0" lang="ja-JP" altLang="en-US" sz="2400" b="1" dirty="0">
                <a:solidFill>
                  <a:srgbClr val="FF0000"/>
                </a:solidFill>
                <a:sym typeface="Helvetica Neue Light"/>
              </a:rPr>
              <a:t>を実行</a:t>
            </a:r>
          </a:p>
        </p:txBody>
      </p:sp>
      <p:sp>
        <p:nvSpPr>
          <p:cNvPr id="18" name="テキスト ボックス 17"/>
          <p:cNvSpPr txBox="1"/>
          <p:nvPr/>
        </p:nvSpPr>
        <p:spPr>
          <a:xfrm>
            <a:off x="1600116" y="4590394"/>
            <a:ext cx="1453594" cy="379908"/>
          </a:xfrm>
          <a:prstGeom prst="rect">
            <a:avLst/>
          </a:prstGeom>
          <a:noFill/>
          <a:ln w="22225"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just" defTabSz="410751" latinLnBrk="1" hangingPunct="0"/>
            <a:r>
              <a:rPr lang="en-US" altLang="ja-JP" sz="2000" dirty="0">
                <a:solidFill>
                  <a:srgbClr val="000000"/>
                </a:solidFill>
              </a:rPr>
              <a:t>$ </a:t>
            </a:r>
            <a:r>
              <a:rPr lang="en-US" altLang="ja-JP" sz="2000" dirty="0" err="1">
                <a:solidFill>
                  <a:srgbClr val="000000"/>
                </a:solidFill>
              </a:rPr>
              <a:t>pw.x</a:t>
            </a:r>
            <a:r>
              <a:rPr lang="en-US" altLang="ja-JP" sz="2000" dirty="0">
                <a:solidFill>
                  <a:srgbClr val="000000"/>
                </a:solidFill>
              </a:rPr>
              <a:t> ***.in</a:t>
            </a:r>
            <a:endParaRPr kumimoji="0" lang="ja-JP" altLang="en-US" sz="2000" dirty="0">
              <a:solidFill>
                <a:srgbClr val="000000"/>
              </a:solidFill>
              <a:sym typeface="Helvetica Neue Light"/>
            </a:endParaRPr>
          </a:p>
        </p:txBody>
      </p:sp>
      <p:sp>
        <p:nvSpPr>
          <p:cNvPr id="19" name="正方形/長方形 18"/>
          <p:cNvSpPr/>
          <p:nvPr/>
        </p:nvSpPr>
        <p:spPr>
          <a:xfrm>
            <a:off x="888409" y="5157247"/>
            <a:ext cx="2702142" cy="42199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algn="just" defTabSz="410751" latinLnBrk="1" hangingPunct="0"/>
            <a:r>
              <a:rPr lang="ja-JP" altLang="en-US" sz="2400" dirty="0">
                <a:solidFill>
                  <a:srgbClr val="000000"/>
                </a:solidFill>
              </a:rPr>
              <a:t>可視化ツール</a:t>
            </a:r>
            <a:r>
              <a:rPr lang="en-US" altLang="ja-JP" sz="2400" dirty="0">
                <a:solidFill>
                  <a:srgbClr val="000000"/>
                </a:solidFill>
              </a:rPr>
              <a:t>VESTA</a:t>
            </a:r>
            <a:endParaRPr kumimoji="0" lang="ja-JP" altLang="en-US" sz="2400" dirty="0">
              <a:solidFill>
                <a:srgbClr val="000000"/>
              </a:solidFill>
              <a:sym typeface="Helvetica Neue Light"/>
            </a:endParaRPr>
          </a:p>
        </p:txBody>
      </p:sp>
      <p:cxnSp>
        <p:nvCxnSpPr>
          <p:cNvPr id="20" name="直線矢印コネクタ 19"/>
          <p:cNvCxnSpPr/>
          <p:nvPr/>
        </p:nvCxnSpPr>
        <p:spPr>
          <a:xfrm>
            <a:off x="746024" y="4451640"/>
            <a:ext cx="0" cy="1488237"/>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2" name="正方形/長方形 21"/>
          <p:cNvSpPr/>
          <p:nvPr/>
        </p:nvSpPr>
        <p:spPr>
          <a:xfrm>
            <a:off x="564455" y="6001599"/>
            <a:ext cx="3139696" cy="42199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algn="just" defTabSz="410751" latinLnBrk="1" hangingPunct="0"/>
            <a:r>
              <a:rPr lang="ja-JP" altLang="en-US" sz="2400" dirty="0">
                <a:solidFill>
                  <a:srgbClr val="000000"/>
                </a:solidFill>
              </a:rPr>
              <a:t>可視化ツール</a:t>
            </a:r>
            <a:r>
              <a:rPr lang="en-US" altLang="ja-JP" sz="2400" dirty="0" err="1">
                <a:solidFill>
                  <a:srgbClr val="000000"/>
                </a:solidFill>
              </a:rPr>
              <a:t>XCrysDen</a:t>
            </a:r>
            <a:endParaRPr kumimoji="0" lang="ja-JP" altLang="en-US" sz="2400" dirty="0">
              <a:solidFill>
                <a:srgbClr val="000000"/>
              </a:solidFill>
              <a:sym typeface="Helvetica Neue Light"/>
            </a:endParaRPr>
          </a:p>
        </p:txBody>
      </p:sp>
      <p:sp>
        <p:nvSpPr>
          <p:cNvPr id="28" name="テキスト ボックス 27"/>
          <p:cNvSpPr txBox="1"/>
          <p:nvPr/>
        </p:nvSpPr>
        <p:spPr>
          <a:xfrm>
            <a:off x="1707795" y="5559969"/>
            <a:ext cx="2123975"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just" defTabSz="410751" latinLnBrk="1" hangingPunct="0"/>
            <a:r>
              <a:rPr lang="ja-JP" altLang="en-US" sz="2000">
                <a:solidFill>
                  <a:srgbClr val="000000"/>
                </a:solidFill>
              </a:rPr>
              <a:t>電子</a:t>
            </a:r>
            <a:r>
              <a:rPr lang="ja-JP" altLang="en-US" sz="2000" dirty="0">
                <a:solidFill>
                  <a:srgbClr val="000000"/>
                </a:solidFill>
              </a:rPr>
              <a:t>密度</a:t>
            </a:r>
            <a:r>
              <a:rPr lang="ja-JP" altLang="en-US" sz="2000">
                <a:solidFill>
                  <a:srgbClr val="000000"/>
                </a:solidFill>
              </a:rPr>
              <a:t>の可視化</a:t>
            </a:r>
            <a:endParaRPr kumimoji="0" lang="ja-JP" altLang="en-US" sz="2000" dirty="0">
              <a:solidFill>
                <a:srgbClr val="000000"/>
              </a:solidFill>
              <a:sym typeface="Helvetica Neue Light"/>
            </a:endParaRPr>
          </a:p>
        </p:txBody>
      </p:sp>
      <p:sp>
        <p:nvSpPr>
          <p:cNvPr id="29" name="テキスト ボックス 28"/>
          <p:cNvSpPr txBox="1"/>
          <p:nvPr/>
        </p:nvSpPr>
        <p:spPr>
          <a:xfrm>
            <a:off x="1411472" y="6430741"/>
            <a:ext cx="2179079"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just" defTabSz="410751" latinLnBrk="1" hangingPunct="0"/>
            <a:r>
              <a:rPr lang="ja-JP" altLang="en-US" sz="2000" dirty="0">
                <a:solidFill>
                  <a:srgbClr val="000000"/>
                </a:solidFill>
              </a:rPr>
              <a:t>フェルミ面の可視化</a:t>
            </a:r>
            <a:endParaRPr kumimoji="0" lang="ja-JP" altLang="en-US" sz="2000" dirty="0">
              <a:solidFill>
                <a:srgbClr val="000000"/>
              </a:solidFill>
              <a:sym typeface="Helvetica Neue Light"/>
            </a:endParaRPr>
          </a:p>
        </p:txBody>
      </p:sp>
      <p:pic>
        <p:nvPicPr>
          <p:cNvPr id="30" name="図 29" descr="MatNavi.tiff"/>
          <p:cNvPicPr>
            <a:picLocks noChangeAspect="1"/>
          </p:cNvPicPr>
          <p:nvPr/>
        </p:nvPicPr>
        <p:blipFill rotWithShape="1">
          <a:blip r:embed="rId3">
            <a:extLst>
              <a:ext uri="{28A0092B-C50C-407E-A947-70E740481C1C}">
                <a14:useLocalDpi xmlns:a14="http://schemas.microsoft.com/office/drawing/2010/main" val="0"/>
              </a:ext>
            </a:extLst>
          </a:blip>
          <a:srcRect t="-1" r="36256" b="43992"/>
          <a:stretch/>
        </p:blipFill>
        <p:spPr>
          <a:xfrm>
            <a:off x="5333981" y="1214183"/>
            <a:ext cx="3303982" cy="2519376"/>
          </a:xfrm>
          <a:prstGeom prst="rect">
            <a:avLst/>
          </a:prstGeom>
          <a:noFill/>
          <a:ln>
            <a:solidFill>
              <a:schemeClr val="tx1"/>
            </a:solidFill>
          </a:ln>
        </p:spPr>
      </p:pic>
      <p:sp>
        <p:nvSpPr>
          <p:cNvPr id="31" name="テキスト ボックス 30"/>
          <p:cNvSpPr txBox="1"/>
          <p:nvPr/>
        </p:nvSpPr>
        <p:spPr>
          <a:xfrm>
            <a:off x="6504322" y="836678"/>
            <a:ext cx="963301"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latinLnBrk="1" hangingPunct="0"/>
            <a:r>
              <a:rPr kumimoji="0" lang="en-US" altLang="ja-JP" sz="2000" dirty="0" err="1">
                <a:solidFill>
                  <a:srgbClr val="000000"/>
                </a:solidFill>
                <a:sym typeface="Helvetica Neue Light"/>
              </a:rPr>
              <a:t>MatNavi</a:t>
            </a:r>
            <a:endParaRPr kumimoji="0" lang="ja-JP" altLang="en-US" sz="2000" dirty="0">
              <a:solidFill>
                <a:srgbClr val="000000"/>
              </a:solidFill>
              <a:sym typeface="Helvetica Neue Light"/>
            </a:endParaRPr>
          </a:p>
        </p:txBody>
      </p:sp>
      <p:sp>
        <p:nvSpPr>
          <p:cNvPr id="33" name="テキスト ボックス 32"/>
          <p:cNvSpPr txBox="1"/>
          <p:nvPr/>
        </p:nvSpPr>
        <p:spPr>
          <a:xfrm>
            <a:off x="5333981" y="3945124"/>
            <a:ext cx="738981"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latinLnBrk="1" hangingPunct="0"/>
            <a:r>
              <a:rPr kumimoji="0" lang="en-US" altLang="ja-JP" sz="2000" dirty="0">
                <a:solidFill>
                  <a:srgbClr val="000000"/>
                </a:solidFill>
                <a:sym typeface="Helvetica Neue Light"/>
              </a:rPr>
              <a:t>VESTA</a:t>
            </a:r>
            <a:endParaRPr kumimoji="0" lang="ja-JP" altLang="en-US" sz="2000" dirty="0">
              <a:solidFill>
                <a:srgbClr val="000000"/>
              </a:solidFill>
              <a:sym typeface="Helvetica Neue Light"/>
            </a:endParaRPr>
          </a:p>
        </p:txBody>
      </p:sp>
      <p:sp>
        <p:nvSpPr>
          <p:cNvPr id="34" name="テキスト ボックス 33"/>
          <p:cNvSpPr txBox="1"/>
          <p:nvPr/>
        </p:nvSpPr>
        <p:spPr>
          <a:xfrm>
            <a:off x="7694207" y="3945124"/>
            <a:ext cx="1067997" cy="3799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latinLnBrk="1" hangingPunct="0"/>
            <a:r>
              <a:rPr kumimoji="0" lang="en-US" altLang="ja-JP" sz="2000">
                <a:solidFill>
                  <a:srgbClr val="000000"/>
                </a:solidFill>
                <a:sym typeface="Helvetica Neue Light"/>
              </a:rPr>
              <a:t>XCrysDen</a:t>
            </a:r>
            <a:endParaRPr kumimoji="0" lang="ja-JP" altLang="en-US" sz="2000" dirty="0">
              <a:solidFill>
                <a:srgbClr val="000000"/>
              </a:solidFill>
              <a:sym typeface="Helvetica Neue Light"/>
            </a:endParaRPr>
          </a:p>
        </p:txBody>
      </p:sp>
      <p:pic>
        <p:nvPicPr>
          <p:cNvPr id="35" name="図 34" descr="CuFermi.tiff"/>
          <p:cNvPicPr>
            <a:picLocks noChangeAspect="1"/>
          </p:cNvPicPr>
          <p:nvPr/>
        </p:nvPicPr>
        <p:blipFill rotWithShape="1">
          <a:blip r:embed="rId4">
            <a:extLst>
              <a:ext uri="{28A0092B-C50C-407E-A947-70E740481C1C}">
                <a14:useLocalDpi xmlns:a14="http://schemas.microsoft.com/office/drawing/2010/main" val="0"/>
              </a:ext>
            </a:extLst>
          </a:blip>
          <a:srcRect l="14869" t="22569" r="16245" b="14175"/>
          <a:stretch/>
        </p:blipFill>
        <p:spPr>
          <a:xfrm>
            <a:off x="7282316" y="4419220"/>
            <a:ext cx="1807670" cy="1758289"/>
          </a:xfrm>
          <a:prstGeom prst="rect">
            <a:avLst/>
          </a:prstGeom>
        </p:spPr>
      </p:pic>
      <p:sp>
        <p:nvSpPr>
          <p:cNvPr id="27" name="タイトル 1"/>
          <p:cNvSpPr txBox="1">
            <a:spLocks/>
          </p:cNvSpPr>
          <p:nvPr/>
        </p:nvSpPr>
        <p:spPr>
          <a:xfrm>
            <a:off x="161542" y="-6972"/>
            <a:ext cx="8229600" cy="83671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kumimoji="1" sz="4400" kern="1200">
                <a:solidFill>
                  <a:schemeClr val="tx1"/>
                </a:solidFill>
                <a:latin typeface="+mn-lt"/>
                <a:ea typeface="+mn-ea"/>
                <a:cs typeface="+mj-cs"/>
              </a:defRPr>
            </a:lvl1pPr>
          </a:lstStyle>
          <a:p>
            <a:pPr>
              <a:lnSpc>
                <a:spcPct val="110000"/>
              </a:lnSpc>
            </a:pPr>
            <a:r>
              <a:rPr lang="en-US" altLang="ja-JP" sz="4000" b="1" dirty="0" err="1">
                <a:solidFill>
                  <a:srgbClr val="1F497D"/>
                </a:solidFill>
                <a:latin typeface="+mj-ea"/>
              </a:rPr>
              <a:t>MateriApps</a:t>
            </a:r>
            <a:r>
              <a:rPr lang="en-US" altLang="ja-JP" sz="4000" b="1" dirty="0">
                <a:solidFill>
                  <a:srgbClr val="1F497D"/>
                </a:solidFill>
                <a:latin typeface="+mj-ea"/>
              </a:rPr>
              <a:t> LIVE!</a:t>
            </a:r>
            <a:r>
              <a:rPr lang="ja-JP" altLang="en-US" sz="4000" b="1" dirty="0">
                <a:solidFill>
                  <a:srgbClr val="1F497D"/>
                </a:solidFill>
                <a:latin typeface="+mj-ea"/>
              </a:rPr>
              <a:t> を用いたシミュレーション</a:t>
            </a:r>
            <a:endParaRPr lang="en-US" altLang="ja-JP" sz="3600" dirty="0">
              <a:solidFill>
                <a:srgbClr val="1F497D"/>
              </a:solidFill>
              <a:latin typeface="+mj-ea"/>
            </a:endParaRPr>
          </a:p>
        </p:txBody>
      </p:sp>
      <p:sp>
        <p:nvSpPr>
          <p:cNvPr id="38" name="正方形/長方形 37"/>
          <p:cNvSpPr/>
          <p:nvPr/>
        </p:nvSpPr>
        <p:spPr>
          <a:xfrm>
            <a:off x="167932" y="829017"/>
            <a:ext cx="4262438" cy="423431"/>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6788" tIns="26788" rIns="26788" bIns="26788" numCol="1" spcCol="26788" rtlCol="0" anchor="ctr">
            <a:spAutoFit/>
          </a:bodyPr>
          <a:lstStyle/>
          <a:p>
            <a:pPr algn="ctr" defTabSz="410751" latinLnBrk="1" hangingPunct="0"/>
            <a:r>
              <a:rPr lang="en-US" altLang="ja-JP" sz="2400" b="1" dirty="0" err="1">
                <a:solidFill>
                  <a:schemeClr val="tx1"/>
                </a:solidFill>
                <a:latin typeface="+mj-ea"/>
              </a:rPr>
              <a:t>MateriApps</a:t>
            </a:r>
            <a:r>
              <a:rPr lang="en-US" altLang="ja-JP" sz="2400" b="1" dirty="0">
                <a:solidFill>
                  <a:schemeClr val="tx1"/>
                </a:solidFill>
                <a:latin typeface="+mj-ea"/>
              </a:rPr>
              <a:t> LIVE!</a:t>
            </a:r>
            <a:r>
              <a:rPr lang="ja-JP" altLang="en-US" sz="2400" b="1" dirty="0">
                <a:solidFill>
                  <a:schemeClr val="tx1"/>
                </a:solidFill>
                <a:latin typeface="+mj-ea"/>
              </a:rPr>
              <a:t> を起動</a:t>
            </a:r>
            <a:endParaRPr kumimoji="0" lang="ja-JP" altLang="en-US" sz="2400" dirty="0">
              <a:solidFill>
                <a:schemeClr val="tx1"/>
              </a:solidFill>
              <a:sym typeface="Helvetica Neue Light"/>
            </a:endParaRPr>
          </a:p>
        </p:txBody>
      </p:sp>
      <p:cxnSp>
        <p:nvCxnSpPr>
          <p:cNvPr id="39" name="直線矢印コネクタ 38"/>
          <p:cNvCxnSpPr/>
          <p:nvPr/>
        </p:nvCxnSpPr>
        <p:spPr>
          <a:xfrm>
            <a:off x="1185918" y="1263477"/>
            <a:ext cx="0" cy="313602"/>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4" name="テキスト ボックス 3"/>
          <p:cNvSpPr txBox="1"/>
          <p:nvPr/>
        </p:nvSpPr>
        <p:spPr>
          <a:xfrm>
            <a:off x="4548278" y="6189491"/>
            <a:ext cx="2412304" cy="307777"/>
          </a:xfrm>
          <a:prstGeom prst="rect">
            <a:avLst/>
          </a:prstGeom>
          <a:noFill/>
        </p:spPr>
        <p:txBody>
          <a:bodyPr wrap="square" rtlCol="0">
            <a:spAutoFit/>
          </a:bodyPr>
          <a:lstStyle/>
          <a:p>
            <a:r>
              <a:rPr kumimoji="1" lang="ja-JP" altLang="en-US" sz="1400" dirty="0"/>
              <a:t>ダイアモンドの電子状態計算</a:t>
            </a:r>
          </a:p>
        </p:txBody>
      </p:sp>
      <p:sp>
        <p:nvSpPr>
          <p:cNvPr id="36" name="テキスト ボックス 35"/>
          <p:cNvSpPr txBox="1"/>
          <p:nvPr/>
        </p:nvSpPr>
        <p:spPr>
          <a:xfrm>
            <a:off x="7240759" y="6189491"/>
            <a:ext cx="1849227" cy="307777"/>
          </a:xfrm>
          <a:prstGeom prst="rect">
            <a:avLst/>
          </a:prstGeom>
          <a:noFill/>
        </p:spPr>
        <p:txBody>
          <a:bodyPr wrap="square" rtlCol="0">
            <a:spAutoFit/>
          </a:bodyPr>
          <a:lstStyle/>
          <a:p>
            <a:r>
              <a:rPr lang="ja-JP" altLang="en-US" sz="1400" dirty="0"/>
              <a:t>銅のフェルミ面の計算</a:t>
            </a:r>
            <a:endParaRPr kumimoji="1" lang="ja-JP" altLang="en-US" sz="1400" dirty="0"/>
          </a:p>
        </p:txBody>
      </p:sp>
      <p:sp>
        <p:nvSpPr>
          <p:cNvPr id="2" name="スライド番号プレースホルダー 1"/>
          <p:cNvSpPr>
            <a:spLocks noGrp="1"/>
          </p:cNvSpPr>
          <p:nvPr>
            <p:ph type="sldNum" sz="quarter" idx="2"/>
          </p:nvPr>
        </p:nvSpPr>
        <p:spPr/>
        <p:txBody>
          <a:bodyPr/>
          <a:lstStyle/>
          <a:p>
            <a:pPr lvl="0"/>
            <a:fld id="{86CB4B4D-7CA3-9044-876B-883B54F8677D}" type="slidenum">
              <a:rPr lang="uk-UA" smtClean="0"/>
              <a:t>89</a:t>
            </a:fld>
            <a:endParaRPr lang="uk-UA"/>
          </a:p>
        </p:txBody>
      </p:sp>
    </p:spTree>
    <p:extLst>
      <p:ext uri="{BB962C8B-B14F-4D97-AF65-F5344CB8AC3E}">
        <p14:creationId xmlns:p14="http://schemas.microsoft.com/office/powerpoint/2010/main" val="152433167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8-11-21 4.51.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396778"/>
            <a:ext cx="4932172" cy="3894582"/>
          </a:xfrm>
          <a:prstGeom prst="rect">
            <a:avLst/>
          </a:prstGeom>
        </p:spPr>
      </p:pic>
      <p:sp>
        <p:nvSpPr>
          <p:cNvPr id="152" name="Shape 152"/>
          <p:cNvSpPr/>
          <p:nvPr/>
        </p:nvSpPr>
        <p:spPr>
          <a:xfrm>
            <a:off x="455414" y="1205508"/>
            <a:ext cx="8233172" cy="0"/>
          </a:xfrm>
          <a:prstGeom prst="line">
            <a:avLst/>
          </a:prstGeom>
          <a:ln w="12700">
            <a:solidFill>
              <a:srgbClr val="9A9A9A"/>
            </a:solidFill>
            <a:miter lim="400000"/>
          </a:ln>
        </p:spPr>
        <p:txBody>
          <a:bodyPr lIns="35715" tIns="35715" rIns="35715" bIns="35715" anchor="ctr"/>
          <a:lstStyle/>
          <a:p>
            <a:pPr marL="0" marR="0" lvl="0" indent="0" algn="l" defTabSz="32144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sp>
        <p:nvSpPr>
          <p:cNvPr id="153" name="Shape 153"/>
          <p:cNvSpPr>
            <a:spLocks noGrp="1"/>
          </p:cNvSpPr>
          <p:nvPr>
            <p:ph type="title"/>
          </p:nvPr>
        </p:nvSpPr>
        <p:spPr>
          <a:prstGeom prst="rect">
            <a:avLst/>
          </a:prstGeom>
        </p:spPr>
        <p:txBody>
          <a:bodyPr/>
          <a:lstStyle/>
          <a:p>
            <a:r>
              <a:rPr lang="ja-JP" altLang="en-US">
                <a:latin typeface="MS PGothic" panose="020B0600070205080204" pitchFamily="34" charset="-128"/>
                <a:ea typeface="MS PGothic" panose="020B0600070205080204" pitchFamily="34" charset="-128"/>
              </a:rPr>
              <a:t>アプリケーションの起動</a:t>
            </a:r>
            <a:endParaRPr dirty="0">
              <a:latin typeface="MS PGothic" panose="020B0600070205080204" pitchFamily="34" charset="-128"/>
              <a:ea typeface="MS PGothic" panose="020B0600070205080204" pitchFamily="34" charset="-128"/>
            </a:endParaRPr>
          </a:p>
        </p:txBody>
      </p:sp>
      <p:sp>
        <p:nvSpPr>
          <p:cNvPr id="154" name="Shape 154"/>
          <p:cNvSpPr>
            <a:spLocks noGrp="1"/>
          </p:cNvSpPr>
          <p:nvPr>
            <p:ph type="body" idx="1"/>
          </p:nvPr>
        </p:nvSpPr>
        <p:spPr>
          <a:prstGeom prst="rect">
            <a:avLst/>
          </a:prstGeom>
        </p:spPr>
        <p:txBody>
          <a:bodyPr/>
          <a:lstStyle/>
          <a:p>
            <a:pPr>
              <a:spcBef>
                <a:spcPts val="703"/>
              </a:spcBef>
              <a:defRPr>
                <a:solidFill>
                  <a:srgbClr val="FF2600"/>
                </a:solidFill>
              </a:defRPr>
            </a:pPr>
            <a:r>
              <a:rPr dirty="0">
                <a:solidFill>
                  <a:srgbClr val="FF0000"/>
                </a:solidFill>
                <a:latin typeface="MS PGothic" panose="020B0600070205080204" pitchFamily="34" charset="-128"/>
                <a:ea typeface="MS PGothic" panose="020B0600070205080204" pitchFamily="34" charset="-128"/>
              </a:rPr>
              <a:t>スタートメニュー</a:t>
            </a:r>
          </a:p>
        </p:txBody>
      </p:sp>
      <p:sp>
        <p:nvSpPr>
          <p:cNvPr id="155" name="Shape 155"/>
          <p:cNvSpPr/>
          <p:nvPr/>
        </p:nvSpPr>
        <p:spPr>
          <a:xfrm>
            <a:off x="-2769" y="6437394"/>
            <a:ext cx="3992299" cy="28757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400">
                <a:latin typeface="ヒラギノ角ゴ ProN W3"/>
                <a:ea typeface="ヒラギノ角ゴ ProN W3"/>
                <a:cs typeface="ヒラギノ角ゴ ProN W3"/>
                <a:sym typeface="ヒラギノ角ゴ ProN W3"/>
              </a:defRPr>
            </a:lvl1p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ヒラギノ角ゴ ProN W3"/>
                <a:ea typeface="ヒラギノ角ゴ ProN W3"/>
                <a:sym typeface="ヒラギノ角ゴ ProN W3"/>
              </a:rPr>
              <a:t>MateriApps, 2013-2017. All rights reserved.</a:t>
            </a:r>
          </a:p>
        </p:txBody>
      </p:sp>
      <p:pic>
        <p:nvPicPr>
          <p:cNvPr id="156" name="cmsi-logo-green.pdf"/>
          <p:cNvPicPr>
            <a:picLocks noChangeAspect="1"/>
          </p:cNvPicPr>
          <p:nvPr/>
        </p:nvPicPr>
        <p:blipFill>
          <a:blip r:embed="rId3">
            <a:extLst/>
          </a:blip>
          <a:stretch>
            <a:fillRect/>
          </a:stretch>
        </p:blipFill>
        <p:spPr>
          <a:xfrm>
            <a:off x="7722206" y="292889"/>
            <a:ext cx="1036826" cy="342910"/>
          </a:xfrm>
          <a:prstGeom prst="rect">
            <a:avLst/>
          </a:prstGeom>
          <a:ln w="12700">
            <a:miter lim="400000"/>
          </a:ln>
        </p:spPr>
      </p:pic>
      <p:sp>
        <p:nvSpPr>
          <p:cNvPr id="2" name="スライド番号プレースホルダー 1"/>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1" lang="uk-UA" sz="800" b="0" i="0" u="none" strike="noStrike" kern="1200" cap="none" spc="0" normalizeH="0" baseline="0" noProof="0" smtClean="0">
                <a:ln>
                  <a:noFill/>
                </a:ln>
                <a:solidFill>
                  <a:srgbClr val="000000"/>
                </a:solidFill>
                <a:effectLst/>
                <a:uLnTx/>
                <a:uFillTx/>
                <a:latin typeface="Helvetica Neue"/>
                <a:ea typeface="Helvetica Neue"/>
                <a:cs typeface="Helvetica Neue"/>
                <a:sym typeface="Helvetica Neue"/>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uk-UA" sz="800"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 name="円/楕円 5"/>
          <p:cNvSpPr>
            <a:spLocks noChangeAspect="1"/>
          </p:cNvSpPr>
          <p:nvPr/>
        </p:nvSpPr>
        <p:spPr>
          <a:xfrm>
            <a:off x="3010874" y="5039360"/>
            <a:ext cx="216000" cy="216000"/>
          </a:xfrm>
          <a:prstGeom prst="ellipse">
            <a:avLst/>
          </a:prstGeom>
          <a:noFill/>
          <a:ln w="3175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cxnSp>
        <p:nvCxnSpPr>
          <p:cNvPr id="8" name="直線コネクタ 7"/>
          <p:cNvCxnSpPr/>
          <p:nvPr/>
        </p:nvCxnSpPr>
        <p:spPr>
          <a:xfrm>
            <a:off x="1513840" y="1696720"/>
            <a:ext cx="1497034" cy="3352800"/>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14" name="正方形/長方形 13"/>
          <p:cNvSpPr/>
          <p:nvPr/>
        </p:nvSpPr>
        <p:spPr>
          <a:xfrm>
            <a:off x="3048001" y="3855220"/>
            <a:ext cx="782320" cy="1194300"/>
          </a:xfrm>
          <a:prstGeom prst="rect">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ja-JP" altLang="en-US" sz="3400" b="0" i="0" u="none" strike="noStrike" kern="1200" cap="none" spc="0" normalizeH="0" baseline="0" noProof="0">
              <a:ln>
                <a:noFill/>
              </a:ln>
              <a:solidFill>
                <a:srgbClr val="000000"/>
              </a:solidFill>
              <a:effectLst/>
              <a:uLnTx/>
              <a:uFillTx/>
              <a:latin typeface="Helvetica Neue Light"/>
              <a:ea typeface="+mn-ea"/>
              <a:cs typeface="+mn-cs"/>
              <a:sym typeface="Helvetica Neue Light"/>
            </a:endParaRPr>
          </a:p>
        </p:txBody>
      </p:sp>
    </p:spTree>
    <p:extLst>
      <p:ext uri="{BB962C8B-B14F-4D97-AF65-F5344CB8AC3E}">
        <p14:creationId xmlns:p14="http://schemas.microsoft.com/office/powerpoint/2010/main" val="1280894425"/>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D8C6F06C-D04F-464F-8D7E-4071C1834D60}"/>
              </a:ext>
            </a:extLst>
          </p:cNvPr>
          <p:cNvPicPr>
            <a:picLocks noChangeAspect="1"/>
          </p:cNvPicPr>
          <p:nvPr/>
        </p:nvPicPr>
        <p:blipFill rotWithShape="1">
          <a:blip r:embed="rId2"/>
          <a:srcRect t="9266" r="46959" b="42825"/>
          <a:stretch/>
        </p:blipFill>
        <p:spPr>
          <a:xfrm>
            <a:off x="4817088" y="1828608"/>
            <a:ext cx="4243608" cy="3110915"/>
          </a:xfrm>
          <a:prstGeom prst="rect">
            <a:avLst/>
          </a:prstGeom>
        </p:spPr>
      </p:pic>
      <p:pic>
        <p:nvPicPr>
          <p:cNvPr id="10" name="図 9">
            <a:extLst>
              <a:ext uri="{FF2B5EF4-FFF2-40B4-BE49-F238E27FC236}">
                <a16:creationId xmlns:a16="http://schemas.microsoft.com/office/drawing/2014/main" id="{EA56AAC4-01AE-3D43-9DCC-E3EC828CDC6F}"/>
              </a:ext>
            </a:extLst>
          </p:cNvPr>
          <p:cNvPicPr>
            <a:picLocks noChangeAspect="1"/>
          </p:cNvPicPr>
          <p:nvPr/>
        </p:nvPicPr>
        <p:blipFill rotWithShape="1">
          <a:blip r:embed="rId3"/>
          <a:srcRect r="43560"/>
          <a:stretch/>
        </p:blipFill>
        <p:spPr>
          <a:xfrm>
            <a:off x="115279" y="1298071"/>
            <a:ext cx="4586009" cy="3404870"/>
          </a:xfrm>
          <a:prstGeom prst="rect">
            <a:avLst/>
          </a:prstGeom>
        </p:spPr>
      </p:pic>
      <p:sp>
        <p:nvSpPr>
          <p:cNvPr id="2" name="タイトル 1"/>
          <p:cNvSpPr>
            <a:spLocks noGrp="1"/>
          </p:cNvSpPr>
          <p:nvPr>
            <p:ph type="title"/>
          </p:nvPr>
        </p:nvSpPr>
        <p:spPr>
          <a:xfrm>
            <a:off x="457200" y="43726"/>
            <a:ext cx="7899400" cy="705574"/>
          </a:xfrm>
        </p:spPr>
        <p:txBody>
          <a:bodyPr>
            <a:normAutofit fontScale="90000"/>
          </a:bodyPr>
          <a:lstStyle/>
          <a:p>
            <a:r>
              <a:rPr lang="ja-JP" altLang="en-US" sz="3600" dirty="0"/>
              <a:t>仮想マシンから</a:t>
            </a:r>
            <a:r>
              <a:rPr lang="en-US" altLang="ja-JP" sz="3600" dirty="0"/>
              <a:t>USB</a:t>
            </a:r>
            <a:r>
              <a:rPr lang="ja-JP" altLang="en-US" sz="3600" dirty="0"/>
              <a:t>へのアクセス設定（１）</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90</a:t>
            </a:fld>
            <a:endParaRPr kumimoji="1" lang="ja-JP" altLang="en-US"/>
          </a:p>
        </p:txBody>
      </p:sp>
      <p:sp>
        <p:nvSpPr>
          <p:cNvPr id="5" name="テキスト ボックス 4"/>
          <p:cNvSpPr txBox="1"/>
          <p:nvPr/>
        </p:nvSpPr>
        <p:spPr>
          <a:xfrm>
            <a:off x="457200" y="819150"/>
            <a:ext cx="2781300" cy="369332"/>
          </a:xfrm>
          <a:prstGeom prst="rect">
            <a:avLst/>
          </a:prstGeom>
          <a:noFill/>
        </p:spPr>
        <p:txBody>
          <a:bodyPr wrap="square" rtlCol="0">
            <a:spAutoFit/>
          </a:bodyPr>
          <a:lstStyle/>
          <a:p>
            <a:r>
              <a:rPr lang="ja-JP" altLang="en-US" dirty="0"/>
              <a:t>（１）</a:t>
            </a:r>
            <a:r>
              <a:rPr lang="en-US" altLang="ja-JP" dirty="0" err="1"/>
              <a:t>VirtualBox</a:t>
            </a:r>
            <a:r>
              <a:rPr lang="en-US" altLang="ja-JP" dirty="0"/>
              <a:t> </a:t>
            </a:r>
            <a:r>
              <a:rPr lang="ja-JP" altLang="en-US" dirty="0"/>
              <a:t>を起動する</a:t>
            </a:r>
            <a:endParaRPr kumimoji="1" lang="ja-JP" altLang="en-US" dirty="0"/>
          </a:p>
        </p:txBody>
      </p:sp>
      <p:sp>
        <p:nvSpPr>
          <p:cNvPr id="8" name="正方形/長方形 7"/>
          <p:cNvSpPr/>
          <p:nvPr/>
        </p:nvSpPr>
        <p:spPr>
          <a:xfrm>
            <a:off x="119251" y="2037378"/>
            <a:ext cx="2685942" cy="313747"/>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9251" y="2445216"/>
            <a:ext cx="2298700" cy="646331"/>
          </a:xfrm>
          <a:prstGeom prst="rect">
            <a:avLst/>
          </a:prstGeom>
          <a:noFill/>
        </p:spPr>
        <p:txBody>
          <a:bodyPr wrap="square" rtlCol="0">
            <a:spAutoFit/>
          </a:bodyPr>
          <a:lstStyle/>
          <a:p>
            <a:pPr marL="0" lvl="1"/>
            <a:r>
              <a:rPr lang="en-US" altLang="ja-JP" dirty="0">
                <a:solidFill>
                  <a:srgbClr val="FF0000"/>
                </a:solidFill>
              </a:rPr>
              <a:t>MateriAppsLive-2.2-amd64 </a:t>
            </a:r>
            <a:r>
              <a:rPr lang="ja-JP" altLang="en-US" dirty="0">
                <a:solidFill>
                  <a:srgbClr val="FF0000"/>
                </a:solidFill>
              </a:rPr>
              <a:t>を選択し、</a:t>
            </a:r>
          </a:p>
        </p:txBody>
      </p:sp>
      <p:sp>
        <p:nvSpPr>
          <p:cNvPr id="11" name="正方形/長方形 10"/>
          <p:cNvSpPr/>
          <p:nvPr/>
        </p:nvSpPr>
        <p:spPr>
          <a:xfrm>
            <a:off x="6304794" y="2041851"/>
            <a:ext cx="2755902" cy="1524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62798" y="1150395"/>
            <a:ext cx="1524002" cy="646331"/>
          </a:xfrm>
          <a:prstGeom prst="rect">
            <a:avLst/>
          </a:prstGeom>
          <a:solidFill>
            <a:schemeClr val="bg1"/>
          </a:solidFill>
        </p:spPr>
        <p:txBody>
          <a:bodyPr wrap="square" rtlCol="0">
            <a:spAutoFit/>
          </a:bodyPr>
          <a:lstStyle/>
          <a:p>
            <a:pPr marL="0" lvl="1"/>
            <a:r>
              <a:rPr lang="ja-JP" altLang="en-US">
                <a:solidFill>
                  <a:srgbClr val="FF0000"/>
                </a:solidFill>
              </a:rPr>
              <a:t>右クリックし、</a:t>
            </a:r>
            <a:endParaRPr lang="en-US" altLang="ja-JP" dirty="0">
              <a:solidFill>
                <a:srgbClr val="FF0000"/>
              </a:solidFill>
            </a:endParaRPr>
          </a:p>
          <a:p>
            <a:pPr marL="0" lvl="1"/>
            <a:r>
              <a:rPr lang="ja-JP" altLang="en-US">
                <a:solidFill>
                  <a:srgbClr val="FF0000"/>
                </a:solidFill>
              </a:rPr>
              <a:t>「</a:t>
            </a:r>
            <a:r>
              <a:rPr lang="ja-JP" altLang="en-US" dirty="0">
                <a:solidFill>
                  <a:srgbClr val="FF0000"/>
                </a:solidFill>
              </a:rPr>
              <a:t>設定」を選択</a:t>
            </a:r>
          </a:p>
        </p:txBody>
      </p:sp>
      <p:sp>
        <p:nvSpPr>
          <p:cNvPr id="13" name="テキスト ボックス 12"/>
          <p:cNvSpPr txBox="1"/>
          <p:nvPr/>
        </p:nvSpPr>
        <p:spPr>
          <a:xfrm>
            <a:off x="2348283" y="160231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4" name="テキスト ボックス 13"/>
          <p:cNvSpPr txBox="1"/>
          <p:nvPr/>
        </p:nvSpPr>
        <p:spPr>
          <a:xfrm>
            <a:off x="7955795" y="2302499"/>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5" name="テキスト ボックス 14">
            <a:extLst>
              <a:ext uri="{FF2B5EF4-FFF2-40B4-BE49-F238E27FC236}">
                <a16:creationId xmlns:a16="http://schemas.microsoft.com/office/drawing/2014/main" id="{AF882E09-1FFB-9B48-9804-127123AF229C}"/>
              </a:ext>
            </a:extLst>
          </p:cNvPr>
          <p:cNvSpPr txBox="1"/>
          <p:nvPr/>
        </p:nvSpPr>
        <p:spPr>
          <a:xfrm>
            <a:off x="177463" y="3384066"/>
            <a:ext cx="2569518" cy="923330"/>
          </a:xfrm>
          <a:prstGeom prst="rect">
            <a:avLst/>
          </a:prstGeom>
          <a:noFill/>
          <a:ln w="12700">
            <a:solidFill>
              <a:schemeClr val="tx1"/>
            </a:solidFill>
          </a:ln>
        </p:spPr>
        <p:txBody>
          <a:bodyPr wrap="square" rtlCol="0">
            <a:spAutoFit/>
          </a:bodyPr>
          <a:lstStyle/>
          <a:p>
            <a:r>
              <a:rPr lang="ja-JP" altLang="en-US" dirty="0">
                <a:solidFill>
                  <a:srgbClr val="000000"/>
                </a:solidFill>
              </a:rPr>
              <a:t>（注）これ</a:t>
            </a:r>
            <a:r>
              <a:rPr lang="ja-JP" altLang="en-US">
                <a:solidFill>
                  <a:srgbClr val="000000"/>
                </a:solidFill>
              </a:rPr>
              <a:t>は、</a:t>
            </a:r>
            <a:r>
              <a:rPr lang="en-US" altLang="ja-JP" dirty="0">
                <a:solidFill>
                  <a:srgbClr val="FF0000"/>
                </a:solidFill>
              </a:rPr>
              <a:t> </a:t>
            </a:r>
            <a:r>
              <a:rPr lang="en-US" altLang="ja-JP" dirty="0"/>
              <a:t>MateriAppsLive-2.2-amd64</a:t>
            </a:r>
            <a:r>
              <a:rPr lang="en-US" altLang="ja-JP" dirty="0">
                <a:solidFill>
                  <a:srgbClr val="000000"/>
                </a:solidFill>
              </a:rPr>
              <a:t> </a:t>
            </a:r>
            <a:r>
              <a:rPr lang="ja-JP" altLang="en-US" dirty="0">
                <a:solidFill>
                  <a:srgbClr val="000000"/>
                </a:solidFill>
              </a:rPr>
              <a:t>版を用いる場合</a:t>
            </a:r>
            <a:endParaRPr kumimoji="1" lang="ja-JP" altLang="en-US" dirty="0">
              <a:solidFill>
                <a:srgbClr val="000000"/>
              </a:solidFill>
            </a:endParaRPr>
          </a:p>
        </p:txBody>
      </p:sp>
    </p:spTree>
    <p:extLst>
      <p:ext uri="{BB962C8B-B14F-4D97-AF65-F5344CB8AC3E}">
        <p14:creationId xmlns:p14="http://schemas.microsoft.com/office/powerpoint/2010/main" val="2300152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8-03-06 18.07.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85" y="1511289"/>
            <a:ext cx="7741920" cy="3789680"/>
          </a:xfrm>
          <a:prstGeom prst="rect">
            <a:avLst/>
          </a:prstGeom>
        </p:spPr>
      </p:pic>
      <p:sp>
        <p:nvSpPr>
          <p:cNvPr id="2" name="タイトル 1"/>
          <p:cNvSpPr>
            <a:spLocks noGrp="1"/>
          </p:cNvSpPr>
          <p:nvPr>
            <p:ph type="title"/>
          </p:nvPr>
        </p:nvSpPr>
        <p:spPr>
          <a:xfrm>
            <a:off x="457200" y="43726"/>
            <a:ext cx="7899400" cy="705574"/>
          </a:xfrm>
        </p:spPr>
        <p:txBody>
          <a:bodyPr>
            <a:normAutofit fontScale="90000"/>
          </a:bodyPr>
          <a:lstStyle/>
          <a:p>
            <a:r>
              <a:rPr lang="ja-JP" altLang="en-US" sz="3600" dirty="0"/>
              <a:t>仮想マシンから</a:t>
            </a:r>
            <a:r>
              <a:rPr lang="en-US" altLang="ja-JP" sz="3600" dirty="0"/>
              <a:t>USB</a:t>
            </a:r>
            <a:r>
              <a:rPr lang="ja-JP" altLang="en-US" sz="3600" dirty="0"/>
              <a:t>へのアクセス設定（２）</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91</a:t>
            </a:fld>
            <a:endParaRPr kumimoji="1" lang="ja-JP" altLang="en-US"/>
          </a:p>
        </p:txBody>
      </p:sp>
      <p:sp>
        <p:nvSpPr>
          <p:cNvPr id="5" name="テキスト ボックス 4"/>
          <p:cNvSpPr txBox="1"/>
          <p:nvPr/>
        </p:nvSpPr>
        <p:spPr>
          <a:xfrm>
            <a:off x="457200" y="819150"/>
            <a:ext cx="8229600" cy="646331"/>
          </a:xfrm>
          <a:prstGeom prst="rect">
            <a:avLst/>
          </a:prstGeom>
          <a:noFill/>
        </p:spPr>
        <p:txBody>
          <a:bodyPr wrap="square" rtlCol="0">
            <a:spAutoFit/>
          </a:bodyPr>
          <a:lstStyle/>
          <a:p>
            <a:pPr marL="0" lvl="1"/>
            <a:r>
              <a:rPr lang="ja-JP" altLang="en-US" dirty="0"/>
              <a:t>（２）「共有フォルダー」タブを開き、右側の「</a:t>
            </a:r>
            <a:r>
              <a:rPr lang="en-US" altLang="ja-JP" dirty="0"/>
              <a:t>+</a:t>
            </a:r>
            <a:r>
              <a:rPr lang="ja-JP" altLang="en-US" dirty="0"/>
              <a:t>」（新規共有フォルダーを追加します）</a:t>
            </a:r>
            <a:br>
              <a:rPr lang="en-US" altLang="ja-JP" dirty="0"/>
            </a:br>
            <a:r>
              <a:rPr lang="ja-JP" altLang="en-US" dirty="0"/>
              <a:t>　　をクリック</a:t>
            </a:r>
          </a:p>
        </p:txBody>
      </p:sp>
      <p:sp>
        <p:nvSpPr>
          <p:cNvPr id="8" name="正方形/長方形 7"/>
          <p:cNvSpPr/>
          <p:nvPr/>
        </p:nvSpPr>
        <p:spPr>
          <a:xfrm>
            <a:off x="5401733" y="1752600"/>
            <a:ext cx="897467" cy="5842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8119504" y="2743195"/>
            <a:ext cx="379097" cy="2413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189131" y="1352490"/>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4" name="テキスト ボックス 13"/>
          <p:cNvSpPr txBox="1"/>
          <p:nvPr/>
        </p:nvSpPr>
        <p:spPr>
          <a:xfrm>
            <a:off x="8447802" y="2323976"/>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Tree>
    <p:extLst>
      <p:ext uri="{BB962C8B-B14F-4D97-AF65-F5344CB8AC3E}">
        <p14:creationId xmlns:p14="http://schemas.microsoft.com/office/powerpoint/2010/main" val="12390997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8-03-06 18.07.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95" y="1293971"/>
            <a:ext cx="7721600" cy="3769360"/>
          </a:xfrm>
          <a:prstGeom prst="rect">
            <a:avLst/>
          </a:prstGeom>
        </p:spPr>
      </p:pic>
      <p:sp>
        <p:nvSpPr>
          <p:cNvPr id="2" name="タイトル 1"/>
          <p:cNvSpPr>
            <a:spLocks noGrp="1"/>
          </p:cNvSpPr>
          <p:nvPr>
            <p:ph type="title"/>
          </p:nvPr>
        </p:nvSpPr>
        <p:spPr>
          <a:xfrm>
            <a:off x="457200" y="43726"/>
            <a:ext cx="7899400" cy="705574"/>
          </a:xfrm>
        </p:spPr>
        <p:txBody>
          <a:bodyPr>
            <a:normAutofit fontScale="90000"/>
          </a:bodyPr>
          <a:lstStyle/>
          <a:p>
            <a:r>
              <a:rPr lang="ja-JP" altLang="en-US" sz="3600" dirty="0"/>
              <a:t>仮想マシンから</a:t>
            </a:r>
            <a:r>
              <a:rPr lang="en-US" altLang="ja-JP" sz="3600" dirty="0"/>
              <a:t>USB</a:t>
            </a:r>
            <a:r>
              <a:rPr lang="ja-JP" altLang="en-US" sz="3600" dirty="0"/>
              <a:t>へのアクセス設定（３）</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92</a:t>
            </a:fld>
            <a:endParaRPr kumimoji="1" lang="ja-JP" altLang="en-US"/>
          </a:p>
        </p:txBody>
      </p:sp>
      <p:sp>
        <p:nvSpPr>
          <p:cNvPr id="5" name="テキスト ボックス 4"/>
          <p:cNvSpPr txBox="1"/>
          <p:nvPr/>
        </p:nvSpPr>
        <p:spPr>
          <a:xfrm>
            <a:off x="457200" y="819150"/>
            <a:ext cx="8229600" cy="369332"/>
          </a:xfrm>
          <a:prstGeom prst="rect">
            <a:avLst/>
          </a:prstGeom>
          <a:noFill/>
        </p:spPr>
        <p:txBody>
          <a:bodyPr wrap="square" rtlCol="0">
            <a:spAutoFit/>
          </a:bodyPr>
          <a:lstStyle/>
          <a:p>
            <a:pPr marL="0" lvl="1"/>
            <a:r>
              <a:rPr lang="ja-JP" altLang="en-US" dirty="0"/>
              <a:t>（３）「フォルダーのパス」の右側の「ｖ」マークをクリックし、「その他」を選択</a:t>
            </a:r>
          </a:p>
        </p:txBody>
      </p:sp>
      <p:sp>
        <p:nvSpPr>
          <p:cNvPr id="8" name="正方形/長方形 7"/>
          <p:cNvSpPr/>
          <p:nvPr/>
        </p:nvSpPr>
        <p:spPr>
          <a:xfrm>
            <a:off x="4423831" y="2679700"/>
            <a:ext cx="1993902"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167965" y="2311400"/>
            <a:ext cx="266702"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087534" y="1837265"/>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6" name="テキスト ボックス 15"/>
          <p:cNvSpPr txBox="1"/>
          <p:nvPr/>
        </p:nvSpPr>
        <p:spPr>
          <a:xfrm>
            <a:off x="5892800" y="2946399"/>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Tree>
    <p:extLst>
      <p:ext uri="{BB962C8B-B14F-4D97-AF65-F5344CB8AC3E}">
        <p14:creationId xmlns:p14="http://schemas.microsoft.com/office/powerpoint/2010/main" val="4237727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8-03-06 18.07.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04" y="1257571"/>
            <a:ext cx="7731760" cy="3779520"/>
          </a:xfrm>
          <a:prstGeom prst="rect">
            <a:avLst/>
          </a:prstGeom>
        </p:spPr>
      </p:pic>
      <p:sp>
        <p:nvSpPr>
          <p:cNvPr id="2" name="タイトル 1"/>
          <p:cNvSpPr>
            <a:spLocks noGrp="1"/>
          </p:cNvSpPr>
          <p:nvPr>
            <p:ph type="title"/>
          </p:nvPr>
        </p:nvSpPr>
        <p:spPr>
          <a:xfrm>
            <a:off x="457200" y="43726"/>
            <a:ext cx="7899400" cy="705574"/>
          </a:xfrm>
        </p:spPr>
        <p:txBody>
          <a:bodyPr>
            <a:normAutofit fontScale="90000"/>
          </a:bodyPr>
          <a:lstStyle/>
          <a:p>
            <a:r>
              <a:rPr lang="ja-JP" altLang="en-US" sz="3600" dirty="0"/>
              <a:t>仮想マシンから</a:t>
            </a:r>
            <a:r>
              <a:rPr lang="en-US" altLang="ja-JP" sz="3600" dirty="0"/>
              <a:t>USB</a:t>
            </a:r>
            <a:r>
              <a:rPr lang="ja-JP" altLang="en-US" sz="3600" dirty="0"/>
              <a:t>へのアクセス設定（４）</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93</a:t>
            </a:fld>
            <a:endParaRPr kumimoji="1" lang="ja-JP" altLang="en-US"/>
          </a:p>
        </p:txBody>
      </p:sp>
      <p:sp>
        <p:nvSpPr>
          <p:cNvPr id="5" name="テキスト ボックス 4"/>
          <p:cNvSpPr txBox="1"/>
          <p:nvPr/>
        </p:nvSpPr>
        <p:spPr>
          <a:xfrm>
            <a:off x="457200" y="819150"/>
            <a:ext cx="8229600" cy="369332"/>
          </a:xfrm>
          <a:prstGeom prst="rect">
            <a:avLst/>
          </a:prstGeom>
          <a:noFill/>
        </p:spPr>
        <p:txBody>
          <a:bodyPr wrap="square" rtlCol="0">
            <a:spAutoFit/>
          </a:bodyPr>
          <a:lstStyle/>
          <a:p>
            <a:pPr marL="0" lvl="1"/>
            <a:r>
              <a:rPr lang="ja-JP" altLang="en-US" dirty="0"/>
              <a:t>（４）</a:t>
            </a:r>
            <a:r>
              <a:rPr lang="en-US" altLang="ja-JP" dirty="0"/>
              <a:t>PC</a:t>
            </a:r>
            <a:r>
              <a:rPr lang="ja-JP" altLang="en-US" dirty="0"/>
              <a:t>内の</a:t>
            </a:r>
            <a:r>
              <a:rPr lang="en-US" altLang="ja-JP" dirty="0"/>
              <a:t>USB</a:t>
            </a:r>
            <a:r>
              <a:rPr lang="ja-JP" altLang="en-US" dirty="0"/>
              <a:t>メモリ（</a:t>
            </a:r>
            <a:r>
              <a:rPr lang="en-US" altLang="ja-JP" dirty="0" err="1"/>
              <a:t>MateriApps</a:t>
            </a:r>
            <a:r>
              <a:rPr lang="ja-JP" altLang="en-US" dirty="0"/>
              <a:t>）を選択し、「自動マウント」をチェックする。</a:t>
            </a:r>
          </a:p>
        </p:txBody>
      </p:sp>
      <p:sp>
        <p:nvSpPr>
          <p:cNvPr id="8" name="正方形/長方形 7"/>
          <p:cNvSpPr/>
          <p:nvPr/>
        </p:nvSpPr>
        <p:spPr>
          <a:xfrm>
            <a:off x="4305297" y="2319875"/>
            <a:ext cx="2044703"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88365" y="3183475"/>
            <a:ext cx="1164170"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093629" y="1888064"/>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3" name="テキスト ボックス 12"/>
          <p:cNvSpPr txBox="1"/>
          <p:nvPr/>
        </p:nvSpPr>
        <p:spPr>
          <a:xfrm>
            <a:off x="3712633" y="3016198"/>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4" name="テキスト ボックス 13"/>
          <p:cNvSpPr txBox="1"/>
          <p:nvPr/>
        </p:nvSpPr>
        <p:spPr>
          <a:xfrm>
            <a:off x="5029198" y="1596528"/>
            <a:ext cx="2298700" cy="646331"/>
          </a:xfrm>
          <a:prstGeom prst="rect">
            <a:avLst/>
          </a:prstGeom>
          <a:solidFill>
            <a:schemeClr val="bg1"/>
          </a:solidFill>
        </p:spPr>
        <p:txBody>
          <a:bodyPr wrap="square" rtlCol="0">
            <a:spAutoFit/>
          </a:bodyPr>
          <a:lstStyle/>
          <a:p>
            <a:pPr marL="0" lvl="1"/>
            <a:r>
              <a:rPr lang="en-US" altLang="ja-JP" dirty="0">
                <a:solidFill>
                  <a:srgbClr val="FF0000"/>
                </a:solidFill>
              </a:rPr>
              <a:t>PC</a:t>
            </a:r>
            <a:r>
              <a:rPr lang="ja-JP" altLang="en-US" dirty="0">
                <a:solidFill>
                  <a:srgbClr val="FF0000"/>
                </a:solidFill>
              </a:rPr>
              <a:t>内の</a:t>
            </a:r>
            <a:r>
              <a:rPr lang="en-US" altLang="ja-JP" dirty="0">
                <a:solidFill>
                  <a:srgbClr val="FF0000"/>
                </a:solidFill>
              </a:rPr>
              <a:t>USB</a:t>
            </a:r>
            <a:r>
              <a:rPr lang="ja-JP" altLang="en-US" dirty="0">
                <a:solidFill>
                  <a:srgbClr val="FF0000"/>
                </a:solidFill>
              </a:rPr>
              <a:t>メモリ（</a:t>
            </a:r>
            <a:r>
              <a:rPr lang="en-US" altLang="ja-JP" dirty="0" err="1">
                <a:solidFill>
                  <a:srgbClr val="FF0000"/>
                </a:solidFill>
              </a:rPr>
              <a:t>MateriApps</a:t>
            </a:r>
            <a:r>
              <a:rPr lang="ja-JP" altLang="en-US" dirty="0">
                <a:solidFill>
                  <a:srgbClr val="FF0000"/>
                </a:solidFill>
              </a:rPr>
              <a:t>）を選択</a:t>
            </a:r>
          </a:p>
        </p:txBody>
      </p:sp>
      <p:sp>
        <p:nvSpPr>
          <p:cNvPr id="15" name="正方形/長方形 14"/>
          <p:cNvSpPr/>
          <p:nvPr/>
        </p:nvSpPr>
        <p:spPr>
          <a:xfrm>
            <a:off x="5621870" y="3551775"/>
            <a:ext cx="745063"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028267" y="3083933"/>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③</a:t>
            </a:r>
            <a:endParaRPr kumimoji="1" lang="ja-JP" altLang="en-US" sz="2000" b="1" dirty="0">
              <a:solidFill>
                <a:srgbClr val="FF0000"/>
              </a:solidFill>
            </a:endParaRPr>
          </a:p>
        </p:txBody>
      </p:sp>
      <p:sp>
        <p:nvSpPr>
          <p:cNvPr id="17" name="テキスト ボックス 16"/>
          <p:cNvSpPr txBox="1"/>
          <p:nvPr/>
        </p:nvSpPr>
        <p:spPr>
          <a:xfrm>
            <a:off x="6553200" y="2535775"/>
            <a:ext cx="2150534" cy="923330"/>
          </a:xfrm>
          <a:prstGeom prst="rect">
            <a:avLst/>
          </a:prstGeom>
          <a:solidFill>
            <a:schemeClr val="bg1"/>
          </a:solidFill>
        </p:spPr>
        <p:txBody>
          <a:bodyPr wrap="square" rtlCol="0">
            <a:spAutoFit/>
          </a:bodyPr>
          <a:lstStyle/>
          <a:p>
            <a:r>
              <a:rPr lang="ja-JP" altLang="en-US" b="1" dirty="0">
                <a:solidFill>
                  <a:srgbClr val="0000FF"/>
                </a:solidFill>
              </a:rPr>
              <a:t>フォルダ名</a:t>
            </a:r>
            <a:endParaRPr lang="en-US" altLang="ja-JP" b="1" dirty="0">
              <a:solidFill>
                <a:srgbClr val="0000FF"/>
              </a:solidFill>
            </a:endParaRPr>
          </a:p>
          <a:p>
            <a:r>
              <a:rPr lang="en-US" altLang="ja-JP" b="1" dirty="0">
                <a:solidFill>
                  <a:srgbClr val="0000FF"/>
                </a:solidFill>
              </a:rPr>
              <a:t>Windows</a:t>
            </a:r>
            <a:r>
              <a:rPr lang="ja-JP" altLang="en-US" b="1" dirty="0">
                <a:solidFill>
                  <a:srgbClr val="0000FF"/>
                </a:solidFill>
              </a:rPr>
              <a:t>：</a:t>
            </a:r>
            <a:r>
              <a:rPr lang="en-US" altLang="ja-JP" b="1" dirty="0">
                <a:solidFill>
                  <a:srgbClr val="0000FF"/>
                </a:solidFill>
              </a:rPr>
              <a:t> </a:t>
            </a:r>
            <a:r>
              <a:rPr kumimoji="1" lang="en-US" altLang="ja-JP" b="1" dirty="0">
                <a:solidFill>
                  <a:srgbClr val="0000FF"/>
                </a:solidFill>
              </a:rPr>
              <a:t>D_DRIVE</a:t>
            </a:r>
            <a:br>
              <a:rPr kumimoji="1" lang="en-US" altLang="ja-JP" b="1" dirty="0">
                <a:solidFill>
                  <a:srgbClr val="0000FF"/>
                </a:solidFill>
              </a:rPr>
            </a:br>
            <a:r>
              <a:rPr kumimoji="1" lang="en-US" altLang="ja-JP" b="1" dirty="0">
                <a:solidFill>
                  <a:srgbClr val="0000FF"/>
                </a:solidFill>
              </a:rPr>
              <a:t>-&gt; </a:t>
            </a:r>
            <a:r>
              <a:rPr kumimoji="1" lang="en-US" altLang="ja-JP" b="1" dirty="0" err="1">
                <a:solidFill>
                  <a:srgbClr val="0000FF"/>
                </a:solidFill>
              </a:rPr>
              <a:t>MateriApps</a:t>
            </a:r>
            <a:endParaRPr kumimoji="1" lang="ja-JP" altLang="en-US" b="1" dirty="0">
              <a:solidFill>
                <a:srgbClr val="0000FF"/>
              </a:solidFill>
            </a:endParaRPr>
          </a:p>
        </p:txBody>
      </p:sp>
      <p:sp>
        <p:nvSpPr>
          <p:cNvPr id="18" name="正方形/長方形 17"/>
          <p:cNvSpPr/>
          <p:nvPr/>
        </p:nvSpPr>
        <p:spPr>
          <a:xfrm>
            <a:off x="4271431" y="2671242"/>
            <a:ext cx="876303" cy="215900"/>
          </a:xfrm>
          <a:prstGeom prst="rect">
            <a:avLst/>
          </a:prstGeom>
          <a:noFill/>
          <a:ln w="1587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F882E09-1FFB-9B48-9804-127123AF229C}"/>
              </a:ext>
            </a:extLst>
          </p:cNvPr>
          <p:cNvSpPr txBox="1"/>
          <p:nvPr/>
        </p:nvSpPr>
        <p:spPr>
          <a:xfrm>
            <a:off x="876403" y="5336812"/>
            <a:ext cx="2352315" cy="923330"/>
          </a:xfrm>
          <a:prstGeom prst="rect">
            <a:avLst/>
          </a:prstGeom>
          <a:noFill/>
          <a:ln w="12700">
            <a:solidFill>
              <a:schemeClr val="tx1"/>
            </a:solidFill>
          </a:ln>
        </p:spPr>
        <p:txBody>
          <a:bodyPr wrap="square" rtlCol="0">
            <a:spAutoFit/>
          </a:bodyPr>
          <a:lstStyle/>
          <a:p>
            <a:r>
              <a:rPr lang="ja-JP" altLang="en-US" dirty="0">
                <a:solidFill>
                  <a:srgbClr val="000000"/>
                </a:solidFill>
              </a:rPr>
              <a:t>（注）これは、</a:t>
            </a:r>
            <a:r>
              <a:rPr lang="en-US" altLang="ja-JP" dirty="0">
                <a:solidFill>
                  <a:srgbClr val="000000"/>
                </a:solidFill>
              </a:rPr>
              <a:t>USB</a:t>
            </a:r>
            <a:r>
              <a:rPr lang="ja-JP" altLang="en-US" dirty="0">
                <a:solidFill>
                  <a:srgbClr val="000000"/>
                </a:solidFill>
              </a:rPr>
              <a:t>メモリのボリュームラベルが</a:t>
            </a:r>
            <a:r>
              <a:rPr lang="en-US" altLang="ja-JP" dirty="0" err="1">
                <a:solidFill>
                  <a:srgbClr val="000000"/>
                </a:solidFill>
              </a:rPr>
              <a:t>MateriApps</a:t>
            </a:r>
            <a:r>
              <a:rPr lang="ja-JP" altLang="en-US" dirty="0">
                <a:solidFill>
                  <a:srgbClr val="000000"/>
                </a:solidFill>
              </a:rPr>
              <a:t>の場合</a:t>
            </a:r>
            <a:endParaRPr kumimoji="1" lang="ja-JP" altLang="en-US" dirty="0">
              <a:solidFill>
                <a:srgbClr val="000000"/>
              </a:solidFill>
            </a:endParaRPr>
          </a:p>
        </p:txBody>
      </p:sp>
    </p:spTree>
    <p:extLst>
      <p:ext uri="{BB962C8B-B14F-4D97-AF65-F5344CB8AC3E}">
        <p14:creationId xmlns:p14="http://schemas.microsoft.com/office/powerpoint/2010/main" val="1653439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2018-03-06 18.08.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174" y="1242916"/>
            <a:ext cx="7731760" cy="3779520"/>
          </a:xfrm>
          <a:prstGeom prst="rect">
            <a:avLst/>
          </a:prstGeom>
        </p:spPr>
      </p:pic>
      <p:sp>
        <p:nvSpPr>
          <p:cNvPr id="2" name="タイトル 1"/>
          <p:cNvSpPr>
            <a:spLocks noGrp="1"/>
          </p:cNvSpPr>
          <p:nvPr>
            <p:ph type="title"/>
          </p:nvPr>
        </p:nvSpPr>
        <p:spPr>
          <a:xfrm>
            <a:off x="457200" y="43726"/>
            <a:ext cx="7899400" cy="705574"/>
          </a:xfrm>
        </p:spPr>
        <p:txBody>
          <a:bodyPr>
            <a:normAutofit fontScale="90000"/>
          </a:bodyPr>
          <a:lstStyle/>
          <a:p>
            <a:r>
              <a:rPr lang="ja-JP" altLang="en-US" sz="3600" dirty="0"/>
              <a:t>仮想マシンから</a:t>
            </a:r>
            <a:r>
              <a:rPr lang="en-US" altLang="ja-JP" sz="3600" dirty="0"/>
              <a:t>USB</a:t>
            </a:r>
            <a:r>
              <a:rPr lang="ja-JP" altLang="en-US" sz="3600" dirty="0"/>
              <a:t>へのアクセス設定（５）</a:t>
            </a:r>
            <a:endParaRPr kumimoji="1" lang="ja-JP" altLang="en-US" sz="3600" dirty="0"/>
          </a:p>
        </p:txBody>
      </p:sp>
      <p:sp>
        <p:nvSpPr>
          <p:cNvPr id="3" name="スライド番号プレースホルダー 2"/>
          <p:cNvSpPr>
            <a:spLocks noGrp="1"/>
          </p:cNvSpPr>
          <p:nvPr>
            <p:ph type="sldNum" sz="quarter" idx="12"/>
          </p:nvPr>
        </p:nvSpPr>
        <p:spPr/>
        <p:txBody>
          <a:bodyPr/>
          <a:lstStyle/>
          <a:p>
            <a:fld id="{AFDF1CC8-78FC-444A-A46F-F0C924EEE8AE}" type="slidenum">
              <a:rPr kumimoji="1" lang="ja-JP" altLang="en-US" smtClean="0"/>
              <a:pPr/>
              <a:t>94</a:t>
            </a:fld>
            <a:endParaRPr kumimoji="1" lang="ja-JP" altLang="en-US"/>
          </a:p>
        </p:txBody>
      </p:sp>
      <p:sp>
        <p:nvSpPr>
          <p:cNvPr id="5" name="テキスト ボックス 4"/>
          <p:cNvSpPr txBox="1"/>
          <p:nvPr/>
        </p:nvSpPr>
        <p:spPr>
          <a:xfrm>
            <a:off x="457200" y="819150"/>
            <a:ext cx="8229600" cy="369332"/>
          </a:xfrm>
          <a:prstGeom prst="rect">
            <a:avLst/>
          </a:prstGeom>
          <a:noFill/>
        </p:spPr>
        <p:txBody>
          <a:bodyPr wrap="square" rtlCol="0">
            <a:spAutoFit/>
          </a:bodyPr>
          <a:lstStyle/>
          <a:p>
            <a:pPr marL="0" lvl="1"/>
            <a:r>
              <a:rPr lang="ja-JP" altLang="en-US" dirty="0"/>
              <a:t>（５）設定を確認し、「</a:t>
            </a:r>
            <a:r>
              <a:rPr lang="en-US" altLang="ja-JP" dirty="0"/>
              <a:t>OK</a:t>
            </a:r>
            <a:r>
              <a:rPr lang="ja-JP" altLang="en-US" dirty="0"/>
              <a:t>」ボタンを押す。</a:t>
            </a:r>
          </a:p>
        </p:txBody>
      </p:sp>
      <p:sp>
        <p:nvSpPr>
          <p:cNvPr id="8" name="正方形/長方形 7"/>
          <p:cNvSpPr/>
          <p:nvPr/>
        </p:nvSpPr>
        <p:spPr>
          <a:xfrm>
            <a:off x="938107" y="2800297"/>
            <a:ext cx="7257626" cy="283635"/>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82042" y="3131588"/>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①</a:t>
            </a:r>
            <a:endParaRPr kumimoji="1" lang="ja-JP" altLang="en-US" sz="2000" b="1" dirty="0">
              <a:solidFill>
                <a:srgbClr val="FF0000"/>
              </a:solidFill>
            </a:endParaRPr>
          </a:p>
        </p:txBody>
      </p:sp>
      <p:sp>
        <p:nvSpPr>
          <p:cNvPr id="13" name="テキスト ボックス 12"/>
          <p:cNvSpPr txBox="1"/>
          <p:nvPr/>
        </p:nvSpPr>
        <p:spPr>
          <a:xfrm>
            <a:off x="7933266" y="4237462"/>
            <a:ext cx="524933" cy="400110"/>
          </a:xfrm>
          <a:prstGeom prst="rect">
            <a:avLst/>
          </a:prstGeom>
          <a:solidFill>
            <a:schemeClr val="bg1"/>
          </a:solidFill>
        </p:spPr>
        <p:txBody>
          <a:bodyPr wrap="square" rtlCol="0">
            <a:spAutoFit/>
          </a:bodyPr>
          <a:lstStyle/>
          <a:p>
            <a:r>
              <a:rPr kumimoji="1" lang="en-US" altLang="ja-JP" sz="2000" b="1" dirty="0">
                <a:solidFill>
                  <a:srgbClr val="FF0000"/>
                </a:solidFill>
              </a:rPr>
              <a:t>②</a:t>
            </a:r>
            <a:endParaRPr kumimoji="1" lang="ja-JP" altLang="en-US" sz="2000" b="1" dirty="0">
              <a:solidFill>
                <a:srgbClr val="FF0000"/>
              </a:solidFill>
            </a:endParaRPr>
          </a:p>
        </p:txBody>
      </p:sp>
      <p:sp>
        <p:nvSpPr>
          <p:cNvPr id="14" name="テキスト ボックス 13"/>
          <p:cNvSpPr txBox="1"/>
          <p:nvPr/>
        </p:nvSpPr>
        <p:spPr>
          <a:xfrm>
            <a:off x="1557875" y="3166074"/>
            <a:ext cx="762001" cy="369332"/>
          </a:xfrm>
          <a:prstGeom prst="rect">
            <a:avLst/>
          </a:prstGeom>
          <a:solidFill>
            <a:schemeClr val="bg1"/>
          </a:solidFill>
        </p:spPr>
        <p:txBody>
          <a:bodyPr wrap="square" rtlCol="0">
            <a:spAutoFit/>
          </a:bodyPr>
          <a:lstStyle/>
          <a:p>
            <a:pPr marL="0" lvl="1"/>
            <a:r>
              <a:rPr lang="ja-JP" altLang="en-US" dirty="0">
                <a:solidFill>
                  <a:srgbClr val="FF0000"/>
                </a:solidFill>
              </a:rPr>
              <a:t>確認</a:t>
            </a:r>
          </a:p>
        </p:txBody>
      </p:sp>
      <p:sp>
        <p:nvSpPr>
          <p:cNvPr id="15" name="正方形/長方形 14"/>
          <p:cNvSpPr/>
          <p:nvPr/>
        </p:nvSpPr>
        <p:spPr>
          <a:xfrm>
            <a:off x="7823201" y="4703240"/>
            <a:ext cx="745063" cy="215900"/>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57200" y="5425017"/>
            <a:ext cx="8229600" cy="646331"/>
          </a:xfrm>
          <a:prstGeom prst="rect">
            <a:avLst/>
          </a:prstGeom>
          <a:noFill/>
        </p:spPr>
        <p:txBody>
          <a:bodyPr wrap="square" rtlCol="0">
            <a:spAutoFit/>
          </a:bodyPr>
          <a:lstStyle/>
          <a:p>
            <a:pPr marL="0" lvl="1"/>
            <a:r>
              <a:rPr lang="ja-JP" altLang="en-US" dirty="0"/>
              <a:t>（６）仮想マシンを起動すると、（４）で選択したフォルダが、</a:t>
            </a:r>
            <a:r>
              <a:rPr lang="en-US" altLang="ja-JP" dirty="0">
                <a:solidFill>
                  <a:srgbClr val="0000FF"/>
                </a:solidFill>
              </a:rPr>
              <a:t>/media/</a:t>
            </a:r>
            <a:r>
              <a:rPr lang="en-US" altLang="ja-JP" dirty="0" err="1">
                <a:solidFill>
                  <a:srgbClr val="0000FF"/>
                </a:solidFill>
              </a:rPr>
              <a:t>sf_MateriApps</a:t>
            </a:r>
            <a:r>
              <a:rPr lang="en-US" altLang="ja-JP" dirty="0">
                <a:solidFill>
                  <a:srgbClr val="0000FF"/>
                </a:solidFill>
              </a:rPr>
              <a:t>/</a:t>
            </a:r>
          </a:p>
          <a:p>
            <a:pPr marL="0" lvl="1"/>
            <a:r>
              <a:rPr lang="ja-JP" altLang="en-US" dirty="0"/>
              <a:t>の下に見える</a:t>
            </a:r>
          </a:p>
        </p:txBody>
      </p:sp>
    </p:spTree>
    <p:extLst>
      <p:ext uri="{BB962C8B-B14F-4D97-AF65-F5344CB8AC3E}">
        <p14:creationId xmlns:p14="http://schemas.microsoft.com/office/powerpoint/2010/main" val="3288724578"/>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7065</TotalTime>
  <Words>5313</Words>
  <Application>Microsoft Macintosh PowerPoint</Application>
  <PresentationFormat>画面に合わせる (4:3)</PresentationFormat>
  <Paragraphs>1137</Paragraphs>
  <Slides>94</Slides>
  <Notes>41</Notes>
  <HiddenSlides>0</HiddenSlides>
  <MMClips>0</MMClips>
  <ScaleCrop>false</ScaleCrop>
  <HeadingPairs>
    <vt:vector size="6" baseType="variant">
      <vt:variant>
        <vt:lpstr>使用されているフォント</vt:lpstr>
      </vt:variant>
      <vt:variant>
        <vt:i4>17</vt:i4>
      </vt:variant>
      <vt:variant>
        <vt:lpstr>テーマ</vt:lpstr>
      </vt:variant>
      <vt:variant>
        <vt:i4>2</vt:i4>
      </vt:variant>
      <vt:variant>
        <vt:lpstr>スライド タイトル</vt:lpstr>
      </vt:variant>
      <vt:variant>
        <vt:i4>94</vt:i4>
      </vt:variant>
    </vt:vector>
  </HeadingPairs>
  <TitlesOfParts>
    <vt:vector size="113" baseType="lpstr">
      <vt:lpstr>Arial Unicode MS</vt:lpstr>
      <vt:lpstr>Meiryo UI</vt:lpstr>
      <vt:lpstr>ＭＳ Ｐゴシック</vt:lpstr>
      <vt:lpstr>ＭＳ Ｐゴシック</vt:lpstr>
      <vt:lpstr>ＭＳ 明朝</vt:lpstr>
      <vt:lpstr>ヒラギノ角ゴ Pro W3</vt:lpstr>
      <vt:lpstr>ヒラギノ角ゴ Pro W6</vt:lpstr>
      <vt:lpstr>ヒラギノ角ゴ ProN W3</vt:lpstr>
      <vt:lpstr>Arial</vt:lpstr>
      <vt:lpstr>Calibri</vt:lpstr>
      <vt:lpstr>Courier</vt:lpstr>
      <vt:lpstr>Gill Sans</vt:lpstr>
      <vt:lpstr>Helvetica</vt:lpstr>
      <vt:lpstr>Helvetica Neue</vt:lpstr>
      <vt:lpstr>Helvetica Neue Light</vt:lpstr>
      <vt:lpstr>Lucida Grande</vt:lpstr>
      <vt:lpstr>Wingdings</vt:lpstr>
      <vt:lpstr>ホワイト</vt:lpstr>
      <vt:lpstr>White</vt:lpstr>
      <vt:lpstr>￼第2回Quantum ESPRESSO入門講習会</vt:lpstr>
      <vt:lpstr>Outline</vt:lpstr>
      <vt:lpstr>MateriApps LIVE! とは？</vt:lpstr>
      <vt:lpstr>必要なファイルの準備</vt:lpstr>
      <vt:lpstr>VirtualBox からの起動方法</vt:lpstr>
      <vt:lpstr>VirtualBox の設定</vt:lpstr>
      <vt:lpstr>VirtualBox からの起動</vt:lpstr>
      <vt:lpstr>MateriApps LIVE! へのログイン</vt:lpstr>
      <vt:lpstr>アプリケーションの起動</vt:lpstr>
      <vt:lpstr>ターミナルの起動</vt:lpstr>
      <vt:lpstr>MateriApps LIVE! の終了</vt:lpstr>
      <vt:lpstr>日本語キーボード、コピー&amp;ペースト</vt:lpstr>
      <vt:lpstr>Quantum ESPRESSOについて（１）</vt:lpstr>
      <vt:lpstr>Quantum ESPRESSOについて（２）</vt:lpstr>
      <vt:lpstr>Quantum ESPRESSOについて（３）</vt:lpstr>
      <vt:lpstr>第一原理的電子状態計算</vt:lpstr>
      <vt:lpstr>第一原理計算の意義 </vt:lpstr>
      <vt:lpstr>Kohn-Sham方程式</vt:lpstr>
      <vt:lpstr>交換相関汎関数Excの近似</vt:lpstr>
      <vt:lpstr>局所密度近似：実験との対応</vt:lpstr>
      <vt:lpstr>密度汎関数法の特徴</vt:lpstr>
      <vt:lpstr>Hamiltonianの関数形</vt:lpstr>
      <vt:lpstr>対応の一つ: 擬ポテンシャル法</vt:lpstr>
      <vt:lpstr>平面波基底による計算</vt:lpstr>
      <vt:lpstr>平面波基底の良い点</vt:lpstr>
      <vt:lpstr>擬ポテンシャルについて</vt:lpstr>
      <vt:lpstr>使う交換相関汎関数Excを決める</vt:lpstr>
      <vt:lpstr>ハンズオン実行準備</vt:lpstr>
      <vt:lpstr>PWのexampleの実行テスト（１）</vt:lpstr>
      <vt:lpstr>PWのexampleの実行テスト（２）</vt:lpstr>
      <vt:lpstr>PW/examples/example01（１）</vt:lpstr>
      <vt:lpstr>PW/examples/example01（２）</vt:lpstr>
      <vt:lpstr>入力パラメータについて（１）</vt:lpstr>
      <vt:lpstr>入力パラメータについて（２）</vt:lpstr>
      <vt:lpstr>入力パラメータについて（３）</vt:lpstr>
      <vt:lpstr>PWのexampleの実行（１）</vt:lpstr>
      <vt:lpstr>PWのexampleの実行（２）</vt:lpstr>
      <vt:lpstr>PWのexampleの実行（３）</vt:lpstr>
      <vt:lpstr>PWのexampleの実行（４）</vt:lpstr>
      <vt:lpstr>PWのexampleの実行（５）</vt:lpstr>
      <vt:lpstr>PWのexampleの実行（６）</vt:lpstr>
      <vt:lpstr>PWのexampleの実行（７）</vt:lpstr>
      <vt:lpstr>PWのexampleの実行（８）</vt:lpstr>
      <vt:lpstr>PWのexampleの実行（９）</vt:lpstr>
      <vt:lpstr>PWのexampleの実行（１０）</vt:lpstr>
      <vt:lpstr>PWのexampleの実行（１１）</vt:lpstr>
      <vt:lpstr>PWのexampleの実行（１２）</vt:lpstr>
      <vt:lpstr>PWのexampleの実行（１３）</vt:lpstr>
      <vt:lpstr>PWのexampleの実行（１４）</vt:lpstr>
      <vt:lpstr>PWのexampleの実行（１５）</vt:lpstr>
      <vt:lpstr>PWのexampleの実行（１６）</vt:lpstr>
      <vt:lpstr>PWのexampleの実行（１７）</vt:lpstr>
      <vt:lpstr>PWのexampleについて</vt:lpstr>
      <vt:lpstr>CPVのexampleの実行テスト</vt:lpstr>
      <vt:lpstr>CPV/examples/example01（１）</vt:lpstr>
      <vt:lpstr>CPV/examples/example01（２）</vt:lpstr>
      <vt:lpstr>CPVについて</vt:lpstr>
      <vt:lpstr>PHononのexampleの実行テスト</vt:lpstr>
      <vt:lpstr>PHonon/examples/example01</vt:lpstr>
      <vt:lpstr>PHononのexampleの実行（１）</vt:lpstr>
      <vt:lpstr>PHononのexampleの実行（２）</vt:lpstr>
      <vt:lpstr>PHononのexampleの実行（３）</vt:lpstr>
      <vt:lpstr>PHononのexampleの実行（４）</vt:lpstr>
      <vt:lpstr>PHononのexampleの実行（５）</vt:lpstr>
      <vt:lpstr>PHononのexampleの実行（６）</vt:lpstr>
      <vt:lpstr>PHononのexampleの実行（７）</vt:lpstr>
      <vt:lpstr>サイズを大きくした計算例（１）</vt:lpstr>
      <vt:lpstr>サイズを大きくした計算例（２）</vt:lpstr>
      <vt:lpstr>サイズを大きくした計算例（３）</vt:lpstr>
      <vt:lpstr>サイズを大きくした計算例（４）</vt:lpstr>
      <vt:lpstr>サイズを大きくした計算例（５）</vt:lpstr>
      <vt:lpstr>PowerPoint プレゼンテーション</vt:lpstr>
      <vt:lpstr>PowerPoint プレゼンテーション</vt:lpstr>
      <vt:lpstr>PowerPoint プレゼンテーション</vt:lpstr>
      <vt:lpstr>HPCIにプリインストールされたアプリ情報（１）</vt:lpstr>
      <vt:lpstr>HPCIにプリインストールされたアプリ情報（２）</vt:lpstr>
      <vt:lpstr>「京」での性能情報の公開</vt:lpstr>
      <vt:lpstr>QE（PWscf）の「京」での実行時間（１）</vt:lpstr>
      <vt:lpstr>QE（PWscf）の「京」での実行時間（２）</vt:lpstr>
      <vt:lpstr>付録</vt:lpstr>
      <vt:lpstr>USBの中身</vt:lpstr>
      <vt:lpstr>本日USBメモリが使えない場合</vt:lpstr>
      <vt:lpstr>第一原理シミュレーションの情報収集</vt:lpstr>
      <vt:lpstr>MateriAppsリニューアルサイトの新コンテンツ</vt:lpstr>
      <vt:lpstr>第一原理計算のGUIアプリ（１）</vt:lpstr>
      <vt:lpstr>第一原理計算のGUIアプリ（２）</vt:lpstr>
      <vt:lpstr>第一原理計算の可視化ツール</vt:lpstr>
      <vt:lpstr>データベース：MatNavi の活用</vt:lpstr>
      <vt:lpstr>PowerPoint プレゼンテーション</vt:lpstr>
      <vt:lpstr>仮想マシンからUSBへのアクセス設定（１）</vt:lpstr>
      <vt:lpstr>仮想マシンからUSBへのアクセス設定（２）</vt:lpstr>
      <vt:lpstr>仮想マシンからUSBへのアクセス設定（３）</vt:lpstr>
      <vt:lpstr>仮想マシンからUSBへのアクセス設定（４）</vt:lpstr>
      <vt:lpstr>仮想マシンからUSBへのアクセス設定（５）</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￼xTAPPチュートリアル 第３回CMSI神戸ハンズオン</dc:title>
  <dc:creator>Yoshizawa Kanako</dc:creator>
  <cp:lastModifiedBy>吉澤香奈子</cp:lastModifiedBy>
  <cp:revision>2064</cp:revision>
  <cp:lastPrinted>2019-03-27T23:14:21Z</cp:lastPrinted>
  <dcterms:created xsi:type="dcterms:W3CDTF">2013-04-14T09:50:19Z</dcterms:created>
  <dcterms:modified xsi:type="dcterms:W3CDTF">2019-04-01T05:52:45Z</dcterms:modified>
</cp:coreProperties>
</file>